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9" r:id="rId1"/>
  </p:sldMasterIdLst>
  <p:notesMasterIdLst>
    <p:notesMasterId r:id="rId14"/>
  </p:notesMasterIdLst>
  <p:handoutMasterIdLst>
    <p:handoutMasterId r:id="rId15"/>
  </p:handoutMasterIdLst>
  <p:sldIdLst>
    <p:sldId id="12170" r:id="rId2"/>
    <p:sldId id="2145705922" r:id="rId3"/>
    <p:sldId id="2145705927" r:id="rId4"/>
    <p:sldId id="2145705923" r:id="rId5"/>
    <p:sldId id="12113" r:id="rId6"/>
    <p:sldId id="2145705928" r:id="rId7"/>
    <p:sldId id="12038" r:id="rId8"/>
    <p:sldId id="2145705925" r:id="rId9"/>
    <p:sldId id="2145705931" r:id="rId10"/>
    <p:sldId id="2145705936" r:id="rId11"/>
    <p:sldId id="11942" r:id="rId12"/>
    <p:sldId id="12162" r:id="rId1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L." initials="AL" lastIdx="24" clrIdx="0">
    <p:extLst>
      <p:ext uri="{19B8F6BF-5375-455C-9EA6-DF929625EA0E}">
        <p15:presenceInfo xmlns:p15="http://schemas.microsoft.com/office/powerpoint/2012/main" userId="05128eba5f26ea56" providerId="Windows Live"/>
      </p:ext>
    </p:extLst>
  </p:cmAuthor>
  <p:cmAuthor id="2" name="Diaz Nesamoney" initials="DN" lastIdx="23" clrIdx="1">
    <p:extLst>
      <p:ext uri="{19B8F6BF-5375-455C-9EA6-DF929625EA0E}">
        <p15:presenceInfo xmlns:p15="http://schemas.microsoft.com/office/powerpoint/2012/main" userId="8302f213566f52b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9DC9"/>
    <a:srgbClr val="3398D1"/>
    <a:srgbClr val="CC00CC"/>
    <a:srgbClr val="000000"/>
    <a:srgbClr val="D6EAF6"/>
    <a:srgbClr val="805BA5"/>
    <a:srgbClr val="D9E254"/>
    <a:srgbClr val="FF9234"/>
    <a:srgbClr val="49205E"/>
    <a:srgbClr val="364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88"/>
    <p:restoredTop sz="96578"/>
  </p:normalViewPr>
  <p:slideViewPr>
    <p:cSldViewPr snapToGrid="0" snapToObjects="1" showGuides="1">
      <p:cViewPr varScale="1">
        <p:scale>
          <a:sx n="171" d="100"/>
          <a:sy n="171" d="100"/>
        </p:scale>
        <p:origin x="944" y="168"/>
      </p:cViewPr>
      <p:guideLst>
        <p:guide orient="horz" pos="157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5" d="100"/>
        <a:sy n="5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A24184-5490-614B-9F09-40D898A079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D29AD0-D15F-F94C-9F2C-6D5749D559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FABA5-C981-4A43-9D74-32D17FEC87CF}" type="datetimeFigureOut">
              <a:rPr lang="en-US" smtClean="0"/>
              <a:t>2/21/22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FE0C0B-49B2-C04D-A2C9-F20CE31D39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E76C9-7061-234A-96DF-C371F78862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624F4-788C-2244-8DEC-A6F2FBC30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61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A0B5C-518F-794E-BAD9-D030416EF3B5}" type="datetimeFigureOut">
              <a:rPr lang="en-US" smtClean="0"/>
              <a:t>2/21/22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D3A00-2432-0041-9F0B-7ADC46DD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61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D3A00-2432-0041-9F0B-7ADC46DDFC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05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5D3A00-2432-0041-9F0B-7ADC46DDF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265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D3A00-2432-0041-9F0B-7ADC46DDFC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65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D3A00-2432-0041-9F0B-7ADC46DDFC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83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D3A00-2432-0041-9F0B-7ADC46DDFC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23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part of this upgrade is the Data Clean Room</a:t>
            </a:r>
          </a:p>
          <a:p>
            <a:pPr rtl="0" fontAlgn="ctr"/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making this available to customers early in Q1 2022</a:t>
            </a:r>
          </a:p>
          <a:p>
            <a:pPr rtl="0" fontAlgn="ctr"/>
            <a:endParaRPr lang="en-GB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secure space for Joint Data Analysis</a:t>
            </a:r>
          </a:p>
          <a:p>
            <a:pPr rtl="0" fontAlgn="ctr"/>
            <a:endParaRPr lang="en-GB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the pressure of increased privacy regulation in the marketing world, alongside increasing walled gardens</a:t>
            </a:r>
          </a:p>
          <a:p>
            <a:pPr rtl="0" fontAlgn="ctr"/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 businesses are becoming interested in the concept of </a:t>
            </a:r>
            <a:r>
              <a:rPr lang="en-GB" sz="900" b="1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clean rooms</a:t>
            </a:r>
            <a:r>
              <a:rPr lang="en-GB" sz="9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9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stitch data sources together and perform analysis for a more holistic view of performance</a:t>
            </a:r>
          </a:p>
          <a:p>
            <a:pPr rtl="0" fontAlgn="ctr"/>
            <a:endParaRPr lang="en-GB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en-GB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provide a safe place for multiple companies or teams to bring data together</a:t>
            </a:r>
          </a:p>
          <a:p>
            <a:pPr rtl="0" fontAlgn="ctr"/>
            <a:r>
              <a:rPr lang="en-GB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could be the Jivox log level campaign data + Brand’s own sales data and information on customer profiles + Partner data such as attribution or audience data from </a:t>
            </a:r>
            <a:r>
              <a:rPr lang="en-GB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acxiom</a:t>
            </a:r>
            <a:r>
              <a:rPr lang="en-GB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liveramp</a:t>
            </a:r>
            <a:r>
              <a:rPr lang="en-GB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</a:t>
            </a:r>
            <a:endParaRPr lang="en-GB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Clean Room offers controls to brands to determine permissions for partners to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analyze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join data sets and keep control of their data</a:t>
            </a:r>
          </a:p>
          <a:p>
            <a:pPr rtl="0" fontAlgn="ctr"/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many use cases for this including cross channel media measurement and attribution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5D3A00-2432-0041-9F0B-7ADC46DDF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620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D3A00-2432-0041-9F0B-7ADC46DDFC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5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VX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53;p56">
            <a:extLst>
              <a:ext uri="{FF2B5EF4-FFF2-40B4-BE49-F238E27FC236}">
                <a16:creationId xmlns:a16="http://schemas.microsoft.com/office/drawing/2014/main" id="{5FF42B57-52FF-3441-9518-9889A405A2C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0;p6">
            <a:extLst>
              <a:ext uri="{FF2B5EF4-FFF2-40B4-BE49-F238E27FC236}">
                <a16:creationId xmlns:a16="http://schemas.microsoft.com/office/drawing/2014/main" id="{28488824-BDD2-0F47-BA0C-4DBF45672573}"/>
              </a:ext>
            </a:extLst>
          </p:cNvPr>
          <p:cNvSpPr>
            <a:spLocks/>
          </p:cNvSpPr>
          <p:nvPr userDrawn="1"/>
        </p:nvSpPr>
        <p:spPr>
          <a:xfrm>
            <a:off x="-1" y="0"/>
            <a:ext cx="9144001" cy="5143500"/>
          </a:xfrm>
          <a:prstGeom prst="rect">
            <a:avLst/>
          </a:prstGeom>
          <a:gradFill flip="none" rotWithShape="1">
            <a:gsLst>
              <a:gs pos="0">
                <a:srgbClr val="A373D4">
                  <a:alpha val="80000"/>
                </a:srgbClr>
              </a:gs>
              <a:gs pos="100000">
                <a:schemeClr val="accent4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" name="Google Shape;154;p56">
            <a:extLst>
              <a:ext uri="{FF2B5EF4-FFF2-40B4-BE49-F238E27FC236}">
                <a16:creationId xmlns:a16="http://schemas.microsoft.com/office/drawing/2014/main" id="{C6987D4A-6C40-0743-9B77-B034EEA12AA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78367" y="2711053"/>
            <a:ext cx="8187266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 b="0" i="0" cap="none">
                <a:solidFill>
                  <a:schemeClr val="accent3">
                    <a:lumMod val="20000"/>
                    <a:lumOff val="80000"/>
                  </a:schemeClr>
                </a:solidFill>
                <a:latin typeface="Avenir Medium" panose="02000503020000020003" pitchFamily="2" charset="0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 dirty="0"/>
          </a:p>
        </p:txBody>
      </p:sp>
      <p:sp>
        <p:nvSpPr>
          <p:cNvPr id="12" name="Google Shape;155;p56">
            <a:extLst>
              <a:ext uri="{FF2B5EF4-FFF2-40B4-BE49-F238E27FC236}">
                <a16:creationId xmlns:a16="http://schemas.microsoft.com/office/drawing/2014/main" id="{60B5CE48-D502-B84B-92E5-0431DFB3399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8367" y="922465"/>
            <a:ext cx="8187266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Avenir"/>
              <a:buNone/>
              <a:defRPr sz="4400" b="0" i="0" cap="none">
                <a:solidFill>
                  <a:schemeClr val="bg1"/>
                </a:solidFill>
                <a:latin typeface="Avenir Medium" panose="02000503020000020003" pitchFamily="2" charset="0"/>
                <a:ea typeface="Avenir Medium" panose="02000503020000020003" pitchFamily="2" charset="0"/>
                <a:cs typeface="Avenir Medium" panose="02000503020000020003" pitchFamily="2" charset="0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3" name="Jivox Logo White Green">
            <a:extLst>
              <a:ext uri="{FF2B5EF4-FFF2-40B4-BE49-F238E27FC236}">
                <a16:creationId xmlns:a16="http://schemas.microsoft.com/office/drawing/2014/main" id="{D6D12047-ED74-E749-B45B-12892CB0D8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460" y="4656299"/>
            <a:ext cx="768096" cy="3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508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VX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6;p40">
            <a:extLst>
              <a:ext uri="{FF2B5EF4-FFF2-40B4-BE49-F238E27FC236}">
                <a16:creationId xmlns:a16="http://schemas.microsoft.com/office/drawing/2014/main" id="{077DC4DD-EE03-6E4F-9E9D-EF34470E3B9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346" b="2295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80;p6">
            <a:extLst>
              <a:ext uri="{FF2B5EF4-FFF2-40B4-BE49-F238E27FC236}">
                <a16:creationId xmlns:a16="http://schemas.microsoft.com/office/drawing/2014/main" id="{E83FEA6B-5C2A-0540-987E-0ED10C4C5B97}"/>
              </a:ext>
            </a:extLst>
          </p:cNvPr>
          <p:cNvSpPr>
            <a:spLocks/>
          </p:cNvSpPr>
          <p:nvPr userDrawn="1"/>
        </p:nvSpPr>
        <p:spPr>
          <a:xfrm>
            <a:off x="-1" y="0"/>
            <a:ext cx="9144001" cy="5143500"/>
          </a:xfrm>
          <a:prstGeom prst="rect">
            <a:avLst/>
          </a:prstGeom>
          <a:gradFill flip="none" rotWithShape="1">
            <a:gsLst>
              <a:gs pos="0">
                <a:srgbClr val="A373D4">
                  <a:alpha val="80000"/>
                </a:srgbClr>
              </a:gs>
              <a:gs pos="100000">
                <a:schemeClr val="accent4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2" name="Google Shape;68;p40">
            <a:extLst>
              <a:ext uri="{FF2B5EF4-FFF2-40B4-BE49-F238E27FC236}">
                <a16:creationId xmlns:a16="http://schemas.microsoft.com/office/drawing/2014/main" id="{637A8A11-A568-B248-A62F-E45FD5ED1D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75362" y="971034"/>
            <a:ext cx="7393274" cy="1281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 cap="none">
                <a:solidFill>
                  <a:schemeClr val="lt1"/>
                </a:solidFill>
                <a:latin typeface="Avenir Medium" panose="02000503020000020003" pitchFamily="2" charset="0"/>
                <a:ea typeface="Avenir Medium" panose="02000503020000020003" pitchFamily="2" charset="0"/>
                <a:cs typeface="Avenir Medium" panose="02000503020000020003" pitchFamily="2" charset="0"/>
                <a:sym typeface="Aveni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3" name="Google Shape;69;p40">
            <a:extLst>
              <a:ext uri="{FF2B5EF4-FFF2-40B4-BE49-F238E27FC236}">
                <a16:creationId xmlns:a16="http://schemas.microsoft.com/office/drawing/2014/main" id="{B38D92D1-F787-514B-81D6-91E9F4657A0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850503" y="3481921"/>
            <a:ext cx="5442993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" name="Google Shape;70;p40">
            <a:extLst>
              <a:ext uri="{FF2B5EF4-FFF2-40B4-BE49-F238E27FC236}">
                <a16:creationId xmlns:a16="http://schemas.microsoft.com/office/drawing/2014/main" id="{5CF6F2C2-33A4-BA4D-A9DC-A63AF1368F14}"/>
              </a:ext>
            </a:extLst>
          </p:cNvPr>
          <p:cNvSpPr/>
          <p:nvPr userDrawn="1"/>
        </p:nvSpPr>
        <p:spPr>
          <a:xfrm>
            <a:off x="7436662" y="4671269"/>
            <a:ext cx="13738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www.jivox.com</a:t>
            </a:r>
            <a:endParaRPr sz="1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" name="Google Shape;71;p40">
            <a:extLst>
              <a:ext uri="{FF2B5EF4-FFF2-40B4-BE49-F238E27FC236}">
                <a16:creationId xmlns:a16="http://schemas.microsoft.com/office/drawing/2014/main" id="{0F46F714-C457-8542-AE90-45FC9AFFAF6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888022" y="4524322"/>
            <a:ext cx="548640" cy="539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2;p40">
            <a:extLst>
              <a:ext uri="{FF2B5EF4-FFF2-40B4-BE49-F238E27FC236}">
                <a16:creationId xmlns:a16="http://schemas.microsoft.com/office/drawing/2014/main" id="{66CDEDC2-EFD5-E243-850F-9CAFB80B651B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6659422" y="4679612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Jivox Logo White Green">
            <a:extLst>
              <a:ext uri="{FF2B5EF4-FFF2-40B4-BE49-F238E27FC236}">
                <a16:creationId xmlns:a16="http://schemas.microsoft.com/office/drawing/2014/main" id="{2EED2477-FAD5-FF41-9F47-8089D678200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460" y="4656299"/>
            <a:ext cx="768096" cy="3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42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9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Font typeface="Avenir"/>
              <a:buNone/>
              <a:defRPr sz="4500" b="0" i="0">
                <a:latin typeface="Avenir Medium" panose="0200050302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" name="Google Shape;61;p39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3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4798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VX Title and Content 1 no sub" preserve="1">
  <p:cSld name="JVX Title and Content 1 no sub"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5"/>
          <p:cNvSpPr txBox="1">
            <a:spLocks noGrp="1"/>
          </p:cNvSpPr>
          <p:nvPr>
            <p:ph type="body" idx="1"/>
          </p:nvPr>
        </p:nvSpPr>
        <p:spPr>
          <a:xfrm>
            <a:off x="628650" y="1168473"/>
            <a:ext cx="7886700" cy="346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5"/>
              </a:buClr>
              <a:buSzPts val="2100"/>
              <a:buChar char="•"/>
              <a:defRPr>
                <a:solidFill>
                  <a:schemeClr val="accent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accent5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500"/>
              <a:buChar char="•"/>
              <a:defRPr>
                <a:solidFill>
                  <a:schemeClr val="accent5"/>
                </a:solidFill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350"/>
              <a:buChar char="•"/>
              <a:defRPr>
                <a:solidFill>
                  <a:schemeClr val="accent5"/>
                </a:solidFill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350"/>
              <a:buChar char="•"/>
              <a:defRPr>
                <a:solidFill>
                  <a:schemeClr val="accent5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45"/>
          <p:cNvSpPr txBox="1">
            <a:spLocks noGrp="1"/>
          </p:cNvSpPr>
          <p:nvPr>
            <p:ph type="title"/>
          </p:nvPr>
        </p:nvSpPr>
        <p:spPr>
          <a:xfrm>
            <a:off x="628650" y="293027"/>
            <a:ext cx="7886700" cy="51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venir"/>
              <a:buNone/>
              <a:defRPr sz="2800" b="0" i="0" cap="none">
                <a:latin typeface="Avenir Medium" panose="02000503020000020003" pitchFamily="2" charset="0"/>
                <a:ea typeface="Avenir Medium" panose="02000503020000020003" pitchFamily="2" charset="0"/>
                <a:cs typeface="Avenir Medium" panose="02000503020000020003" pitchFamily="2" charset="0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9" name="Jivox Logo Purple Green">
            <a:extLst>
              <a:ext uri="{FF2B5EF4-FFF2-40B4-BE49-F238E27FC236}">
                <a16:creationId xmlns:a16="http://schemas.microsoft.com/office/drawing/2014/main" id="{2A1EC7E3-B272-194E-8535-E2C6965145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460" y="4656299"/>
            <a:ext cx="768096" cy="3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89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VX Title and Content 2" preserve="1">
  <p:cSld name="1_JVX Title and Content 2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6"/>
          <p:cNvSpPr txBox="1">
            <a:spLocks noGrp="1"/>
          </p:cNvSpPr>
          <p:nvPr>
            <p:ph type="body" idx="1"/>
          </p:nvPr>
        </p:nvSpPr>
        <p:spPr>
          <a:xfrm>
            <a:off x="628650" y="1168473"/>
            <a:ext cx="7886700" cy="346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5"/>
              </a:buClr>
              <a:buSzPts val="2100"/>
              <a:buChar char="•"/>
              <a:defRPr>
                <a:solidFill>
                  <a:schemeClr val="accent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accent5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500"/>
              <a:buChar char="•"/>
              <a:defRPr>
                <a:solidFill>
                  <a:schemeClr val="accent5"/>
                </a:solidFill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350"/>
              <a:buChar char="•"/>
              <a:defRPr>
                <a:solidFill>
                  <a:schemeClr val="accent5"/>
                </a:solidFill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350"/>
              <a:buChar char="•"/>
              <a:defRPr>
                <a:solidFill>
                  <a:schemeClr val="accent5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1" name="Google Shape;81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46"/>
          <p:cNvSpPr txBox="1">
            <a:spLocks noGrp="1"/>
          </p:cNvSpPr>
          <p:nvPr>
            <p:ph type="title"/>
          </p:nvPr>
        </p:nvSpPr>
        <p:spPr>
          <a:xfrm>
            <a:off x="628650" y="623239"/>
            <a:ext cx="7886700" cy="53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venir"/>
              <a:buNone/>
              <a:defRPr sz="2800" b="0" i="0" cap="none">
                <a:latin typeface="Avenir Medium" panose="02000503020000020003" pitchFamily="2" charset="0"/>
                <a:ea typeface="Avenir Medium" panose="02000503020000020003" pitchFamily="2" charset="0"/>
                <a:cs typeface="Avenir Medium" panose="02000503020000020003" pitchFamily="2" charset="0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" name="Google Shape;84;p46"/>
          <p:cNvSpPr txBox="1">
            <a:spLocks noGrp="1"/>
          </p:cNvSpPr>
          <p:nvPr>
            <p:ph type="body" idx="2"/>
          </p:nvPr>
        </p:nvSpPr>
        <p:spPr>
          <a:xfrm>
            <a:off x="628650" y="214011"/>
            <a:ext cx="7886700" cy="38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 b="0" i="0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9" name="Jivox Logo Purple Green">
            <a:extLst>
              <a:ext uri="{FF2B5EF4-FFF2-40B4-BE49-F238E27FC236}">
                <a16:creationId xmlns:a16="http://schemas.microsoft.com/office/drawing/2014/main" id="{3AEC9908-573B-304F-A083-2748A28CB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460" y="4656299"/>
            <a:ext cx="768096" cy="3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29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VX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F997-0A3B-314B-87C7-90A984899C6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Jivox Logo Purple Green">
            <a:extLst>
              <a:ext uri="{FF2B5EF4-FFF2-40B4-BE49-F238E27FC236}">
                <a16:creationId xmlns:a16="http://schemas.microsoft.com/office/drawing/2014/main" id="{71AFD342-D855-7842-8930-F80E9F8BF9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460" y="4656299"/>
            <a:ext cx="768096" cy="3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61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VX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F997-0A3B-314B-87C7-90A984899C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C31C4C5-808A-7A48-BBA4-A40BC496BD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693284"/>
            <a:ext cx="7886700" cy="382428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5"/>
                </a:solidFill>
                <a:latin typeface="Avenir" panose="02000503020000020003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6DBF205-445A-D947-B35F-7992D1FFE9E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8650" y="1168472"/>
            <a:ext cx="3886200" cy="3464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E04C33-20B2-0842-B497-9E91967C0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168472"/>
            <a:ext cx="3886200" cy="3464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4FA45A-178C-B148-8C7E-8BF1C0FFA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3027"/>
            <a:ext cx="7886700" cy="511305"/>
          </a:xfrm>
        </p:spPr>
        <p:txBody>
          <a:bodyPr anchor="t">
            <a:normAutofit/>
          </a:bodyPr>
          <a:lstStyle>
            <a:lvl1pPr algn="ctr">
              <a:defRPr sz="2800" b="1" i="0" cap="all" baseline="0">
                <a:latin typeface="Avenir Heavy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Jivox Logo Purple Green">
            <a:extLst>
              <a:ext uri="{FF2B5EF4-FFF2-40B4-BE49-F238E27FC236}">
                <a16:creationId xmlns:a16="http://schemas.microsoft.com/office/drawing/2014/main" id="{3A0D9848-5C42-FC41-8916-C3554D8CD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460" y="4656299"/>
            <a:ext cx="768096" cy="3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10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VX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F997-0A3B-314B-87C7-90A984899C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C31C4C5-808A-7A48-BBA4-A40BC496BD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693284"/>
            <a:ext cx="7886700" cy="382428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5"/>
                </a:solidFill>
                <a:latin typeface="Avenir" panose="02000503020000020003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0050803-DE80-ED41-A070-36BDAF5DCAD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842" y="1159268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A30FBCF-AE58-3546-B43E-31F73B70556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842" y="1785670"/>
            <a:ext cx="3868340" cy="28565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8E8C30B-85F7-B840-A8AE-50F3E51D9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159268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2E3ED0F5-5FB8-E94C-A8A4-E99AEB7D5A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785670"/>
            <a:ext cx="3887391" cy="28565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0A810B5-5301-7145-A473-387B9769D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3027"/>
            <a:ext cx="7886700" cy="511305"/>
          </a:xfrm>
        </p:spPr>
        <p:txBody>
          <a:bodyPr anchor="t">
            <a:normAutofit/>
          </a:bodyPr>
          <a:lstStyle>
            <a:lvl1pPr algn="ctr">
              <a:defRPr sz="2800" b="1" i="0" cap="all" baseline="0">
                <a:latin typeface="Avenir Heavy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Jivox Logo Purple Green">
            <a:extLst>
              <a:ext uri="{FF2B5EF4-FFF2-40B4-BE49-F238E27FC236}">
                <a16:creationId xmlns:a16="http://schemas.microsoft.com/office/drawing/2014/main" id="{4E399468-5050-B94C-86D6-4298FDA9D5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460" y="4656299"/>
            <a:ext cx="768096" cy="3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66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VX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F997-0A3B-314B-87C7-90A984899C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C31C4C5-808A-7A48-BBA4-A40BC496BD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693284"/>
            <a:ext cx="7886700" cy="382428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5"/>
                </a:solidFill>
                <a:latin typeface="Avenir" panose="02000503020000020003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3A2997-FE70-0349-A925-89A0144E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3027"/>
            <a:ext cx="7886700" cy="511305"/>
          </a:xfrm>
        </p:spPr>
        <p:txBody>
          <a:bodyPr anchor="t">
            <a:normAutofit/>
          </a:bodyPr>
          <a:lstStyle>
            <a:lvl1pPr algn="ctr">
              <a:defRPr sz="2800" b="0" i="0" cap="all" baseline="0"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Jivox Logo Purple Green">
            <a:extLst>
              <a:ext uri="{FF2B5EF4-FFF2-40B4-BE49-F238E27FC236}">
                <a16:creationId xmlns:a16="http://schemas.microsoft.com/office/drawing/2014/main" id="{54FA6340-3860-2F48-9062-EF916E102B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460" y="4656299"/>
            <a:ext cx="768096" cy="3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95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VX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F997-0A3B-314B-87C7-90A984899C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856D4F-59AA-5D45-BA65-978AA6EF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8427"/>
            <a:ext cx="7886700" cy="466721"/>
          </a:xfrm>
        </p:spPr>
        <p:txBody>
          <a:bodyPr anchor="ctr">
            <a:normAutofit/>
          </a:bodyPr>
          <a:lstStyle>
            <a:lvl1pPr algn="ctr">
              <a:defRPr sz="2800" b="0" i="0" cap="all" baseline="0">
                <a:latin typeface="Avenir Medium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C31C4C5-808A-7A48-BBA4-A40BC496BD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701751"/>
            <a:ext cx="7886700" cy="382428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5"/>
                </a:solidFill>
                <a:latin typeface="Avenir" panose="02000503020000020003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8" name="Jivox Logo Purple Green">
            <a:extLst>
              <a:ext uri="{FF2B5EF4-FFF2-40B4-BE49-F238E27FC236}">
                <a16:creationId xmlns:a16="http://schemas.microsoft.com/office/drawing/2014/main" id="{25081130-381B-8F4F-8382-CB077972D7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460" y="4656299"/>
            <a:ext cx="768096" cy="3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78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VX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F997-0A3B-314B-87C7-90A984899C6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Jivox Logo Purple Green">
            <a:extLst>
              <a:ext uri="{FF2B5EF4-FFF2-40B4-BE49-F238E27FC236}">
                <a16:creationId xmlns:a16="http://schemas.microsoft.com/office/drawing/2014/main" id="{FC7504F0-6F03-A948-97F3-C90766D226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460" y="4656299"/>
            <a:ext cx="768096" cy="3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0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VX Title Slide" preserve="1" userDrawn="1">
  <p:cSld name="1_JVX Title Slide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80;p6">
            <a:extLst>
              <a:ext uri="{FF2B5EF4-FFF2-40B4-BE49-F238E27FC236}">
                <a16:creationId xmlns:a16="http://schemas.microsoft.com/office/drawing/2014/main" id="{80BC0EB8-B845-D244-9B2F-33FB8F19106E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gradFill flip="none" rotWithShape="1">
            <a:gsLst>
              <a:gs pos="0">
                <a:srgbClr val="A373D4">
                  <a:alpha val="80000"/>
                </a:srgbClr>
              </a:gs>
              <a:gs pos="100000">
                <a:schemeClr val="accent4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8" name="Jivox Logo White Green">
            <a:extLst>
              <a:ext uri="{FF2B5EF4-FFF2-40B4-BE49-F238E27FC236}">
                <a16:creationId xmlns:a16="http://schemas.microsoft.com/office/drawing/2014/main" id="{AA53F26D-21C9-D946-8B3E-C406FAA09F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460" y="4656299"/>
            <a:ext cx="768096" cy="3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426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JVX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F997-0A3B-314B-87C7-90A984899C6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Jivox Logo Purple Green">
            <a:extLst>
              <a:ext uri="{FF2B5EF4-FFF2-40B4-BE49-F238E27FC236}">
                <a16:creationId xmlns:a16="http://schemas.microsoft.com/office/drawing/2014/main" id="{C58501E5-EC47-B248-9D19-472DF488C8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460" y="4656299"/>
            <a:ext cx="768096" cy="3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31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JVX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F997-0A3B-314B-87C7-90A984899C6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Jivox Logo Purple Green">
            <a:extLst>
              <a:ext uri="{FF2B5EF4-FFF2-40B4-BE49-F238E27FC236}">
                <a16:creationId xmlns:a16="http://schemas.microsoft.com/office/drawing/2014/main" id="{8D626D18-F79A-CD44-8E57-A8B9F3D5CB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460" y="4656299"/>
            <a:ext cx="768096" cy="3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03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VX 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473"/>
            <a:ext cx="7886700" cy="346425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F997-0A3B-314B-87C7-90A984899C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856D4F-59AA-5D45-BA65-978AA6EF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3027"/>
            <a:ext cx="7886700" cy="511305"/>
          </a:xfrm>
        </p:spPr>
        <p:txBody>
          <a:bodyPr anchor="t">
            <a:normAutofit/>
          </a:bodyPr>
          <a:lstStyle>
            <a:lvl1pPr algn="ctr">
              <a:defRPr sz="2800" b="0" i="0" cap="all" baseline="0">
                <a:latin typeface="Avenir Medium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C31C4C5-808A-7A48-BBA4-A40BC496BD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693284"/>
            <a:ext cx="7886700" cy="382428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5"/>
                </a:solidFill>
                <a:latin typeface="Avenir" panose="02000503020000020003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9" name="Jivox Logo Purple Green">
            <a:extLst>
              <a:ext uri="{FF2B5EF4-FFF2-40B4-BE49-F238E27FC236}">
                <a16:creationId xmlns:a16="http://schemas.microsoft.com/office/drawing/2014/main" id="{C322686A-E1A7-484B-9B53-BE1B2AF16B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460" y="4656299"/>
            <a:ext cx="768096" cy="3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65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VX Title and Content 1">
  <p:cSld name="2_JVX Title and Content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 txBox="1">
            <a:spLocks noGrp="1"/>
          </p:cNvSpPr>
          <p:nvPr>
            <p:ph type="body" idx="1"/>
          </p:nvPr>
        </p:nvSpPr>
        <p:spPr>
          <a:xfrm>
            <a:off x="628650" y="1168473"/>
            <a:ext cx="7886700" cy="346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5"/>
              </a:buClr>
              <a:buSzPts val="2100"/>
              <a:buChar char="•"/>
              <a:defRPr>
                <a:solidFill>
                  <a:schemeClr val="accent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accent5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500"/>
              <a:buChar char="•"/>
              <a:defRPr>
                <a:solidFill>
                  <a:schemeClr val="accent5"/>
                </a:solidFill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350"/>
              <a:buChar char="•"/>
              <a:defRPr>
                <a:solidFill>
                  <a:schemeClr val="accent5"/>
                </a:solidFill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350"/>
              <a:buChar char="•"/>
              <a:defRPr>
                <a:solidFill>
                  <a:schemeClr val="accent5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8" name="Google Shape;208;p24"/>
          <p:cNvSpPr txBox="1">
            <a:spLocks noGrp="1"/>
          </p:cNvSpPr>
          <p:nvPr>
            <p:ph type="title"/>
          </p:nvPr>
        </p:nvSpPr>
        <p:spPr>
          <a:xfrm>
            <a:off x="628650" y="293028"/>
            <a:ext cx="7886700" cy="51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venir"/>
              <a:buNone/>
              <a:defRPr sz="2800" b="0" i="0" cap="all" baseline="0">
                <a:latin typeface="Avenir Medium" panose="02000503020000020003" pitchFamily="2" charset="0"/>
                <a:ea typeface="Avenir Medium" panose="02000503020000020003" pitchFamily="2" charset="0"/>
                <a:cs typeface="Avenir Medium" panose="02000503020000020003" pitchFamily="2" charset="0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09" name="Google Shape;209;p24"/>
          <p:cNvSpPr txBox="1">
            <a:spLocks noGrp="1"/>
          </p:cNvSpPr>
          <p:nvPr>
            <p:ph type="body" idx="2"/>
          </p:nvPr>
        </p:nvSpPr>
        <p:spPr>
          <a:xfrm>
            <a:off x="628650" y="693284"/>
            <a:ext cx="7886700" cy="38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 b="0" i="0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402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VX 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473"/>
            <a:ext cx="7886700" cy="346425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F997-0A3B-314B-87C7-90A984899C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E8C30B7-935C-664B-A1C3-B24CB153D5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623239"/>
            <a:ext cx="7886700" cy="530344"/>
          </a:xfrm>
        </p:spPr>
        <p:txBody>
          <a:bodyPr anchor="t">
            <a:normAutofit/>
          </a:bodyPr>
          <a:lstStyle>
            <a:lvl1pPr algn="ctr">
              <a:defRPr sz="2800" b="0" i="0" cap="all" baseline="0"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05EFA00-78D0-284C-BDB5-87628A2F49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78401"/>
            <a:ext cx="7886700" cy="382428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5"/>
                </a:solidFill>
                <a:latin typeface="Avenir" panose="02000503020000020003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8" name="Jivox Logo Purple Green">
            <a:extLst>
              <a:ext uri="{FF2B5EF4-FFF2-40B4-BE49-F238E27FC236}">
                <a16:creationId xmlns:a16="http://schemas.microsoft.com/office/drawing/2014/main" id="{DC7F5095-DA9A-C440-8725-66012EDC67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460" y="4656299"/>
            <a:ext cx="768096" cy="3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958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VX Section Divider" type="secHead" preserve="1">
  <p:cSld name="JVX Section Divider"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AC901-3294-3C4A-8499-E0B35D0E14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1" name="Google Shape;31;p37"/>
          <p:cNvSpPr txBox="1">
            <a:spLocks noGrp="1"/>
          </p:cNvSpPr>
          <p:nvPr>
            <p:ph type="title"/>
          </p:nvPr>
        </p:nvSpPr>
        <p:spPr>
          <a:xfrm>
            <a:off x="628650" y="874054"/>
            <a:ext cx="7886700" cy="1834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Avenir"/>
              <a:buNone/>
              <a:defRPr sz="4400" b="0" i="0">
                <a:solidFill>
                  <a:schemeClr val="bg1"/>
                </a:solidFill>
                <a:latin typeface="Avenir Medium" panose="0200050302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37"/>
          <p:cNvSpPr txBox="1">
            <a:spLocks noGrp="1"/>
          </p:cNvSpPr>
          <p:nvPr>
            <p:ph type="body" idx="1"/>
          </p:nvPr>
        </p:nvSpPr>
        <p:spPr>
          <a:xfrm>
            <a:off x="628650" y="273017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>
                <a:solidFill>
                  <a:schemeClr val="accent3">
                    <a:lumMod val="20000"/>
                    <a:lumOff val="80000"/>
                  </a:schemeClr>
                </a:solidFill>
                <a:latin typeface="Avenir Medium" panose="02000503020000020003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3" name="Google Shape;33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Jivox Logo White Green">
            <a:extLst>
              <a:ext uri="{FF2B5EF4-FFF2-40B4-BE49-F238E27FC236}">
                <a16:creationId xmlns:a16="http://schemas.microsoft.com/office/drawing/2014/main" id="{FFA8F446-991E-E644-B0F8-330E7C3E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460" y="4656299"/>
            <a:ext cx="768096" cy="3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16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VX Section Divider" type="secHead" preserve="1">
  <p:cSld name="1_JVX Section Divider"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78DAA9-EEC7-FF4E-B85A-5672C0B87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1" name="Google Shape;31;p37"/>
          <p:cNvSpPr txBox="1">
            <a:spLocks noGrp="1"/>
          </p:cNvSpPr>
          <p:nvPr>
            <p:ph type="title"/>
          </p:nvPr>
        </p:nvSpPr>
        <p:spPr>
          <a:xfrm>
            <a:off x="628650" y="874054"/>
            <a:ext cx="7886700" cy="1834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Avenir"/>
              <a:buNone/>
              <a:defRPr sz="4400" b="0" i="0">
                <a:solidFill>
                  <a:schemeClr val="bg1"/>
                </a:solidFill>
                <a:latin typeface="Avenir Medium" panose="0200050302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37"/>
          <p:cNvSpPr txBox="1">
            <a:spLocks noGrp="1"/>
          </p:cNvSpPr>
          <p:nvPr>
            <p:ph type="body" idx="1"/>
          </p:nvPr>
        </p:nvSpPr>
        <p:spPr>
          <a:xfrm>
            <a:off x="628650" y="273017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>
                <a:solidFill>
                  <a:schemeClr val="accent4">
                    <a:lumMod val="20000"/>
                    <a:lumOff val="80000"/>
                  </a:schemeClr>
                </a:solidFill>
                <a:latin typeface="Avenir Medium" panose="02000503020000020003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3" name="Google Shape;33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Jivox Logo White Green">
            <a:extLst>
              <a:ext uri="{FF2B5EF4-FFF2-40B4-BE49-F238E27FC236}">
                <a16:creationId xmlns:a16="http://schemas.microsoft.com/office/drawing/2014/main" id="{10C660A5-DD68-CA4A-B03B-BB2833D8CB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460" y="4656299"/>
            <a:ext cx="768096" cy="3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71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VX Quote" preserve="1" userDrawn="1">
  <p:cSld name="JVX Quote"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38"/>
          <p:cNvPicPr preferRelativeResize="0"/>
          <p:nvPr userDrawn="1"/>
        </p:nvPicPr>
        <p:blipFill rotWithShape="1">
          <a:blip r:embed="rId2">
            <a:alphaModFix/>
          </a:blip>
          <a:srcRect l="1871" t="1538" r="2091" b="6019"/>
          <a:stretch/>
        </p:blipFill>
        <p:spPr>
          <a:xfrm>
            <a:off x="-173737" y="0"/>
            <a:ext cx="949147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80;p6">
            <a:extLst>
              <a:ext uri="{FF2B5EF4-FFF2-40B4-BE49-F238E27FC236}">
                <a16:creationId xmlns:a16="http://schemas.microsoft.com/office/drawing/2014/main" id="{F6674318-9108-8C4B-8CF0-8CC4EEB23A6E}"/>
              </a:ext>
            </a:extLst>
          </p:cNvPr>
          <p:cNvSpPr>
            <a:spLocks/>
          </p:cNvSpPr>
          <p:nvPr userDrawn="1"/>
        </p:nvSpPr>
        <p:spPr>
          <a:xfrm>
            <a:off x="-173737" y="0"/>
            <a:ext cx="9491472" cy="5143500"/>
          </a:xfrm>
          <a:prstGeom prst="rect">
            <a:avLst/>
          </a:prstGeom>
          <a:gradFill flip="none" rotWithShape="1">
            <a:gsLst>
              <a:gs pos="0">
                <a:srgbClr val="A373D4">
                  <a:alpha val="80000"/>
                </a:srgbClr>
              </a:gs>
              <a:gs pos="100000">
                <a:schemeClr val="accent4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38"/>
          <p:cNvSpPr/>
          <p:nvPr/>
        </p:nvSpPr>
        <p:spPr>
          <a:xfrm>
            <a:off x="5588250" y="2880181"/>
            <a:ext cx="1828800" cy="1828800"/>
          </a:xfrm>
          <a:prstGeom prst="ellipse">
            <a:avLst/>
          </a:prstGeom>
          <a:gradFill>
            <a:gsLst>
              <a:gs pos="0">
                <a:srgbClr val="00A8E8">
                  <a:alpha val="70000"/>
                </a:srgbClr>
              </a:gs>
              <a:gs pos="100000">
                <a:schemeClr val="accent4">
                  <a:alpha val="70000"/>
                </a:scheme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800">
              <a:solidFill>
                <a:schemeClr val="bg1"/>
              </a:solidFill>
              <a:latin typeface="Calibri"/>
              <a:cs typeface="Calibri"/>
              <a:sym typeface="Arial Narrow"/>
            </a:endParaRPr>
          </a:p>
        </p:txBody>
      </p:sp>
      <p:sp>
        <p:nvSpPr>
          <p:cNvPr id="42" name="Google Shape;42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4" name="Google Shape;44;p38"/>
          <p:cNvSpPr/>
          <p:nvPr/>
        </p:nvSpPr>
        <p:spPr>
          <a:xfrm>
            <a:off x="1922981" y="3169292"/>
            <a:ext cx="540319" cy="540319"/>
          </a:xfrm>
          <a:prstGeom prst="ellipse">
            <a:avLst/>
          </a:prstGeom>
          <a:gradFill>
            <a:gsLst>
              <a:gs pos="0">
                <a:srgbClr val="00A8E8">
                  <a:alpha val="85000"/>
                </a:srgbClr>
              </a:gs>
              <a:gs pos="100000">
                <a:schemeClr val="accent4">
                  <a:alpha val="85000"/>
                </a:scheme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800">
              <a:solidFill>
                <a:schemeClr val="bg1"/>
              </a:solidFill>
              <a:latin typeface="Calibri"/>
              <a:cs typeface="Calibri"/>
              <a:sym typeface="Arial Narrow"/>
            </a:endParaRPr>
          </a:p>
        </p:txBody>
      </p:sp>
      <p:sp>
        <p:nvSpPr>
          <p:cNvPr id="45" name="Google Shape;45;p38"/>
          <p:cNvSpPr/>
          <p:nvPr/>
        </p:nvSpPr>
        <p:spPr>
          <a:xfrm>
            <a:off x="6027014" y="357311"/>
            <a:ext cx="863555" cy="863555"/>
          </a:xfrm>
          <a:prstGeom prst="ellipse">
            <a:avLst/>
          </a:prstGeom>
          <a:gradFill>
            <a:gsLst>
              <a:gs pos="0">
                <a:srgbClr val="00A8E8">
                  <a:alpha val="75000"/>
                </a:srgbClr>
              </a:gs>
              <a:gs pos="100000">
                <a:schemeClr val="accent4">
                  <a:alpha val="75000"/>
                </a:scheme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800">
              <a:solidFill>
                <a:schemeClr val="bg1"/>
              </a:solidFill>
              <a:latin typeface="Calibri"/>
              <a:cs typeface="Calibri"/>
              <a:sym typeface="Arial Narrow"/>
            </a:endParaRPr>
          </a:p>
        </p:txBody>
      </p:sp>
      <p:sp>
        <p:nvSpPr>
          <p:cNvPr id="46" name="Google Shape;46;p38"/>
          <p:cNvSpPr/>
          <p:nvPr/>
        </p:nvSpPr>
        <p:spPr>
          <a:xfrm>
            <a:off x="968830" y="420078"/>
            <a:ext cx="1601575" cy="1601575"/>
          </a:xfrm>
          <a:prstGeom prst="ellipse">
            <a:avLst/>
          </a:prstGeom>
          <a:gradFill>
            <a:gsLst>
              <a:gs pos="0">
                <a:srgbClr val="00A8E8">
                  <a:alpha val="70000"/>
                </a:srgbClr>
              </a:gs>
              <a:gs pos="100000">
                <a:schemeClr val="accent4">
                  <a:alpha val="70000"/>
                </a:scheme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800">
              <a:solidFill>
                <a:schemeClr val="bg1"/>
              </a:solidFill>
              <a:latin typeface="Calibri"/>
              <a:cs typeface="Calibri"/>
              <a:sym typeface="Arial Narrow"/>
            </a:endParaRPr>
          </a:p>
        </p:txBody>
      </p:sp>
      <p:sp>
        <p:nvSpPr>
          <p:cNvPr id="47" name="Google Shape;47;p38"/>
          <p:cNvSpPr txBox="1">
            <a:spLocks noGrp="1"/>
          </p:cNvSpPr>
          <p:nvPr>
            <p:ph type="body" idx="1"/>
          </p:nvPr>
        </p:nvSpPr>
        <p:spPr>
          <a:xfrm>
            <a:off x="5698154" y="3435696"/>
            <a:ext cx="1608991" cy="857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3"/>
          </p:nvPr>
        </p:nvSpPr>
        <p:spPr>
          <a:xfrm>
            <a:off x="965121" y="572592"/>
            <a:ext cx="1608991" cy="128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50" name="Google Shape;50;p38" hidden="1"/>
          <p:cNvPicPr preferRelativeResize="0"/>
          <p:nvPr userDrawn="1"/>
        </p:nvPicPr>
        <p:blipFill rotWithShape="1">
          <a:blip r:embed="rId2">
            <a:alphaModFix/>
          </a:blip>
          <a:srcRect l="1871" t="1538" r="2091" b="6019"/>
          <a:stretch/>
        </p:blipFill>
        <p:spPr>
          <a:xfrm>
            <a:off x="-175098" y="0"/>
            <a:ext cx="949147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38"/>
          <p:cNvSpPr/>
          <p:nvPr/>
        </p:nvSpPr>
        <p:spPr>
          <a:xfrm>
            <a:off x="2971800" y="971550"/>
            <a:ext cx="3200400" cy="3200400"/>
          </a:xfrm>
          <a:prstGeom prst="ellipse">
            <a:avLst/>
          </a:prstGeom>
          <a:gradFill flip="none" rotWithShape="1">
            <a:gsLst>
              <a:gs pos="0">
                <a:srgbClr val="A373D4">
                  <a:alpha val="70000"/>
                </a:srgbClr>
              </a:gs>
              <a:gs pos="100000">
                <a:srgbClr val="935ACC">
                  <a:alpha val="70000"/>
                </a:srgbClr>
              </a:gs>
            </a:gsLst>
            <a:lin ang="54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800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54" name="Google Shape;54;p38"/>
          <p:cNvSpPr txBox="1"/>
          <p:nvPr/>
        </p:nvSpPr>
        <p:spPr>
          <a:xfrm>
            <a:off x="2641350" y="-665816"/>
            <a:ext cx="1702050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0" b="1" dirty="0">
                <a:solidFill>
                  <a:schemeClr val="lt1">
                    <a:alpha val="80000"/>
                  </a:schemeClr>
                </a:solidFill>
                <a:latin typeface="Angsana New"/>
                <a:ea typeface="Angsana New"/>
                <a:cs typeface="Angsana New"/>
                <a:sym typeface="Angsana New"/>
              </a:rPr>
              <a:t>“</a:t>
            </a:r>
            <a:endParaRPr dirty="0">
              <a:solidFill>
                <a:schemeClr val="lt1">
                  <a:alpha val="80000"/>
                </a:schemeClr>
              </a:solidFill>
            </a:endParaRPr>
          </a:p>
        </p:txBody>
      </p:sp>
      <p:sp>
        <p:nvSpPr>
          <p:cNvPr id="48" name="Google Shape;48;p38"/>
          <p:cNvSpPr txBox="1">
            <a:spLocks noGrp="1"/>
          </p:cNvSpPr>
          <p:nvPr>
            <p:ph type="body" idx="2"/>
          </p:nvPr>
        </p:nvSpPr>
        <p:spPr>
          <a:xfrm>
            <a:off x="3146786" y="1817701"/>
            <a:ext cx="2850426" cy="183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25" name="Jivox Logo White Green">
            <a:extLst>
              <a:ext uri="{FF2B5EF4-FFF2-40B4-BE49-F238E27FC236}">
                <a16:creationId xmlns:a16="http://schemas.microsoft.com/office/drawing/2014/main" id="{EED7967F-224E-894D-B1F1-EC88764DB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460" y="4656299"/>
            <a:ext cx="768096" cy="3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63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VX Quote" preserve="1">
  <p:cSld name="1_JVX Quote"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38"/>
          <p:cNvPicPr preferRelativeResize="0"/>
          <p:nvPr/>
        </p:nvPicPr>
        <p:blipFill rotWithShape="1">
          <a:blip r:embed="rId2">
            <a:alphaModFix/>
          </a:blip>
          <a:srcRect l="1871" t="1538" r="2091" b="6019"/>
          <a:stretch/>
        </p:blipFill>
        <p:spPr>
          <a:xfrm>
            <a:off x="-173737" y="0"/>
            <a:ext cx="949147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80;p6">
            <a:extLst>
              <a:ext uri="{FF2B5EF4-FFF2-40B4-BE49-F238E27FC236}">
                <a16:creationId xmlns:a16="http://schemas.microsoft.com/office/drawing/2014/main" id="{05AA4A24-7B0C-AE40-A3F0-DC47F810B1F1}"/>
              </a:ext>
            </a:extLst>
          </p:cNvPr>
          <p:cNvSpPr>
            <a:spLocks/>
          </p:cNvSpPr>
          <p:nvPr userDrawn="1"/>
        </p:nvSpPr>
        <p:spPr>
          <a:xfrm>
            <a:off x="-173737" y="0"/>
            <a:ext cx="9491472" cy="51435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38"/>
          <p:cNvSpPr/>
          <p:nvPr/>
        </p:nvSpPr>
        <p:spPr>
          <a:xfrm>
            <a:off x="5588250" y="2880181"/>
            <a:ext cx="1828800" cy="1828800"/>
          </a:xfrm>
          <a:prstGeom prst="ellipse">
            <a:avLst/>
          </a:prstGeom>
          <a:gradFill>
            <a:gsLst>
              <a:gs pos="0">
                <a:srgbClr val="00A8E8">
                  <a:alpha val="70000"/>
                </a:srgbClr>
              </a:gs>
              <a:gs pos="100000">
                <a:schemeClr val="accent4">
                  <a:alpha val="70000"/>
                </a:scheme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800">
              <a:solidFill>
                <a:schemeClr val="bg1"/>
              </a:solidFill>
              <a:latin typeface="Calibri"/>
              <a:cs typeface="Calibri"/>
              <a:sym typeface="Arial Narrow"/>
            </a:endParaRPr>
          </a:p>
        </p:txBody>
      </p:sp>
      <p:sp>
        <p:nvSpPr>
          <p:cNvPr id="42" name="Google Shape;42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4" name="Google Shape;44;p38"/>
          <p:cNvSpPr/>
          <p:nvPr/>
        </p:nvSpPr>
        <p:spPr>
          <a:xfrm>
            <a:off x="1922981" y="3169292"/>
            <a:ext cx="540319" cy="540319"/>
          </a:xfrm>
          <a:prstGeom prst="ellipse">
            <a:avLst/>
          </a:prstGeom>
          <a:gradFill>
            <a:gsLst>
              <a:gs pos="0">
                <a:srgbClr val="00A8E8">
                  <a:alpha val="85000"/>
                </a:srgbClr>
              </a:gs>
              <a:gs pos="100000">
                <a:schemeClr val="accent4">
                  <a:alpha val="85000"/>
                </a:scheme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800">
              <a:solidFill>
                <a:schemeClr val="bg1"/>
              </a:solidFill>
              <a:latin typeface="Calibri"/>
              <a:cs typeface="Calibri"/>
              <a:sym typeface="Arial Narrow"/>
            </a:endParaRPr>
          </a:p>
        </p:txBody>
      </p:sp>
      <p:sp>
        <p:nvSpPr>
          <p:cNvPr id="45" name="Google Shape;45;p38"/>
          <p:cNvSpPr/>
          <p:nvPr/>
        </p:nvSpPr>
        <p:spPr>
          <a:xfrm>
            <a:off x="6027014" y="357311"/>
            <a:ext cx="863555" cy="863555"/>
          </a:xfrm>
          <a:prstGeom prst="ellipse">
            <a:avLst/>
          </a:prstGeom>
          <a:gradFill>
            <a:gsLst>
              <a:gs pos="0">
                <a:srgbClr val="00A8E8">
                  <a:alpha val="75000"/>
                </a:srgbClr>
              </a:gs>
              <a:gs pos="100000">
                <a:schemeClr val="accent4">
                  <a:alpha val="75000"/>
                </a:scheme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800">
              <a:solidFill>
                <a:schemeClr val="bg1"/>
              </a:solidFill>
              <a:latin typeface="Calibri"/>
              <a:cs typeface="Calibri"/>
              <a:sym typeface="Arial Narrow"/>
            </a:endParaRPr>
          </a:p>
        </p:txBody>
      </p:sp>
      <p:sp>
        <p:nvSpPr>
          <p:cNvPr id="46" name="Google Shape;46;p38"/>
          <p:cNvSpPr/>
          <p:nvPr/>
        </p:nvSpPr>
        <p:spPr>
          <a:xfrm>
            <a:off x="968830" y="420078"/>
            <a:ext cx="1601575" cy="1601575"/>
          </a:xfrm>
          <a:prstGeom prst="ellipse">
            <a:avLst/>
          </a:prstGeom>
          <a:gradFill>
            <a:gsLst>
              <a:gs pos="0">
                <a:srgbClr val="00A8E8">
                  <a:alpha val="70000"/>
                </a:srgbClr>
              </a:gs>
              <a:gs pos="100000">
                <a:schemeClr val="accent4">
                  <a:alpha val="70000"/>
                </a:scheme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800">
              <a:solidFill>
                <a:schemeClr val="bg1"/>
              </a:solidFill>
              <a:latin typeface="Calibri"/>
              <a:cs typeface="Calibri"/>
              <a:sym typeface="Arial Narrow"/>
            </a:endParaRPr>
          </a:p>
        </p:txBody>
      </p:sp>
      <p:sp>
        <p:nvSpPr>
          <p:cNvPr id="47" name="Google Shape;47;p38"/>
          <p:cNvSpPr txBox="1">
            <a:spLocks noGrp="1"/>
          </p:cNvSpPr>
          <p:nvPr>
            <p:ph type="body" idx="1"/>
          </p:nvPr>
        </p:nvSpPr>
        <p:spPr>
          <a:xfrm>
            <a:off x="5698154" y="3435696"/>
            <a:ext cx="1608991" cy="857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3"/>
          </p:nvPr>
        </p:nvSpPr>
        <p:spPr>
          <a:xfrm>
            <a:off x="965121" y="572592"/>
            <a:ext cx="1608991" cy="128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50" name="Google Shape;50;p38" hidden="1"/>
          <p:cNvPicPr preferRelativeResize="0"/>
          <p:nvPr userDrawn="1"/>
        </p:nvPicPr>
        <p:blipFill rotWithShape="1">
          <a:blip r:embed="rId2">
            <a:alphaModFix/>
          </a:blip>
          <a:srcRect l="1871" t="1538" r="2091" b="6019"/>
          <a:stretch/>
        </p:blipFill>
        <p:spPr>
          <a:xfrm>
            <a:off x="-175098" y="0"/>
            <a:ext cx="949147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38"/>
          <p:cNvSpPr/>
          <p:nvPr/>
        </p:nvSpPr>
        <p:spPr>
          <a:xfrm>
            <a:off x="2971800" y="971550"/>
            <a:ext cx="3200400" cy="32004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70000"/>
                </a:schemeClr>
              </a:gs>
              <a:gs pos="100000">
                <a:schemeClr val="accent2">
                  <a:alpha val="70000"/>
                </a:schemeClr>
              </a:gs>
            </a:gsLst>
            <a:lin ang="54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800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54" name="Google Shape;54;p38"/>
          <p:cNvSpPr txBox="1"/>
          <p:nvPr/>
        </p:nvSpPr>
        <p:spPr>
          <a:xfrm>
            <a:off x="2641350" y="-665816"/>
            <a:ext cx="1702050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0" b="1" dirty="0">
                <a:solidFill>
                  <a:schemeClr val="lt1">
                    <a:alpha val="80000"/>
                  </a:schemeClr>
                </a:solidFill>
                <a:latin typeface="Angsana New"/>
                <a:ea typeface="Angsana New"/>
                <a:cs typeface="Angsana New"/>
                <a:sym typeface="Angsana New"/>
              </a:rPr>
              <a:t>“</a:t>
            </a:r>
            <a:endParaRPr dirty="0">
              <a:solidFill>
                <a:schemeClr val="lt1">
                  <a:alpha val="80000"/>
                </a:schemeClr>
              </a:solidFill>
            </a:endParaRPr>
          </a:p>
        </p:txBody>
      </p:sp>
      <p:sp>
        <p:nvSpPr>
          <p:cNvPr id="48" name="Google Shape;48;p38"/>
          <p:cNvSpPr txBox="1">
            <a:spLocks noGrp="1"/>
          </p:cNvSpPr>
          <p:nvPr>
            <p:ph type="body" idx="2"/>
          </p:nvPr>
        </p:nvSpPr>
        <p:spPr>
          <a:xfrm>
            <a:off x="3146786" y="1817701"/>
            <a:ext cx="2850426" cy="183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25" name="Jivox Logo White Green">
            <a:extLst>
              <a:ext uri="{FF2B5EF4-FFF2-40B4-BE49-F238E27FC236}">
                <a16:creationId xmlns:a16="http://schemas.microsoft.com/office/drawing/2014/main" id="{EED7967F-224E-894D-B1F1-EC88764DB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460" y="4656299"/>
            <a:ext cx="768096" cy="3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91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venir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venir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venir" panose="02000503020000020003" pitchFamily="2" charset="0"/>
              </a:defRPr>
            </a:lvl1pPr>
          </a:lstStyle>
          <a:p>
            <a:fld id="{307EF997-0A3B-314B-87C7-90A984899C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0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877" r:id="rId2"/>
    <p:sldLayoutId id="2147483761" r:id="rId3"/>
    <p:sldLayoutId id="2147483805" r:id="rId4"/>
    <p:sldLayoutId id="2147483762" r:id="rId5"/>
    <p:sldLayoutId id="2147483889" r:id="rId6"/>
    <p:sldLayoutId id="2147483901" r:id="rId7"/>
    <p:sldLayoutId id="2147483902" r:id="rId8"/>
    <p:sldLayoutId id="2147483903" r:id="rId9"/>
    <p:sldLayoutId id="2147483680" r:id="rId10"/>
    <p:sldLayoutId id="2147483915" r:id="rId11"/>
    <p:sldLayoutId id="2147483916" r:id="rId12"/>
    <p:sldLayoutId id="2147483917" r:id="rId13"/>
    <p:sldLayoutId id="2147483764" r:id="rId14"/>
    <p:sldLayoutId id="2147483765" r:id="rId15"/>
    <p:sldLayoutId id="2147483766" r:id="rId16"/>
    <p:sldLayoutId id="2147483767" r:id="rId17"/>
    <p:sldLayoutId id="2147483678" r:id="rId18"/>
    <p:sldLayoutId id="2147483768" r:id="rId19"/>
    <p:sldLayoutId id="2147483769" r:id="rId20"/>
    <p:sldLayoutId id="2147483770" r:id="rId2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accent5"/>
          </a:solidFill>
          <a:latin typeface="Avenir Book" panose="02000503020000020003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accent5"/>
          </a:solidFill>
          <a:latin typeface="Avenir Book" panose="02000503020000020003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accent5"/>
          </a:solidFill>
          <a:latin typeface="Avenir Book" panose="02000503020000020003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accent5"/>
          </a:solidFill>
          <a:latin typeface="Avenir Book" panose="02000503020000020003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accent5"/>
          </a:solidFill>
          <a:latin typeface="Avenir Book" panose="02000503020000020003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accent5"/>
          </a:solidFill>
          <a:latin typeface="Avenir Book" panose="02000503020000020003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7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sv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hyperlink" Target="https://ask.shoppable.com/hubfs/Video%20Product%20Demos/Dashboard%20Demo%20_%20May%202021.mov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D5E086CB-F6F4-5941-A95C-080BC1C777C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78367" y="3087567"/>
            <a:ext cx="8187266" cy="12418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400" dirty="0">
              <a:solidFill>
                <a:schemeClr val="accent3">
                  <a:lumMod val="20000"/>
                  <a:lumOff val="80000"/>
                </a:schemeClr>
              </a:solidFill>
              <a:ea typeface="Avenir Light" charset="0"/>
              <a:cs typeface="Avenir Light" charset="0"/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ea typeface="Avenir Light" charset="0"/>
                <a:cs typeface="Avenir Light" charset="0"/>
              </a:rPr>
              <a:t>Presented By Diaz </a:t>
            </a:r>
            <a:r>
              <a:rPr lang="en-US" sz="1400" dirty="0" err="1">
                <a:solidFill>
                  <a:schemeClr val="accent3">
                    <a:lumMod val="20000"/>
                    <a:lumOff val="80000"/>
                  </a:schemeClr>
                </a:solidFill>
                <a:ea typeface="Avenir Light" charset="0"/>
                <a:cs typeface="Avenir Light" charset="0"/>
              </a:rPr>
              <a:t>Nesamoney</a:t>
            </a:r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ea typeface="Avenir Light" charset="0"/>
                <a:cs typeface="Avenir Light" charset="0"/>
              </a:rPr>
              <a:t>, President &amp; CEO, Jivox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venir Book" panose="02000503020000020003" pitchFamily="2" charset="0"/>
                <a:ea typeface="Avenir Light" charset="0"/>
                <a:cs typeface="Avenir Light" charset="0"/>
              </a:rPr>
              <a:t>March 1,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372D11-6346-E04E-A8FB-8E9D89D23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046" y="4260458"/>
            <a:ext cx="643062" cy="643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5F0AF8-D682-E248-A55E-34BFB1CF4F4F}"/>
              </a:ext>
            </a:extLst>
          </p:cNvPr>
          <p:cNvSpPr txBox="1"/>
          <p:nvPr/>
        </p:nvSpPr>
        <p:spPr>
          <a:xfrm>
            <a:off x="720811" y="1911176"/>
            <a:ext cx="770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venir Book" panose="02000503020000020003" pitchFamily="2" charset="0"/>
              </a:rPr>
              <a:t>1P IDENTITY, DATA &amp; CONTENT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9C0DC02-3B60-2843-AB28-EFBA7A0F0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367" y="239980"/>
            <a:ext cx="8187266" cy="1790700"/>
          </a:xfrm>
        </p:spPr>
        <p:txBody>
          <a:bodyPr/>
          <a:lstStyle/>
          <a:p>
            <a:r>
              <a:rPr lang="en-US" dirty="0"/>
              <a:t>PERSONALIZED COMMERCE</a:t>
            </a:r>
          </a:p>
        </p:txBody>
      </p:sp>
    </p:spTree>
    <p:extLst>
      <p:ext uri="{BB962C8B-B14F-4D97-AF65-F5344CB8AC3E}">
        <p14:creationId xmlns:p14="http://schemas.microsoft.com/office/powerpoint/2010/main" val="3699275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F089F9-EB84-BC4F-9775-FF9B445CE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3250363"/>
            <a:ext cx="4307414" cy="1380123"/>
          </a:xfrm>
        </p:spPr>
        <p:txBody>
          <a:bodyPr>
            <a:normAutofit/>
          </a:bodyPr>
          <a:lstStyle/>
          <a:p>
            <a:pPr fontAlgn="ctr"/>
            <a:r>
              <a:rPr lang="en-US" sz="1200" b="1" dirty="0"/>
              <a:t>Data</a:t>
            </a:r>
            <a:r>
              <a:rPr lang="en-US" sz="1200" dirty="0"/>
              <a:t> is the key to personalization</a:t>
            </a:r>
          </a:p>
          <a:p>
            <a:pPr fontAlgn="ctr"/>
            <a:r>
              <a:rPr lang="en-US" sz="1200" b="1" dirty="0"/>
              <a:t>What you’ve bought </a:t>
            </a:r>
            <a:r>
              <a:rPr lang="en-US" sz="1200" dirty="0"/>
              <a:t>shows the intent of what you’re likely to buy</a:t>
            </a:r>
          </a:p>
          <a:p>
            <a:pPr fontAlgn="ctr"/>
            <a:r>
              <a:rPr lang="en-US" sz="1200" b="1" dirty="0"/>
              <a:t>Who you are </a:t>
            </a:r>
            <a:r>
              <a:rPr lang="en-US" sz="1200" dirty="0"/>
              <a:t>is only part of the story; the other part is what you buy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04F70B-BEB7-1443-BBE4-AFBFF3CCB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F997-0A3B-314B-87C7-90A984899C61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BFFA24-4949-644B-B5D1-14B5D2928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Advertising driven by </a:t>
            </a:r>
            <a:r>
              <a:rPr lang="en-US" dirty="0">
                <a:solidFill>
                  <a:schemeClr val="accent4"/>
                </a:solidFill>
              </a:rPr>
              <a:t>Retail media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B507E1-E843-3E41-937A-CBEFBC9993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What’s The Future?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CC7F80-A762-A948-BB52-3E5B08458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602" y="1269679"/>
            <a:ext cx="2637024" cy="1760601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08639F-8785-FD47-8253-369F868C30AA}"/>
              </a:ext>
            </a:extLst>
          </p:cNvPr>
          <p:cNvSpPr txBox="1"/>
          <p:nvPr/>
        </p:nvSpPr>
        <p:spPr>
          <a:xfrm>
            <a:off x="5432010" y="3250363"/>
            <a:ext cx="2950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accent5"/>
                </a:solidFill>
                <a:latin typeface="Avenir Book" panose="02000503020000020003" pitchFamily="2" charset="0"/>
              </a:rPr>
              <a:t>Mom and girls driving in a Ford truck</a:t>
            </a:r>
            <a:r>
              <a:rPr lang="en-US" sz="1200" dirty="0">
                <a:solidFill>
                  <a:schemeClr val="accent5"/>
                </a:solidFill>
                <a:latin typeface="Avenir Book" panose="02000503020000020003" pitchFamily="2" charset="0"/>
              </a:rPr>
              <a:t>. </a:t>
            </a:r>
          </a:p>
          <a:p>
            <a:pPr algn="ctr"/>
            <a:r>
              <a:rPr lang="en-US" sz="1200" b="1" dirty="0">
                <a:solidFill>
                  <a:schemeClr val="accent5"/>
                </a:solidFill>
                <a:latin typeface="Avenir Book" panose="02000503020000020003" pitchFamily="2" charset="0"/>
              </a:rPr>
              <a:t>But why are most Ford ads targeting and featuring men?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1DA5DF-F5A5-E349-A801-D2A19926D5A7}"/>
              </a:ext>
            </a:extLst>
          </p:cNvPr>
          <p:cNvCxnSpPr>
            <a:cxnSpLocks/>
          </p:cNvCxnSpPr>
          <p:nvPr/>
        </p:nvCxnSpPr>
        <p:spPr>
          <a:xfrm>
            <a:off x="355600" y="2138038"/>
            <a:ext cx="3782484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91FF884-F94B-874B-AC49-923DD6D280FA}"/>
              </a:ext>
            </a:extLst>
          </p:cNvPr>
          <p:cNvCxnSpPr>
            <a:cxnSpLocks/>
          </p:cNvCxnSpPr>
          <p:nvPr/>
        </p:nvCxnSpPr>
        <p:spPr>
          <a:xfrm flipV="1">
            <a:off x="381000" y="1723814"/>
            <a:ext cx="0" cy="414224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688D921-AE55-9544-8F64-63DB6D878CBB}"/>
              </a:ext>
            </a:extLst>
          </p:cNvPr>
          <p:cNvSpPr txBox="1"/>
          <p:nvPr/>
        </p:nvSpPr>
        <p:spPr>
          <a:xfrm>
            <a:off x="355600" y="1312041"/>
            <a:ext cx="23283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5"/>
                </a:solidFill>
                <a:latin typeface="Avenir Book" panose="02000503020000020003" pitchFamily="2" charset="0"/>
              </a:rPr>
              <a:t>THE EVOLVING USE OF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C61E60-6CA2-D74A-B68B-37347CDC78B3}"/>
              </a:ext>
            </a:extLst>
          </p:cNvPr>
          <p:cNvSpPr txBox="1"/>
          <p:nvPr/>
        </p:nvSpPr>
        <p:spPr>
          <a:xfrm>
            <a:off x="380998" y="1653045"/>
            <a:ext cx="1821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Avenir Book" panose="02000503020000020003" pitchFamily="2" charset="0"/>
              </a:rPr>
              <a:t>1st Wave: Search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14602B-8ABC-0E40-AEF8-1C58E84251A2}"/>
              </a:ext>
            </a:extLst>
          </p:cNvPr>
          <p:cNvSpPr txBox="1"/>
          <p:nvPr/>
        </p:nvSpPr>
        <p:spPr>
          <a:xfrm>
            <a:off x="1232696" y="2252825"/>
            <a:ext cx="2550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Avenir Book" panose="02000503020000020003" pitchFamily="2" charset="0"/>
              </a:rPr>
              <a:t>2</a:t>
            </a:r>
            <a:r>
              <a:rPr lang="en-US" sz="1400" baseline="30000" dirty="0">
                <a:solidFill>
                  <a:schemeClr val="accent4"/>
                </a:solidFill>
                <a:latin typeface="Avenir Book" panose="02000503020000020003" pitchFamily="2" charset="0"/>
              </a:rPr>
              <a:t>nd</a:t>
            </a:r>
            <a:r>
              <a:rPr lang="en-US" sz="1400" dirty="0">
                <a:solidFill>
                  <a:schemeClr val="accent4"/>
                </a:solidFill>
                <a:latin typeface="Avenir Book" panose="02000503020000020003" pitchFamily="2" charset="0"/>
              </a:rPr>
              <a:t> Wave: Audiences &amp; Demographics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442E0A-EFFD-F34E-BBF2-1B0254FDBA9D}"/>
              </a:ext>
            </a:extLst>
          </p:cNvPr>
          <p:cNvSpPr txBox="1"/>
          <p:nvPr/>
        </p:nvSpPr>
        <p:spPr>
          <a:xfrm>
            <a:off x="2546351" y="1651453"/>
            <a:ext cx="2550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Avenir Book" panose="02000503020000020003" pitchFamily="2" charset="0"/>
              </a:rPr>
              <a:t>3</a:t>
            </a:r>
            <a:r>
              <a:rPr lang="en-US" sz="1400" baseline="30000" dirty="0">
                <a:solidFill>
                  <a:schemeClr val="accent4"/>
                </a:solidFill>
                <a:latin typeface="Avenir Book" panose="02000503020000020003" pitchFamily="2" charset="0"/>
              </a:rPr>
              <a:t>rd</a:t>
            </a:r>
            <a:r>
              <a:rPr lang="en-US" sz="1400" dirty="0">
                <a:solidFill>
                  <a:schemeClr val="accent4"/>
                </a:solidFill>
                <a:latin typeface="Avenir Book" panose="02000503020000020003" pitchFamily="2" charset="0"/>
              </a:rPr>
              <a:t> Wave: Purchase Data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EE2B63-6358-A44D-89F8-2A05A10A65A3}"/>
              </a:ext>
            </a:extLst>
          </p:cNvPr>
          <p:cNvCxnSpPr>
            <a:cxnSpLocks/>
          </p:cNvCxnSpPr>
          <p:nvPr/>
        </p:nvCxnSpPr>
        <p:spPr>
          <a:xfrm flipV="1">
            <a:off x="2546351" y="1723814"/>
            <a:ext cx="0" cy="412274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E851DE2-B797-F346-BC2F-B1CD9C95A0B2}"/>
              </a:ext>
            </a:extLst>
          </p:cNvPr>
          <p:cNvCxnSpPr>
            <a:cxnSpLocks/>
          </p:cNvCxnSpPr>
          <p:nvPr/>
        </p:nvCxnSpPr>
        <p:spPr>
          <a:xfrm flipV="1">
            <a:off x="1232696" y="2136088"/>
            <a:ext cx="0" cy="361578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779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up 216">
            <a:extLst>
              <a:ext uri="{FF2B5EF4-FFF2-40B4-BE49-F238E27FC236}">
                <a16:creationId xmlns:a16="http://schemas.microsoft.com/office/drawing/2014/main" id="{0530C393-2956-774C-9CF3-C3FE25ADB8CE}"/>
              </a:ext>
            </a:extLst>
          </p:cNvPr>
          <p:cNvGrpSpPr/>
          <p:nvPr/>
        </p:nvGrpSpPr>
        <p:grpSpPr>
          <a:xfrm>
            <a:off x="2354268" y="1730714"/>
            <a:ext cx="2494669" cy="2494669"/>
            <a:chOff x="3246116" y="3286659"/>
            <a:chExt cx="1280160" cy="1280160"/>
          </a:xfrm>
        </p:grpSpPr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5D70A919-5676-FF42-986E-6811AB7789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46116" y="3286659"/>
              <a:ext cx="1280160" cy="128016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E25866A0-246B-D341-B725-64160D5F81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37556" y="3378099"/>
              <a:ext cx="1097280" cy="109728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C8B96C3A-29D4-5145-811E-654594A4CD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8996" y="3469539"/>
              <a:ext cx="914400" cy="914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99C11E03-468A-DC48-BD89-F259D547E229}"/>
              </a:ext>
            </a:extLst>
          </p:cNvPr>
          <p:cNvGrpSpPr/>
          <p:nvPr/>
        </p:nvGrpSpPr>
        <p:grpSpPr>
          <a:xfrm>
            <a:off x="109887" y="1727066"/>
            <a:ext cx="2494669" cy="2494669"/>
            <a:chOff x="3246116" y="3286659"/>
            <a:chExt cx="1280160" cy="1280160"/>
          </a:xfrm>
        </p:grpSpPr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8DAAA5F2-94B9-B241-9EDC-069A5BA4EC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46116" y="3286659"/>
              <a:ext cx="1280160" cy="128016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06095CEF-E4B6-8840-83B2-23F9481D70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37556" y="3378099"/>
              <a:ext cx="1097280" cy="109728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7191E62F-6C13-8641-9488-1817C8DE75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8996" y="3469539"/>
              <a:ext cx="914400" cy="914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32B1B0-DA1A-BD46-93F0-1FF5C7E5CF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1DDAEB-1229-C34F-A0CB-125414F4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9263"/>
            <a:ext cx="9144000" cy="511305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JIVOX </a:t>
            </a:r>
            <a:r>
              <a:rPr lang="en-US" dirty="0">
                <a:solidFill>
                  <a:schemeClr val="tx2"/>
                </a:solidFill>
              </a:rPr>
              <a:t>PERSONALIZED</a:t>
            </a:r>
            <a:r>
              <a:rPr lang="en-US" dirty="0"/>
              <a:t> COMMERCE MARKETING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D80476-F913-0444-B87C-5B20AD9D7D8B}"/>
              </a:ext>
            </a:extLst>
          </p:cNvPr>
          <p:cNvGrpSpPr/>
          <p:nvPr/>
        </p:nvGrpSpPr>
        <p:grpSpPr>
          <a:xfrm>
            <a:off x="5404326" y="1264106"/>
            <a:ext cx="3535307" cy="3278635"/>
            <a:chOff x="5404326" y="1264106"/>
            <a:chExt cx="3535307" cy="3278635"/>
          </a:xfrm>
        </p:grpSpPr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9CB25482-9729-2544-83C2-3F192394A6DD}"/>
                </a:ext>
              </a:extLst>
            </p:cNvPr>
            <p:cNvSpPr/>
            <p:nvPr/>
          </p:nvSpPr>
          <p:spPr>
            <a:xfrm>
              <a:off x="5680537" y="1305654"/>
              <a:ext cx="2971866" cy="309141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9804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89B801C-A28B-DA47-8F75-4B8D0534A175}"/>
                </a:ext>
              </a:extLst>
            </p:cNvPr>
            <p:cNvGrpSpPr/>
            <p:nvPr/>
          </p:nvGrpSpPr>
          <p:grpSpPr>
            <a:xfrm>
              <a:off x="5404326" y="1264106"/>
              <a:ext cx="3535307" cy="3278635"/>
              <a:chOff x="5404326" y="1264106"/>
              <a:chExt cx="3535307" cy="3278635"/>
            </a:xfrm>
          </p:grpSpPr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BA65D414-4EAC-0742-8FB3-8AD071E552E7}"/>
                  </a:ext>
                </a:extLst>
              </p:cNvPr>
              <p:cNvSpPr/>
              <p:nvPr/>
            </p:nvSpPr>
            <p:spPr>
              <a:xfrm>
                <a:off x="5404326" y="1322089"/>
                <a:ext cx="3214575" cy="3184553"/>
              </a:xfrm>
              <a:prstGeom prst="arc">
                <a:avLst>
                  <a:gd name="adj1" fmla="val 16333994"/>
                  <a:gd name="adj2" fmla="val 5136925"/>
                </a:avLst>
              </a:prstGeom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457C775-214B-0E4D-951A-D04204EAC738}"/>
                  </a:ext>
                </a:extLst>
              </p:cNvPr>
              <p:cNvGrpSpPr/>
              <p:nvPr/>
            </p:nvGrpSpPr>
            <p:grpSpPr>
              <a:xfrm>
                <a:off x="6605651" y="1264106"/>
                <a:ext cx="2333982" cy="3278635"/>
                <a:chOff x="6605651" y="1264106"/>
                <a:chExt cx="2333982" cy="3278635"/>
              </a:xfrm>
            </p:grpSpPr>
            <p:cxnSp>
              <p:nvCxnSpPr>
                <p:cNvPr id="103" name="Straight Arrow Connector 102">
                  <a:extLst>
                    <a:ext uri="{FF2B5EF4-FFF2-40B4-BE49-F238E27FC236}">
                      <a16:creationId xmlns:a16="http://schemas.microsoft.com/office/drawing/2014/main" id="{6A700A7E-037A-6143-AEAF-C549ACA15E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12808" y="2896556"/>
                  <a:ext cx="328558" cy="0"/>
                </a:xfrm>
                <a:prstGeom prst="straightConnector1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07" name="Graphic 106" descr="Repeat">
                  <a:extLst>
                    <a:ext uri="{FF2B5EF4-FFF2-40B4-BE49-F238E27FC236}">
                      <a16:creationId xmlns:a16="http://schemas.microsoft.com/office/drawing/2014/main" id="{7BAD5DCA-8C0F-5540-95DC-9EBF590BB7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05651" y="1943167"/>
                  <a:ext cx="1679744" cy="1679744"/>
                </a:xfrm>
                <a:prstGeom prst="rect">
                  <a:avLst/>
                </a:prstGeom>
              </p:spPr>
            </p:pic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21054ED6-7E40-E749-B955-9BFAF5AAFF37}"/>
                    </a:ext>
                  </a:extLst>
                </p:cNvPr>
                <p:cNvSpPr txBox="1"/>
                <p:nvPr/>
              </p:nvSpPr>
              <p:spPr bwMode="auto">
                <a:xfrm>
                  <a:off x="6998664" y="2659860"/>
                  <a:ext cx="949547" cy="33855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ctr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80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nir Book" panose="02000503020000020003" pitchFamily="2" charset="0"/>
                      <a:ea typeface="Arial Narrow" charset="0"/>
                      <a:cs typeface="Arial Narrow" charset="0"/>
                      <a:sym typeface="Arial"/>
                    </a:rPr>
                    <a:t>REAL-TIME OPTIMIZATION</a:t>
                  </a:r>
                </a:p>
              </p:txBody>
            </p: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EB81C386-DA9E-C041-9ECD-B42FC4CE99E6}"/>
                    </a:ext>
                  </a:extLst>
                </p:cNvPr>
                <p:cNvGrpSpPr/>
                <p:nvPr/>
              </p:nvGrpSpPr>
              <p:grpSpPr>
                <a:xfrm>
                  <a:off x="8246500" y="3037697"/>
                  <a:ext cx="693133" cy="528939"/>
                  <a:chOff x="8095976" y="2714549"/>
                  <a:chExt cx="838691" cy="640015"/>
                </a:xfrm>
              </p:grpSpPr>
              <p:grpSp>
                <p:nvGrpSpPr>
                  <p:cNvPr id="172" name="Group 171">
                    <a:extLst>
                      <a:ext uri="{FF2B5EF4-FFF2-40B4-BE49-F238E27FC236}">
                        <a16:creationId xmlns:a16="http://schemas.microsoft.com/office/drawing/2014/main" id="{2EC1CEC1-DDB2-1C4B-AA05-AE1D30AFA86C}"/>
                      </a:ext>
                    </a:extLst>
                  </p:cNvPr>
                  <p:cNvGrpSpPr/>
                  <p:nvPr/>
                </p:nvGrpSpPr>
                <p:grpSpPr>
                  <a:xfrm>
                    <a:off x="8302041" y="2714549"/>
                    <a:ext cx="522097" cy="407173"/>
                    <a:chOff x="6977063" y="2087563"/>
                    <a:chExt cx="2351087" cy="1833562"/>
                  </a:xfrm>
                  <a:solidFill>
                    <a:schemeClr val="accent4"/>
                  </a:solidFill>
                </p:grpSpPr>
                <p:sp>
                  <p:nvSpPr>
                    <p:cNvPr id="175" name="Freeform 150">
                      <a:extLst>
                        <a:ext uri="{FF2B5EF4-FFF2-40B4-BE49-F238E27FC236}">
                          <a16:creationId xmlns:a16="http://schemas.microsoft.com/office/drawing/2014/main" id="{58DAA9F6-972F-BA4E-9A3C-AEC3C0B1CC8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77063" y="2087563"/>
                      <a:ext cx="1717675" cy="1539875"/>
                    </a:xfrm>
                    <a:custGeom>
                      <a:avLst/>
                      <a:gdLst>
                        <a:gd name="T0" fmla="*/ 86 w 152"/>
                        <a:gd name="T1" fmla="*/ 106 h 136"/>
                        <a:gd name="T2" fmla="*/ 77 w 152"/>
                        <a:gd name="T3" fmla="*/ 106 h 136"/>
                        <a:gd name="T4" fmla="*/ 48 w 152"/>
                        <a:gd name="T5" fmla="*/ 101 h 136"/>
                        <a:gd name="T6" fmla="*/ 46 w 152"/>
                        <a:gd name="T7" fmla="*/ 100 h 136"/>
                        <a:gd name="T8" fmla="*/ 25 w 152"/>
                        <a:gd name="T9" fmla="*/ 110 h 136"/>
                        <a:gd name="T10" fmla="*/ 32 w 152"/>
                        <a:gd name="T11" fmla="*/ 93 h 136"/>
                        <a:gd name="T12" fmla="*/ 29 w 152"/>
                        <a:gd name="T13" fmla="*/ 90 h 136"/>
                        <a:gd name="T14" fmla="*/ 14 w 152"/>
                        <a:gd name="T15" fmla="*/ 59 h 136"/>
                        <a:gd name="T16" fmla="*/ 77 w 152"/>
                        <a:gd name="T17" fmla="*/ 12 h 136"/>
                        <a:gd name="T18" fmla="*/ 140 w 152"/>
                        <a:gd name="T19" fmla="*/ 59 h 136"/>
                        <a:gd name="T20" fmla="*/ 150 w 152"/>
                        <a:gd name="T21" fmla="*/ 58 h 136"/>
                        <a:gd name="T22" fmla="*/ 152 w 152"/>
                        <a:gd name="T23" fmla="*/ 58 h 136"/>
                        <a:gd name="T24" fmla="*/ 77 w 152"/>
                        <a:gd name="T25" fmla="*/ 0 h 136"/>
                        <a:gd name="T26" fmla="*/ 2 w 152"/>
                        <a:gd name="T27" fmla="*/ 59 h 136"/>
                        <a:gd name="T28" fmla="*/ 18 w 152"/>
                        <a:gd name="T29" fmla="*/ 96 h 136"/>
                        <a:gd name="T30" fmla="*/ 0 w 152"/>
                        <a:gd name="T31" fmla="*/ 136 h 136"/>
                        <a:gd name="T32" fmla="*/ 47 w 152"/>
                        <a:gd name="T33" fmla="*/ 113 h 136"/>
                        <a:gd name="T34" fmla="*/ 77 w 152"/>
                        <a:gd name="T35" fmla="*/ 118 h 136"/>
                        <a:gd name="T36" fmla="*/ 87 w 152"/>
                        <a:gd name="T37" fmla="*/ 118 h 136"/>
                        <a:gd name="T38" fmla="*/ 86 w 152"/>
                        <a:gd name="T39" fmla="*/ 108 h 136"/>
                        <a:gd name="T40" fmla="*/ 86 w 152"/>
                        <a:gd name="T41" fmla="*/ 106 h 1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52" h="136">
                          <a:moveTo>
                            <a:pt x="86" y="106"/>
                          </a:moveTo>
                          <a:cubicBezTo>
                            <a:pt x="83" y="106"/>
                            <a:pt x="80" y="106"/>
                            <a:pt x="77" y="106"/>
                          </a:cubicBezTo>
                          <a:cubicBezTo>
                            <a:pt x="67" y="106"/>
                            <a:pt x="57" y="104"/>
                            <a:pt x="48" y="101"/>
                          </a:cubicBezTo>
                          <a:cubicBezTo>
                            <a:pt x="46" y="100"/>
                            <a:pt x="46" y="100"/>
                            <a:pt x="46" y="100"/>
                          </a:cubicBezTo>
                          <a:cubicBezTo>
                            <a:pt x="25" y="110"/>
                            <a:pt x="25" y="110"/>
                            <a:pt x="25" y="110"/>
                          </a:cubicBezTo>
                          <a:cubicBezTo>
                            <a:pt x="32" y="93"/>
                            <a:pt x="32" y="93"/>
                            <a:pt x="32" y="93"/>
                          </a:cubicBezTo>
                          <a:cubicBezTo>
                            <a:pt x="29" y="90"/>
                            <a:pt x="29" y="90"/>
                            <a:pt x="29" y="90"/>
                          </a:cubicBezTo>
                          <a:cubicBezTo>
                            <a:pt x="19" y="81"/>
                            <a:pt x="14" y="70"/>
                            <a:pt x="14" y="59"/>
                          </a:cubicBezTo>
                          <a:cubicBezTo>
                            <a:pt x="14" y="33"/>
                            <a:pt x="42" y="12"/>
                            <a:pt x="77" y="12"/>
                          </a:cubicBezTo>
                          <a:cubicBezTo>
                            <a:pt x="112" y="12"/>
                            <a:pt x="140" y="33"/>
                            <a:pt x="140" y="59"/>
                          </a:cubicBezTo>
                          <a:cubicBezTo>
                            <a:pt x="143" y="58"/>
                            <a:pt x="147" y="58"/>
                            <a:pt x="150" y="58"/>
                          </a:cubicBezTo>
                          <a:cubicBezTo>
                            <a:pt x="151" y="58"/>
                            <a:pt x="152" y="58"/>
                            <a:pt x="152" y="58"/>
                          </a:cubicBezTo>
                          <a:cubicBezTo>
                            <a:pt x="152" y="26"/>
                            <a:pt x="118" y="0"/>
                            <a:pt x="77" y="0"/>
                          </a:cubicBezTo>
                          <a:cubicBezTo>
                            <a:pt x="35" y="0"/>
                            <a:pt x="2" y="26"/>
                            <a:pt x="2" y="59"/>
                          </a:cubicBezTo>
                          <a:cubicBezTo>
                            <a:pt x="2" y="72"/>
                            <a:pt x="7" y="85"/>
                            <a:pt x="18" y="96"/>
                          </a:cubicBezTo>
                          <a:cubicBezTo>
                            <a:pt x="0" y="136"/>
                            <a:pt x="0" y="136"/>
                            <a:pt x="0" y="136"/>
                          </a:cubicBezTo>
                          <a:cubicBezTo>
                            <a:pt x="47" y="113"/>
                            <a:pt x="47" y="113"/>
                            <a:pt x="47" y="113"/>
                          </a:cubicBezTo>
                          <a:cubicBezTo>
                            <a:pt x="56" y="117"/>
                            <a:pt x="66" y="118"/>
                            <a:pt x="77" y="118"/>
                          </a:cubicBezTo>
                          <a:cubicBezTo>
                            <a:pt x="81" y="118"/>
                            <a:pt x="84" y="118"/>
                            <a:pt x="87" y="118"/>
                          </a:cubicBezTo>
                          <a:cubicBezTo>
                            <a:pt x="87" y="115"/>
                            <a:pt x="86" y="111"/>
                            <a:pt x="86" y="108"/>
                          </a:cubicBezTo>
                          <a:cubicBezTo>
                            <a:pt x="86" y="107"/>
                            <a:pt x="86" y="106"/>
                            <a:pt x="86" y="106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76" name="Freeform 151">
                      <a:extLst>
                        <a:ext uri="{FF2B5EF4-FFF2-40B4-BE49-F238E27FC236}">
                          <a16:creationId xmlns:a16="http://schemas.microsoft.com/office/drawing/2014/main" id="{AEBD4C0E-1C3E-2A43-A8C3-7817FA6AE2B1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005763" y="2800350"/>
                      <a:ext cx="1322387" cy="1120775"/>
                    </a:xfrm>
                    <a:custGeom>
                      <a:avLst/>
                      <a:gdLst>
                        <a:gd name="T0" fmla="*/ 117 w 117"/>
                        <a:gd name="T1" fmla="*/ 45 h 99"/>
                        <a:gd name="T2" fmla="*/ 59 w 117"/>
                        <a:gd name="T3" fmla="*/ 0 h 99"/>
                        <a:gd name="T4" fmla="*/ 0 w 117"/>
                        <a:gd name="T5" fmla="*/ 45 h 99"/>
                        <a:gd name="T6" fmla="*/ 59 w 117"/>
                        <a:gd name="T7" fmla="*/ 90 h 99"/>
                        <a:gd name="T8" fmla="*/ 85 w 117"/>
                        <a:gd name="T9" fmla="*/ 85 h 99"/>
                        <a:gd name="T10" fmla="*/ 114 w 117"/>
                        <a:gd name="T11" fmla="*/ 99 h 99"/>
                        <a:gd name="T12" fmla="*/ 103 w 117"/>
                        <a:gd name="T13" fmla="*/ 75 h 99"/>
                        <a:gd name="T14" fmla="*/ 117 w 117"/>
                        <a:gd name="T15" fmla="*/ 45 h 99"/>
                        <a:gd name="T16" fmla="*/ 31 w 117"/>
                        <a:gd name="T17" fmla="*/ 54 h 99"/>
                        <a:gd name="T18" fmla="*/ 24 w 117"/>
                        <a:gd name="T19" fmla="*/ 47 h 99"/>
                        <a:gd name="T20" fmla="*/ 31 w 117"/>
                        <a:gd name="T21" fmla="*/ 40 h 99"/>
                        <a:gd name="T22" fmla="*/ 38 w 117"/>
                        <a:gd name="T23" fmla="*/ 47 h 99"/>
                        <a:gd name="T24" fmla="*/ 31 w 117"/>
                        <a:gd name="T25" fmla="*/ 54 h 99"/>
                        <a:gd name="T26" fmla="*/ 58 w 117"/>
                        <a:gd name="T27" fmla="*/ 54 h 99"/>
                        <a:gd name="T28" fmla="*/ 51 w 117"/>
                        <a:gd name="T29" fmla="*/ 47 h 99"/>
                        <a:gd name="T30" fmla="*/ 58 w 117"/>
                        <a:gd name="T31" fmla="*/ 40 h 99"/>
                        <a:gd name="T32" fmla="*/ 65 w 117"/>
                        <a:gd name="T33" fmla="*/ 47 h 99"/>
                        <a:gd name="T34" fmla="*/ 58 w 117"/>
                        <a:gd name="T35" fmla="*/ 54 h 99"/>
                        <a:gd name="T36" fmla="*/ 86 w 117"/>
                        <a:gd name="T37" fmla="*/ 54 h 99"/>
                        <a:gd name="T38" fmla="*/ 79 w 117"/>
                        <a:gd name="T39" fmla="*/ 47 h 99"/>
                        <a:gd name="T40" fmla="*/ 86 w 117"/>
                        <a:gd name="T41" fmla="*/ 40 h 99"/>
                        <a:gd name="T42" fmla="*/ 93 w 117"/>
                        <a:gd name="T43" fmla="*/ 47 h 99"/>
                        <a:gd name="T44" fmla="*/ 86 w 117"/>
                        <a:gd name="T45" fmla="*/ 54 h 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117" h="99">
                          <a:moveTo>
                            <a:pt x="117" y="45"/>
                          </a:moveTo>
                          <a:cubicBezTo>
                            <a:pt x="117" y="20"/>
                            <a:pt x="91" y="0"/>
                            <a:pt x="59" y="0"/>
                          </a:cubicBezTo>
                          <a:cubicBezTo>
                            <a:pt x="27" y="0"/>
                            <a:pt x="0" y="20"/>
                            <a:pt x="0" y="45"/>
                          </a:cubicBezTo>
                          <a:cubicBezTo>
                            <a:pt x="0" y="70"/>
                            <a:pt x="27" y="90"/>
                            <a:pt x="59" y="90"/>
                          </a:cubicBezTo>
                          <a:cubicBezTo>
                            <a:pt x="68" y="90"/>
                            <a:pt x="77" y="88"/>
                            <a:pt x="85" y="85"/>
                          </a:cubicBezTo>
                          <a:cubicBezTo>
                            <a:pt x="114" y="99"/>
                            <a:pt x="114" y="99"/>
                            <a:pt x="114" y="99"/>
                          </a:cubicBezTo>
                          <a:cubicBezTo>
                            <a:pt x="103" y="75"/>
                            <a:pt x="103" y="75"/>
                            <a:pt x="103" y="75"/>
                          </a:cubicBezTo>
                          <a:cubicBezTo>
                            <a:pt x="112" y="67"/>
                            <a:pt x="117" y="57"/>
                            <a:pt x="117" y="45"/>
                          </a:cubicBezTo>
                          <a:close/>
                          <a:moveTo>
                            <a:pt x="31" y="54"/>
                          </a:moveTo>
                          <a:cubicBezTo>
                            <a:pt x="27" y="54"/>
                            <a:pt x="24" y="51"/>
                            <a:pt x="24" y="47"/>
                          </a:cubicBezTo>
                          <a:cubicBezTo>
                            <a:pt x="24" y="43"/>
                            <a:pt x="27" y="40"/>
                            <a:pt x="31" y="40"/>
                          </a:cubicBezTo>
                          <a:cubicBezTo>
                            <a:pt x="34" y="40"/>
                            <a:pt x="38" y="43"/>
                            <a:pt x="38" y="47"/>
                          </a:cubicBezTo>
                          <a:cubicBezTo>
                            <a:pt x="38" y="51"/>
                            <a:pt x="34" y="54"/>
                            <a:pt x="31" y="54"/>
                          </a:cubicBezTo>
                          <a:close/>
                          <a:moveTo>
                            <a:pt x="58" y="54"/>
                          </a:moveTo>
                          <a:cubicBezTo>
                            <a:pt x="54" y="54"/>
                            <a:pt x="51" y="51"/>
                            <a:pt x="51" y="47"/>
                          </a:cubicBezTo>
                          <a:cubicBezTo>
                            <a:pt x="51" y="43"/>
                            <a:pt x="54" y="40"/>
                            <a:pt x="58" y="40"/>
                          </a:cubicBezTo>
                          <a:cubicBezTo>
                            <a:pt x="62" y="40"/>
                            <a:pt x="65" y="43"/>
                            <a:pt x="65" y="47"/>
                          </a:cubicBezTo>
                          <a:cubicBezTo>
                            <a:pt x="65" y="51"/>
                            <a:pt x="62" y="54"/>
                            <a:pt x="58" y="54"/>
                          </a:cubicBezTo>
                          <a:close/>
                          <a:moveTo>
                            <a:pt x="86" y="54"/>
                          </a:moveTo>
                          <a:cubicBezTo>
                            <a:pt x="82" y="54"/>
                            <a:pt x="79" y="51"/>
                            <a:pt x="79" y="47"/>
                          </a:cubicBezTo>
                          <a:cubicBezTo>
                            <a:pt x="79" y="43"/>
                            <a:pt x="82" y="40"/>
                            <a:pt x="86" y="40"/>
                          </a:cubicBezTo>
                          <a:cubicBezTo>
                            <a:pt x="90" y="40"/>
                            <a:pt x="93" y="43"/>
                            <a:pt x="93" y="47"/>
                          </a:cubicBezTo>
                          <a:cubicBezTo>
                            <a:pt x="93" y="51"/>
                            <a:pt x="90" y="54"/>
                            <a:pt x="86" y="54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77" name="Oval 152">
                      <a:extLst>
                        <a:ext uri="{FF2B5EF4-FFF2-40B4-BE49-F238E27FC236}">
                          <a16:creationId xmlns:a16="http://schemas.microsoft.com/office/drawing/2014/main" id="{291BE200-81F2-6446-8644-B9F7BEB6F2D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107363" y="2698750"/>
                      <a:ext cx="169862" cy="180975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81" name="Oval 153">
                      <a:extLst>
                        <a:ext uri="{FF2B5EF4-FFF2-40B4-BE49-F238E27FC236}">
                          <a16:creationId xmlns:a16="http://schemas.microsoft.com/office/drawing/2014/main" id="{74F3EB0A-A3B4-E545-83C6-0611C369DFF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29500" y="2698750"/>
                      <a:ext cx="169862" cy="180975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82" name="Oval 154">
                      <a:extLst>
                        <a:ext uri="{FF2B5EF4-FFF2-40B4-BE49-F238E27FC236}">
                          <a16:creationId xmlns:a16="http://schemas.microsoft.com/office/drawing/2014/main" id="{D9DE7C09-B9D2-CB4A-B5F8-34A40A4FBA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67638" y="2698750"/>
                      <a:ext cx="169862" cy="180975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</p:grpSp>
              <p:sp>
                <p:nvSpPr>
                  <p:cNvPr id="173" name="TextBox 172">
                    <a:extLst>
                      <a:ext uri="{FF2B5EF4-FFF2-40B4-BE49-F238E27FC236}">
                        <a16:creationId xmlns:a16="http://schemas.microsoft.com/office/drawing/2014/main" id="{53733779-BF06-0842-BE96-D37D06BCD61B}"/>
                      </a:ext>
                    </a:extLst>
                  </p:cNvPr>
                  <p:cNvSpPr txBox="1"/>
                  <p:nvPr/>
                </p:nvSpPr>
                <p:spPr>
                  <a:xfrm>
                    <a:off x="8095976" y="3154509"/>
                    <a:ext cx="838691" cy="200055"/>
                  </a:xfrm>
                  <a:prstGeom prst="rect">
                    <a:avLst/>
                  </a:prstGeom>
                  <a:solidFill>
                    <a:schemeClr val="accent4"/>
                  </a:solidFill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700" b="1">
                        <a:solidFill>
                          <a:srgbClr val="FFFFFF"/>
                        </a:solidFill>
                        <a:latin typeface="Arial"/>
                        <a:cs typeface="Arial"/>
                      </a:defRPr>
                    </a:lvl1pPr>
                  </a:lstStyle>
                  <a:p>
                    <a:r>
                      <a:rPr lang="en-US" dirty="0"/>
                      <a:t>SOCIAL MEDIA</a:t>
                    </a:r>
                  </a:p>
                </p:txBody>
              </p:sp>
            </p:grp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C2629101-7DBC-C043-ADB5-E4BB89397237}"/>
                    </a:ext>
                  </a:extLst>
                </p:cNvPr>
                <p:cNvGrpSpPr/>
                <p:nvPr/>
              </p:nvGrpSpPr>
              <p:grpSpPr>
                <a:xfrm>
                  <a:off x="8341066" y="2134658"/>
                  <a:ext cx="387784" cy="500788"/>
                  <a:chOff x="8239946" y="1762855"/>
                  <a:chExt cx="469218" cy="605952"/>
                </a:xfrm>
              </p:grpSpPr>
              <p:sp>
                <p:nvSpPr>
                  <p:cNvPr id="184" name="TextBox 183">
                    <a:extLst>
                      <a:ext uri="{FF2B5EF4-FFF2-40B4-BE49-F238E27FC236}">
                        <a16:creationId xmlns:a16="http://schemas.microsoft.com/office/drawing/2014/main" id="{F5EEBB9F-8633-AD4B-9EB4-CB3CE9A241DD}"/>
                      </a:ext>
                    </a:extLst>
                  </p:cNvPr>
                  <p:cNvSpPr txBox="1"/>
                  <p:nvPr/>
                </p:nvSpPr>
                <p:spPr>
                  <a:xfrm>
                    <a:off x="8242370" y="2168752"/>
                    <a:ext cx="466794" cy="200055"/>
                  </a:xfrm>
                  <a:prstGeom prst="rect">
                    <a:avLst/>
                  </a:prstGeom>
                  <a:solidFill>
                    <a:schemeClr val="accent4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700" b="1" dirty="0">
                        <a:solidFill>
                          <a:srgbClr val="FFFFFF"/>
                        </a:solidFill>
                        <a:latin typeface="Arial"/>
                        <a:cs typeface="Arial"/>
                      </a:rPr>
                      <a:t>VIDEO</a:t>
                    </a:r>
                  </a:p>
                </p:txBody>
              </p:sp>
              <p:grpSp>
                <p:nvGrpSpPr>
                  <p:cNvPr id="185" name="Group 184">
                    <a:extLst>
                      <a:ext uri="{FF2B5EF4-FFF2-40B4-BE49-F238E27FC236}">
                        <a16:creationId xmlns:a16="http://schemas.microsoft.com/office/drawing/2014/main" id="{6F3D739E-EFE2-E245-88AE-5B09A4D45DE2}"/>
                      </a:ext>
                    </a:extLst>
                  </p:cNvPr>
                  <p:cNvGrpSpPr/>
                  <p:nvPr/>
                </p:nvGrpSpPr>
                <p:grpSpPr>
                  <a:xfrm>
                    <a:off x="8239946" y="1762855"/>
                    <a:ext cx="458305" cy="336337"/>
                    <a:chOff x="7099300" y="2935087"/>
                    <a:chExt cx="2362200" cy="1733550"/>
                  </a:xfrm>
                  <a:solidFill>
                    <a:schemeClr val="accent4"/>
                  </a:solidFill>
                </p:grpSpPr>
                <p:sp>
                  <p:nvSpPr>
                    <p:cNvPr id="186" name="Freeform 67">
                      <a:extLst>
                        <a:ext uri="{FF2B5EF4-FFF2-40B4-BE49-F238E27FC236}">
                          <a16:creationId xmlns:a16="http://schemas.microsoft.com/office/drawing/2014/main" id="{3C66C7B8-2279-CD43-9979-588B1117DAA9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7099300" y="2935087"/>
                      <a:ext cx="2362200" cy="1733550"/>
                    </a:xfrm>
                    <a:custGeom>
                      <a:avLst/>
                      <a:gdLst>
                        <a:gd name="T0" fmla="*/ 203 w 209"/>
                        <a:gd name="T1" fmla="*/ 13 h 153"/>
                        <a:gd name="T2" fmla="*/ 193 w 209"/>
                        <a:gd name="T3" fmla="*/ 4 h 153"/>
                        <a:gd name="T4" fmla="*/ 176 w 209"/>
                        <a:gd name="T5" fmla="*/ 0 h 153"/>
                        <a:gd name="T6" fmla="*/ 33 w 209"/>
                        <a:gd name="T7" fmla="*/ 0 h 153"/>
                        <a:gd name="T8" fmla="*/ 17 w 209"/>
                        <a:gd name="T9" fmla="*/ 4 h 153"/>
                        <a:gd name="T10" fmla="*/ 7 w 209"/>
                        <a:gd name="T11" fmla="*/ 13 h 153"/>
                        <a:gd name="T12" fmla="*/ 0 w 209"/>
                        <a:gd name="T13" fmla="*/ 33 h 153"/>
                        <a:gd name="T14" fmla="*/ 0 w 209"/>
                        <a:gd name="T15" fmla="*/ 120 h 153"/>
                        <a:gd name="T16" fmla="*/ 33 w 209"/>
                        <a:gd name="T17" fmla="*/ 153 h 153"/>
                        <a:gd name="T18" fmla="*/ 176 w 209"/>
                        <a:gd name="T19" fmla="*/ 153 h 153"/>
                        <a:gd name="T20" fmla="*/ 209 w 209"/>
                        <a:gd name="T21" fmla="*/ 120 h 153"/>
                        <a:gd name="T22" fmla="*/ 209 w 209"/>
                        <a:gd name="T23" fmla="*/ 33 h 153"/>
                        <a:gd name="T24" fmla="*/ 203 w 209"/>
                        <a:gd name="T25" fmla="*/ 13 h 153"/>
                        <a:gd name="T26" fmla="*/ 196 w 209"/>
                        <a:gd name="T27" fmla="*/ 120 h 153"/>
                        <a:gd name="T28" fmla="*/ 195 w 209"/>
                        <a:gd name="T29" fmla="*/ 128 h 153"/>
                        <a:gd name="T30" fmla="*/ 186 w 209"/>
                        <a:gd name="T31" fmla="*/ 138 h 153"/>
                        <a:gd name="T32" fmla="*/ 176 w 209"/>
                        <a:gd name="T33" fmla="*/ 140 h 153"/>
                        <a:gd name="T34" fmla="*/ 33 w 209"/>
                        <a:gd name="T35" fmla="*/ 140 h 153"/>
                        <a:gd name="T36" fmla="*/ 27 w 209"/>
                        <a:gd name="T37" fmla="*/ 139 h 153"/>
                        <a:gd name="T38" fmla="*/ 16 w 209"/>
                        <a:gd name="T39" fmla="*/ 131 h 153"/>
                        <a:gd name="T40" fmla="*/ 13 w 209"/>
                        <a:gd name="T41" fmla="*/ 120 h 153"/>
                        <a:gd name="T42" fmla="*/ 13 w 209"/>
                        <a:gd name="T43" fmla="*/ 33 h 153"/>
                        <a:gd name="T44" fmla="*/ 16 w 209"/>
                        <a:gd name="T45" fmla="*/ 22 h 153"/>
                        <a:gd name="T46" fmla="*/ 27 w 209"/>
                        <a:gd name="T47" fmla="*/ 14 h 153"/>
                        <a:gd name="T48" fmla="*/ 33 w 209"/>
                        <a:gd name="T49" fmla="*/ 13 h 153"/>
                        <a:gd name="T50" fmla="*/ 176 w 209"/>
                        <a:gd name="T51" fmla="*/ 13 h 153"/>
                        <a:gd name="T52" fmla="*/ 183 w 209"/>
                        <a:gd name="T53" fmla="*/ 14 h 153"/>
                        <a:gd name="T54" fmla="*/ 193 w 209"/>
                        <a:gd name="T55" fmla="*/ 22 h 153"/>
                        <a:gd name="T56" fmla="*/ 196 w 209"/>
                        <a:gd name="T57" fmla="*/ 33 h 153"/>
                        <a:gd name="T58" fmla="*/ 196 w 209"/>
                        <a:gd name="T59" fmla="*/ 120 h 15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</a:cxnLst>
                      <a:rect l="0" t="0" r="r" b="b"/>
                      <a:pathLst>
                        <a:path w="209" h="153">
                          <a:moveTo>
                            <a:pt x="203" y="13"/>
                          </a:moveTo>
                          <a:cubicBezTo>
                            <a:pt x="200" y="9"/>
                            <a:pt x="196" y="6"/>
                            <a:pt x="193" y="4"/>
                          </a:cubicBezTo>
                          <a:cubicBezTo>
                            <a:pt x="188" y="1"/>
                            <a:pt x="182" y="0"/>
                            <a:pt x="176" y="0"/>
                          </a:cubicBezTo>
                          <a:cubicBezTo>
                            <a:pt x="33" y="0"/>
                            <a:pt x="33" y="0"/>
                            <a:pt x="33" y="0"/>
                          </a:cubicBezTo>
                          <a:cubicBezTo>
                            <a:pt x="27" y="0"/>
                            <a:pt x="22" y="1"/>
                            <a:pt x="17" y="4"/>
                          </a:cubicBezTo>
                          <a:cubicBezTo>
                            <a:pt x="13" y="6"/>
                            <a:pt x="9" y="9"/>
                            <a:pt x="7" y="13"/>
                          </a:cubicBezTo>
                          <a:cubicBezTo>
                            <a:pt x="2" y="19"/>
                            <a:pt x="0" y="26"/>
                            <a:pt x="0" y="33"/>
                          </a:cubicBezTo>
                          <a:cubicBezTo>
                            <a:pt x="0" y="120"/>
                            <a:pt x="0" y="120"/>
                            <a:pt x="0" y="120"/>
                          </a:cubicBezTo>
                          <a:cubicBezTo>
                            <a:pt x="0" y="139"/>
                            <a:pt x="15" y="153"/>
                            <a:pt x="33" y="153"/>
                          </a:cubicBezTo>
                          <a:cubicBezTo>
                            <a:pt x="176" y="153"/>
                            <a:pt x="176" y="153"/>
                            <a:pt x="176" y="153"/>
                          </a:cubicBezTo>
                          <a:cubicBezTo>
                            <a:pt x="194" y="153"/>
                            <a:pt x="209" y="139"/>
                            <a:pt x="209" y="120"/>
                          </a:cubicBezTo>
                          <a:cubicBezTo>
                            <a:pt x="209" y="33"/>
                            <a:pt x="209" y="33"/>
                            <a:pt x="209" y="33"/>
                          </a:cubicBezTo>
                          <a:cubicBezTo>
                            <a:pt x="209" y="26"/>
                            <a:pt x="207" y="19"/>
                            <a:pt x="203" y="13"/>
                          </a:cubicBezTo>
                          <a:close/>
                          <a:moveTo>
                            <a:pt x="196" y="120"/>
                          </a:moveTo>
                          <a:cubicBezTo>
                            <a:pt x="196" y="123"/>
                            <a:pt x="196" y="126"/>
                            <a:pt x="195" y="128"/>
                          </a:cubicBezTo>
                          <a:cubicBezTo>
                            <a:pt x="193" y="132"/>
                            <a:pt x="190" y="136"/>
                            <a:pt x="186" y="138"/>
                          </a:cubicBezTo>
                          <a:cubicBezTo>
                            <a:pt x="183" y="139"/>
                            <a:pt x="180" y="140"/>
                            <a:pt x="176" y="140"/>
                          </a:cubicBezTo>
                          <a:cubicBezTo>
                            <a:pt x="33" y="140"/>
                            <a:pt x="33" y="140"/>
                            <a:pt x="33" y="140"/>
                          </a:cubicBezTo>
                          <a:cubicBezTo>
                            <a:pt x="31" y="140"/>
                            <a:pt x="29" y="140"/>
                            <a:pt x="27" y="139"/>
                          </a:cubicBezTo>
                          <a:cubicBezTo>
                            <a:pt x="22" y="138"/>
                            <a:pt x="19" y="135"/>
                            <a:pt x="16" y="131"/>
                          </a:cubicBezTo>
                          <a:cubicBezTo>
                            <a:pt x="14" y="128"/>
                            <a:pt x="13" y="124"/>
                            <a:pt x="13" y="120"/>
                          </a:cubicBezTo>
                          <a:cubicBezTo>
                            <a:pt x="13" y="33"/>
                            <a:pt x="13" y="33"/>
                            <a:pt x="13" y="33"/>
                          </a:cubicBezTo>
                          <a:cubicBezTo>
                            <a:pt x="13" y="29"/>
                            <a:pt x="14" y="26"/>
                            <a:pt x="16" y="22"/>
                          </a:cubicBezTo>
                          <a:cubicBezTo>
                            <a:pt x="19" y="19"/>
                            <a:pt x="22" y="16"/>
                            <a:pt x="27" y="14"/>
                          </a:cubicBezTo>
                          <a:cubicBezTo>
                            <a:pt x="29" y="14"/>
                            <a:pt x="31" y="13"/>
                            <a:pt x="33" y="13"/>
                          </a:cubicBezTo>
                          <a:cubicBezTo>
                            <a:pt x="176" y="13"/>
                            <a:pt x="176" y="13"/>
                            <a:pt x="176" y="13"/>
                          </a:cubicBezTo>
                          <a:cubicBezTo>
                            <a:pt x="178" y="13"/>
                            <a:pt x="181" y="14"/>
                            <a:pt x="183" y="14"/>
                          </a:cubicBezTo>
                          <a:cubicBezTo>
                            <a:pt x="187" y="16"/>
                            <a:pt x="191" y="19"/>
                            <a:pt x="193" y="22"/>
                          </a:cubicBezTo>
                          <a:cubicBezTo>
                            <a:pt x="195" y="26"/>
                            <a:pt x="196" y="29"/>
                            <a:pt x="196" y="33"/>
                          </a:cubicBezTo>
                          <a:lnTo>
                            <a:pt x="196" y="12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87" name="Freeform 68">
                      <a:extLst>
                        <a:ext uri="{FF2B5EF4-FFF2-40B4-BE49-F238E27FC236}">
                          <a16:creationId xmlns:a16="http://schemas.microsoft.com/office/drawing/2014/main" id="{9ABCE0BB-951C-C64E-AC07-C0A51F8081D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002588" y="3479600"/>
                      <a:ext cx="668338" cy="657225"/>
                    </a:xfrm>
                    <a:custGeom>
                      <a:avLst/>
                      <a:gdLst>
                        <a:gd name="T0" fmla="*/ 55 w 59"/>
                        <a:gd name="T1" fmla="*/ 25 h 58"/>
                        <a:gd name="T2" fmla="*/ 11 w 59"/>
                        <a:gd name="T3" fmla="*/ 2 h 58"/>
                        <a:gd name="T4" fmla="*/ 0 w 59"/>
                        <a:gd name="T5" fmla="*/ 6 h 58"/>
                        <a:gd name="T6" fmla="*/ 0 w 59"/>
                        <a:gd name="T7" fmla="*/ 52 h 58"/>
                        <a:gd name="T8" fmla="*/ 11 w 59"/>
                        <a:gd name="T9" fmla="*/ 55 h 58"/>
                        <a:gd name="T10" fmla="*/ 55 w 59"/>
                        <a:gd name="T11" fmla="*/ 33 h 58"/>
                        <a:gd name="T12" fmla="*/ 55 w 59"/>
                        <a:gd name="T13" fmla="*/ 25 h 5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59" h="58">
                          <a:moveTo>
                            <a:pt x="55" y="25"/>
                          </a:moveTo>
                          <a:cubicBezTo>
                            <a:pt x="11" y="2"/>
                            <a:pt x="11" y="2"/>
                            <a:pt x="11" y="2"/>
                          </a:cubicBezTo>
                          <a:cubicBezTo>
                            <a:pt x="7" y="0"/>
                            <a:pt x="0" y="2"/>
                            <a:pt x="0" y="6"/>
                          </a:cubicBezTo>
                          <a:cubicBezTo>
                            <a:pt x="0" y="52"/>
                            <a:pt x="0" y="52"/>
                            <a:pt x="0" y="52"/>
                          </a:cubicBezTo>
                          <a:cubicBezTo>
                            <a:pt x="0" y="56"/>
                            <a:pt x="7" y="58"/>
                            <a:pt x="11" y="55"/>
                          </a:cubicBezTo>
                          <a:cubicBezTo>
                            <a:pt x="55" y="33"/>
                            <a:pt x="55" y="33"/>
                            <a:pt x="55" y="33"/>
                          </a:cubicBezTo>
                          <a:cubicBezTo>
                            <a:pt x="59" y="31"/>
                            <a:pt x="59" y="27"/>
                            <a:pt x="55" y="25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1E449B3D-A8FD-FE45-90A4-D3FF7EEF8095}"/>
                    </a:ext>
                  </a:extLst>
                </p:cNvPr>
                <p:cNvGrpSpPr/>
                <p:nvPr/>
              </p:nvGrpSpPr>
              <p:grpSpPr>
                <a:xfrm>
                  <a:off x="7007990" y="1264106"/>
                  <a:ext cx="470568" cy="497136"/>
                  <a:chOff x="7130532" y="370185"/>
                  <a:chExt cx="569387" cy="601533"/>
                </a:xfrm>
              </p:grpSpPr>
              <p:sp>
                <p:nvSpPr>
                  <p:cNvPr id="189" name="TextBox 188">
                    <a:extLst>
                      <a:ext uri="{FF2B5EF4-FFF2-40B4-BE49-F238E27FC236}">
                        <a16:creationId xmlns:a16="http://schemas.microsoft.com/office/drawing/2014/main" id="{1B0A89CA-18CA-2642-9605-5F8271123595}"/>
                      </a:ext>
                    </a:extLst>
                  </p:cNvPr>
                  <p:cNvSpPr txBox="1"/>
                  <p:nvPr/>
                </p:nvSpPr>
                <p:spPr>
                  <a:xfrm>
                    <a:off x="7130532" y="771663"/>
                    <a:ext cx="569387" cy="200055"/>
                  </a:xfrm>
                  <a:prstGeom prst="rect">
                    <a:avLst/>
                  </a:prstGeom>
                  <a:solidFill>
                    <a:schemeClr val="accent4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700" b="1" dirty="0">
                        <a:solidFill>
                          <a:srgbClr val="FFFFFF"/>
                        </a:solidFill>
                        <a:latin typeface="Arial"/>
                        <a:cs typeface="Arial"/>
                      </a:rPr>
                      <a:t>DISPLAY</a:t>
                    </a:r>
                  </a:p>
                </p:txBody>
              </p:sp>
              <p:sp>
                <p:nvSpPr>
                  <p:cNvPr id="190" name="Freeform 113">
                    <a:extLst>
                      <a:ext uri="{FF2B5EF4-FFF2-40B4-BE49-F238E27FC236}">
                        <a16:creationId xmlns:a16="http://schemas.microsoft.com/office/drawing/2014/main" id="{0143E88D-723C-0C41-BF5F-D806ACB376A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185591" y="370185"/>
                    <a:ext cx="443514" cy="338304"/>
                  </a:xfrm>
                  <a:custGeom>
                    <a:avLst/>
                    <a:gdLst>
                      <a:gd name="T0" fmla="*/ 199 w 206"/>
                      <a:gd name="T1" fmla="*/ 0 h 157"/>
                      <a:gd name="T2" fmla="*/ 7 w 206"/>
                      <a:gd name="T3" fmla="*/ 0 h 157"/>
                      <a:gd name="T4" fmla="*/ 0 w 206"/>
                      <a:gd name="T5" fmla="*/ 7 h 157"/>
                      <a:gd name="T6" fmla="*/ 0 w 206"/>
                      <a:gd name="T7" fmla="*/ 130 h 157"/>
                      <a:gd name="T8" fmla="*/ 7 w 206"/>
                      <a:gd name="T9" fmla="*/ 136 h 157"/>
                      <a:gd name="T10" fmla="*/ 82 w 206"/>
                      <a:gd name="T11" fmla="*/ 136 h 157"/>
                      <a:gd name="T12" fmla="*/ 82 w 206"/>
                      <a:gd name="T13" fmla="*/ 148 h 157"/>
                      <a:gd name="T14" fmla="*/ 53 w 206"/>
                      <a:gd name="T15" fmla="*/ 148 h 157"/>
                      <a:gd name="T16" fmla="*/ 53 w 206"/>
                      <a:gd name="T17" fmla="*/ 157 h 157"/>
                      <a:gd name="T18" fmla="*/ 153 w 206"/>
                      <a:gd name="T19" fmla="*/ 157 h 157"/>
                      <a:gd name="T20" fmla="*/ 153 w 206"/>
                      <a:gd name="T21" fmla="*/ 148 h 157"/>
                      <a:gd name="T22" fmla="*/ 124 w 206"/>
                      <a:gd name="T23" fmla="*/ 148 h 157"/>
                      <a:gd name="T24" fmla="*/ 124 w 206"/>
                      <a:gd name="T25" fmla="*/ 136 h 157"/>
                      <a:gd name="T26" fmla="*/ 199 w 206"/>
                      <a:gd name="T27" fmla="*/ 136 h 157"/>
                      <a:gd name="T28" fmla="*/ 206 w 206"/>
                      <a:gd name="T29" fmla="*/ 130 h 157"/>
                      <a:gd name="T30" fmla="*/ 206 w 206"/>
                      <a:gd name="T31" fmla="*/ 7 h 157"/>
                      <a:gd name="T32" fmla="*/ 199 w 206"/>
                      <a:gd name="T33" fmla="*/ 0 h 157"/>
                      <a:gd name="T34" fmla="*/ 192 w 206"/>
                      <a:gd name="T35" fmla="*/ 123 h 157"/>
                      <a:gd name="T36" fmla="*/ 14 w 206"/>
                      <a:gd name="T37" fmla="*/ 123 h 157"/>
                      <a:gd name="T38" fmla="*/ 14 w 206"/>
                      <a:gd name="T39" fmla="*/ 14 h 157"/>
                      <a:gd name="T40" fmla="*/ 192 w 206"/>
                      <a:gd name="T41" fmla="*/ 14 h 157"/>
                      <a:gd name="T42" fmla="*/ 192 w 206"/>
                      <a:gd name="T43" fmla="*/ 123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06" h="157">
                        <a:moveTo>
                          <a:pt x="199" y="0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3" y="0"/>
                          <a:pt x="0" y="3"/>
                          <a:pt x="0" y="7"/>
                        </a:cubicBezTo>
                        <a:cubicBezTo>
                          <a:pt x="0" y="130"/>
                          <a:pt x="0" y="130"/>
                          <a:pt x="0" y="130"/>
                        </a:cubicBezTo>
                        <a:cubicBezTo>
                          <a:pt x="0" y="133"/>
                          <a:pt x="3" y="136"/>
                          <a:pt x="7" y="136"/>
                        </a:cubicBezTo>
                        <a:cubicBezTo>
                          <a:pt x="82" y="136"/>
                          <a:pt x="82" y="136"/>
                          <a:pt x="82" y="136"/>
                        </a:cubicBezTo>
                        <a:cubicBezTo>
                          <a:pt x="82" y="148"/>
                          <a:pt x="82" y="148"/>
                          <a:pt x="82" y="148"/>
                        </a:cubicBezTo>
                        <a:cubicBezTo>
                          <a:pt x="53" y="148"/>
                          <a:pt x="53" y="148"/>
                          <a:pt x="53" y="148"/>
                        </a:cubicBezTo>
                        <a:cubicBezTo>
                          <a:pt x="53" y="157"/>
                          <a:pt x="53" y="157"/>
                          <a:pt x="53" y="157"/>
                        </a:cubicBezTo>
                        <a:cubicBezTo>
                          <a:pt x="153" y="157"/>
                          <a:pt x="153" y="157"/>
                          <a:pt x="153" y="157"/>
                        </a:cubicBezTo>
                        <a:cubicBezTo>
                          <a:pt x="153" y="148"/>
                          <a:pt x="153" y="148"/>
                          <a:pt x="153" y="148"/>
                        </a:cubicBezTo>
                        <a:cubicBezTo>
                          <a:pt x="124" y="148"/>
                          <a:pt x="124" y="148"/>
                          <a:pt x="124" y="148"/>
                        </a:cubicBezTo>
                        <a:cubicBezTo>
                          <a:pt x="124" y="136"/>
                          <a:pt x="124" y="136"/>
                          <a:pt x="124" y="136"/>
                        </a:cubicBezTo>
                        <a:cubicBezTo>
                          <a:pt x="199" y="136"/>
                          <a:pt x="199" y="136"/>
                          <a:pt x="199" y="136"/>
                        </a:cubicBezTo>
                        <a:cubicBezTo>
                          <a:pt x="203" y="136"/>
                          <a:pt x="206" y="133"/>
                          <a:pt x="206" y="130"/>
                        </a:cubicBezTo>
                        <a:cubicBezTo>
                          <a:pt x="206" y="7"/>
                          <a:pt x="206" y="7"/>
                          <a:pt x="206" y="7"/>
                        </a:cubicBezTo>
                        <a:cubicBezTo>
                          <a:pt x="206" y="3"/>
                          <a:pt x="203" y="0"/>
                          <a:pt x="199" y="0"/>
                        </a:cubicBezTo>
                        <a:close/>
                        <a:moveTo>
                          <a:pt x="192" y="123"/>
                        </a:moveTo>
                        <a:cubicBezTo>
                          <a:pt x="14" y="123"/>
                          <a:pt x="14" y="123"/>
                          <a:pt x="14" y="123"/>
                        </a:cubicBezTo>
                        <a:cubicBezTo>
                          <a:pt x="14" y="14"/>
                          <a:pt x="14" y="14"/>
                          <a:pt x="14" y="14"/>
                        </a:cubicBezTo>
                        <a:cubicBezTo>
                          <a:pt x="192" y="14"/>
                          <a:pt x="192" y="14"/>
                          <a:pt x="192" y="14"/>
                        </a:cubicBezTo>
                        <a:lnTo>
                          <a:pt x="192" y="123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44444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8D83AFC3-770F-3E49-90C0-AC68CA9631A3}"/>
                    </a:ext>
                  </a:extLst>
                </p:cNvPr>
                <p:cNvGrpSpPr/>
                <p:nvPr/>
              </p:nvGrpSpPr>
              <p:grpSpPr>
                <a:xfrm>
                  <a:off x="7768269" y="1328679"/>
                  <a:ext cx="441423" cy="568474"/>
                  <a:chOff x="7741095" y="863309"/>
                  <a:chExt cx="534122" cy="687853"/>
                </a:xfrm>
              </p:grpSpPr>
              <p:sp>
                <p:nvSpPr>
                  <p:cNvPr id="192" name="TextBox 191">
                    <a:extLst>
                      <a:ext uri="{FF2B5EF4-FFF2-40B4-BE49-F238E27FC236}">
                        <a16:creationId xmlns:a16="http://schemas.microsoft.com/office/drawing/2014/main" id="{81746A1C-609A-1047-AFE2-9408C88D1571}"/>
                      </a:ext>
                    </a:extLst>
                  </p:cNvPr>
                  <p:cNvSpPr txBox="1"/>
                  <p:nvPr/>
                </p:nvSpPr>
                <p:spPr>
                  <a:xfrm>
                    <a:off x="7741095" y="1351107"/>
                    <a:ext cx="534122" cy="200055"/>
                  </a:xfrm>
                  <a:prstGeom prst="rect">
                    <a:avLst/>
                  </a:prstGeom>
                  <a:solidFill>
                    <a:schemeClr val="accent4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700" b="1" dirty="0">
                        <a:solidFill>
                          <a:srgbClr val="FFFFFF"/>
                        </a:solidFill>
                        <a:latin typeface="Arial"/>
                        <a:cs typeface="Arial"/>
                      </a:rPr>
                      <a:t>MOBILE</a:t>
                    </a:r>
                  </a:p>
                </p:txBody>
              </p:sp>
              <p:sp>
                <p:nvSpPr>
                  <p:cNvPr id="193" name="Freeform 34">
                    <a:extLst>
                      <a:ext uri="{FF2B5EF4-FFF2-40B4-BE49-F238E27FC236}">
                        <a16:creationId xmlns:a16="http://schemas.microsoft.com/office/drawing/2014/main" id="{073DA581-590A-7341-9899-D087076FD77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883239" y="863309"/>
                    <a:ext cx="249834" cy="427148"/>
                  </a:xfrm>
                  <a:custGeom>
                    <a:avLst/>
                    <a:gdLst>
                      <a:gd name="T0" fmla="*/ 385 w 438"/>
                      <a:gd name="T1" fmla="*/ 616 h 752"/>
                      <a:gd name="T2" fmla="*/ 53 w 438"/>
                      <a:gd name="T3" fmla="*/ 616 h 752"/>
                      <a:gd name="T4" fmla="*/ 53 w 438"/>
                      <a:gd name="T5" fmla="*/ 106 h 752"/>
                      <a:gd name="T6" fmla="*/ 385 w 438"/>
                      <a:gd name="T7" fmla="*/ 106 h 752"/>
                      <a:gd name="T8" fmla="*/ 385 w 438"/>
                      <a:gd name="T9" fmla="*/ 616 h 752"/>
                      <a:gd name="T10" fmla="*/ 219 w 438"/>
                      <a:gd name="T11" fmla="*/ 722 h 752"/>
                      <a:gd name="T12" fmla="*/ 184 w 438"/>
                      <a:gd name="T13" fmla="*/ 687 h 752"/>
                      <a:gd name="T14" fmla="*/ 219 w 438"/>
                      <a:gd name="T15" fmla="*/ 652 h 752"/>
                      <a:gd name="T16" fmla="*/ 254 w 438"/>
                      <a:gd name="T17" fmla="*/ 687 h 752"/>
                      <a:gd name="T18" fmla="*/ 219 w 438"/>
                      <a:gd name="T19" fmla="*/ 722 h 752"/>
                      <a:gd name="T20" fmla="*/ 151 w 438"/>
                      <a:gd name="T21" fmla="*/ 45 h 752"/>
                      <a:gd name="T22" fmla="*/ 287 w 438"/>
                      <a:gd name="T23" fmla="*/ 45 h 752"/>
                      <a:gd name="T24" fmla="*/ 298 w 438"/>
                      <a:gd name="T25" fmla="*/ 56 h 752"/>
                      <a:gd name="T26" fmla="*/ 287 w 438"/>
                      <a:gd name="T27" fmla="*/ 67 h 752"/>
                      <a:gd name="T28" fmla="*/ 151 w 438"/>
                      <a:gd name="T29" fmla="*/ 67 h 752"/>
                      <a:gd name="T30" fmla="*/ 140 w 438"/>
                      <a:gd name="T31" fmla="*/ 56 h 752"/>
                      <a:gd name="T32" fmla="*/ 151 w 438"/>
                      <a:gd name="T33" fmla="*/ 45 h 752"/>
                      <a:gd name="T34" fmla="*/ 389 w 438"/>
                      <a:gd name="T35" fmla="*/ 0 h 752"/>
                      <a:gd name="T36" fmla="*/ 49 w 438"/>
                      <a:gd name="T37" fmla="*/ 0 h 752"/>
                      <a:gd name="T38" fmla="*/ 0 w 438"/>
                      <a:gd name="T39" fmla="*/ 49 h 752"/>
                      <a:gd name="T40" fmla="*/ 0 w 438"/>
                      <a:gd name="T41" fmla="*/ 703 h 752"/>
                      <a:gd name="T42" fmla="*/ 49 w 438"/>
                      <a:gd name="T43" fmla="*/ 752 h 752"/>
                      <a:gd name="T44" fmla="*/ 389 w 438"/>
                      <a:gd name="T45" fmla="*/ 752 h 752"/>
                      <a:gd name="T46" fmla="*/ 438 w 438"/>
                      <a:gd name="T47" fmla="*/ 703 h 752"/>
                      <a:gd name="T48" fmla="*/ 438 w 438"/>
                      <a:gd name="T49" fmla="*/ 49 h 752"/>
                      <a:gd name="T50" fmla="*/ 389 w 438"/>
                      <a:gd name="T51" fmla="*/ 0 h 7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38" h="752">
                        <a:moveTo>
                          <a:pt x="385" y="616"/>
                        </a:moveTo>
                        <a:cubicBezTo>
                          <a:pt x="53" y="616"/>
                          <a:pt x="53" y="616"/>
                          <a:pt x="53" y="616"/>
                        </a:cubicBezTo>
                        <a:cubicBezTo>
                          <a:pt x="53" y="106"/>
                          <a:pt x="53" y="106"/>
                          <a:pt x="53" y="106"/>
                        </a:cubicBezTo>
                        <a:cubicBezTo>
                          <a:pt x="385" y="106"/>
                          <a:pt x="385" y="106"/>
                          <a:pt x="385" y="106"/>
                        </a:cubicBezTo>
                        <a:cubicBezTo>
                          <a:pt x="385" y="616"/>
                          <a:pt x="385" y="616"/>
                          <a:pt x="385" y="616"/>
                        </a:cubicBezTo>
                        <a:close/>
                        <a:moveTo>
                          <a:pt x="219" y="722"/>
                        </a:moveTo>
                        <a:cubicBezTo>
                          <a:pt x="200" y="722"/>
                          <a:pt x="184" y="707"/>
                          <a:pt x="184" y="687"/>
                        </a:cubicBezTo>
                        <a:cubicBezTo>
                          <a:pt x="184" y="668"/>
                          <a:pt x="200" y="652"/>
                          <a:pt x="219" y="652"/>
                        </a:cubicBezTo>
                        <a:cubicBezTo>
                          <a:pt x="238" y="652"/>
                          <a:pt x="254" y="668"/>
                          <a:pt x="254" y="687"/>
                        </a:cubicBezTo>
                        <a:cubicBezTo>
                          <a:pt x="254" y="707"/>
                          <a:pt x="238" y="722"/>
                          <a:pt x="219" y="722"/>
                        </a:cubicBezTo>
                        <a:close/>
                        <a:moveTo>
                          <a:pt x="151" y="45"/>
                        </a:moveTo>
                        <a:cubicBezTo>
                          <a:pt x="287" y="45"/>
                          <a:pt x="287" y="45"/>
                          <a:pt x="287" y="45"/>
                        </a:cubicBezTo>
                        <a:cubicBezTo>
                          <a:pt x="293" y="45"/>
                          <a:pt x="298" y="50"/>
                          <a:pt x="298" y="56"/>
                        </a:cubicBezTo>
                        <a:cubicBezTo>
                          <a:pt x="298" y="62"/>
                          <a:pt x="293" y="67"/>
                          <a:pt x="287" y="67"/>
                        </a:cubicBezTo>
                        <a:cubicBezTo>
                          <a:pt x="151" y="67"/>
                          <a:pt x="151" y="67"/>
                          <a:pt x="151" y="67"/>
                        </a:cubicBezTo>
                        <a:cubicBezTo>
                          <a:pt x="145" y="67"/>
                          <a:pt x="140" y="62"/>
                          <a:pt x="140" y="56"/>
                        </a:cubicBezTo>
                        <a:cubicBezTo>
                          <a:pt x="140" y="50"/>
                          <a:pt x="145" y="45"/>
                          <a:pt x="151" y="45"/>
                        </a:cubicBezTo>
                        <a:close/>
                        <a:moveTo>
                          <a:pt x="389" y="0"/>
                        </a:moveTo>
                        <a:cubicBezTo>
                          <a:pt x="49" y="0"/>
                          <a:pt x="49" y="0"/>
                          <a:pt x="49" y="0"/>
                        </a:cubicBezTo>
                        <a:cubicBezTo>
                          <a:pt x="22" y="0"/>
                          <a:pt x="0" y="22"/>
                          <a:pt x="0" y="49"/>
                        </a:cubicBezTo>
                        <a:cubicBezTo>
                          <a:pt x="0" y="703"/>
                          <a:pt x="0" y="703"/>
                          <a:pt x="0" y="703"/>
                        </a:cubicBezTo>
                        <a:cubicBezTo>
                          <a:pt x="0" y="730"/>
                          <a:pt x="22" y="752"/>
                          <a:pt x="49" y="752"/>
                        </a:cubicBezTo>
                        <a:cubicBezTo>
                          <a:pt x="389" y="752"/>
                          <a:pt x="389" y="752"/>
                          <a:pt x="389" y="752"/>
                        </a:cubicBezTo>
                        <a:cubicBezTo>
                          <a:pt x="416" y="752"/>
                          <a:pt x="438" y="730"/>
                          <a:pt x="438" y="703"/>
                        </a:cubicBezTo>
                        <a:cubicBezTo>
                          <a:pt x="438" y="49"/>
                          <a:pt x="438" y="49"/>
                          <a:pt x="438" y="49"/>
                        </a:cubicBezTo>
                        <a:cubicBezTo>
                          <a:pt x="438" y="22"/>
                          <a:pt x="416" y="0"/>
                          <a:pt x="38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44444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E4731CB4-FB38-7742-9635-A3EB6EA4EE2A}"/>
                    </a:ext>
                  </a:extLst>
                </p:cNvPr>
                <p:cNvGrpSpPr/>
                <p:nvPr/>
              </p:nvGrpSpPr>
              <p:grpSpPr>
                <a:xfrm>
                  <a:off x="7802617" y="3814894"/>
                  <a:ext cx="490440" cy="497136"/>
                  <a:chOff x="8045437" y="3562187"/>
                  <a:chExt cx="490440" cy="497136"/>
                </a:xfrm>
              </p:grpSpPr>
              <p:sp>
                <p:nvSpPr>
                  <p:cNvPr id="195" name="Freeform 68">
                    <a:extLst>
                      <a:ext uri="{FF2B5EF4-FFF2-40B4-BE49-F238E27FC236}">
                        <a16:creationId xmlns:a16="http://schemas.microsoft.com/office/drawing/2014/main" id="{45EE5C12-FADF-B345-BAA3-74BF4AC42E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40580" y="3620304"/>
                    <a:ext cx="129668" cy="127512"/>
                  </a:xfrm>
                  <a:custGeom>
                    <a:avLst/>
                    <a:gdLst>
                      <a:gd name="T0" fmla="*/ 55 w 59"/>
                      <a:gd name="T1" fmla="*/ 25 h 58"/>
                      <a:gd name="T2" fmla="*/ 11 w 59"/>
                      <a:gd name="T3" fmla="*/ 2 h 58"/>
                      <a:gd name="T4" fmla="*/ 0 w 59"/>
                      <a:gd name="T5" fmla="*/ 6 h 58"/>
                      <a:gd name="T6" fmla="*/ 0 w 59"/>
                      <a:gd name="T7" fmla="*/ 52 h 58"/>
                      <a:gd name="T8" fmla="*/ 11 w 59"/>
                      <a:gd name="T9" fmla="*/ 55 h 58"/>
                      <a:gd name="T10" fmla="*/ 55 w 59"/>
                      <a:gd name="T11" fmla="*/ 33 h 58"/>
                      <a:gd name="T12" fmla="*/ 55 w 59"/>
                      <a:gd name="T13" fmla="*/ 25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9" h="58">
                        <a:moveTo>
                          <a:pt x="55" y="25"/>
                        </a:moveTo>
                        <a:cubicBezTo>
                          <a:pt x="11" y="2"/>
                          <a:pt x="11" y="2"/>
                          <a:pt x="11" y="2"/>
                        </a:cubicBezTo>
                        <a:cubicBezTo>
                          <a:pt x="7" y="0"/>
                          <a:pt x="0" y="2"/>
                          <a:pt x="0" y="6"/>
                        </a:cubicBezTo>
                        <a:cubicBezTo>
                          <a:pt x="0" y="52"/>
                          <a:pt x="0" y="52"/>
                          <a:pt x="0" y="52"/>
                        </a:cubicBezTo>
                        <a:cubicBezTo>
                          <a:pt x="0" y="56"/>
                          <a:pt x="7" y="58"/>
                          <a:pt x="11" y="55"/>
                        </a:cubicBezTo>
                        <a:cubicBezTo>
                          <a:pt x="55" y="33"/>
                          <a:pt x="55" y="33"/>
                          <a:pt x="55" y="33"/>
                        </a:cubicBezTo>
                        <a:cubicBezTo>
                          <a:pt x="59" y="31"/>
                          <a:pt x="59" y="27"/>
                          <a:pt x="55" y="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44444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grpSp>
                <p:nvGrpSpPr>
                  <p:cNvPr id="196" name="Group 195">
                    <a:extLst>
                      <a:ext uri="{FF2B5EF4-FFF2-40B4-BE49-F238E27FC236}">
                        <a16:creationId xmlns:a16="http://schemas.microsoft.com/office/drawing/2014/main" id="{AE77AD1D-147A-3F4A-A6B2-F2FE42C347AE}"/>
                      </a:ext>
                    </a:extLst>
                  </p:cNvPr>
                  <p:cNvGrpSpPr/>
                  <p:nvPr/>
                </p:nvGrpSpPr>
                <p:grpSpPr>
                  <a:xfrm>
                    <a:off x="8045437" y="3562187"/>
                    <a:ext cx="490440" cy="497136"/>
                    <a:chOff x="3124516" y="1224675"/>
                    <a:chExt cx="593432" cy="601533"/>
                  </a:xfrm>
                </p:grpSpPr>
                <p:sp>
                  <p:nvSpPr>
                    <p:cNvPr id="197" name="TextBox 196">
                      <a:extLst>
                        <a:ext uri="{FF2B5EF4-FFF2-40B4-BE49-F238E27FC236}">
                          <a16:creationId xmlns:a16="http://schemas.microsoft.com/office/drawing/2014/main" id="{1FCDE1F0-81F0-1342-9B0A-EE1484DE94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24516" y="1626153"/>
                      <a:ext cx="593432" cy="200055"/>
                    </a:xfrm>
                    <a:prstGeom prst="rect">
                      <a:avLst/>
                    </a:prstGeom>
                    <a:solidFill>
                      <a:schemeClr val="accent4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CTV/ OTT</a:t>
                      </a:r>
                    </a:p>
                  </p:txBody>
                </p:sp>
                <p:sp>
                  <p:nvSpPr>
                    <p:cNvPr id="198" name="Freeform 113">
                      <a:extLst>
                        <a:ext uri="{FF2B5EF4-FFF2-40B4-BE49-F238E27FC236}">
                          <a16:creationId xmlns:a16="http://schemas.microsoft.com/office/drawing/2014/main" id="{F4D9D6EF-5594-3D48-9994-44388B153AB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191598" y="1224675"/>
                      <a:ext cx="443514" cy="338304"/>
                    </a:xfrm>
                    <a:custGeom>
                      <a:avLst/>
                      <a:gdLst>
                        <a:gd name="T0" fmla="*/ 199 w 206"/>
                        <a:gd name="T1" fmla="*/ 0 h 157"/>
                        <a:gd name="T2" fmla="*/ 7 w 206"/>
                        <a:gd name="T3" fmla="*/ 0 h 157"/>
                        <a:gd name="T4" fmla="*/ 0 w 206"/>
                        <a:gd name="T5" fmla="*/ 7 h 157"/>
                        <a:gd name="T6" fmla="*/ 0 w 206"/>
                        <a:gd name="T7" fmla="*/ 130 h 157"/>
                        <a:gd name="T8" fmla="*/ 7 w 206"/>
                        <a:gd name="T9" fmla="*/ 136 h 157"/>
                        <a:gd name="T10" fmla="*/ 82 w 206"/>
                        <a:gd name="T11" fmla="*/ 136 h 157"/>
                        <a:gd name="T12" fmla="*/ 82 w 206"/>
                        <a:gd name="T13" fmla="*/ 148 h 157"/>
                        <a:gd name="T14" fmla="*/ 53 w 206"/>
                        <a:gd name="T15" fmla="*/ 148 h 157"/>
                        <a:gd name="T16" fmla="*/ 53 w 206"/>
                        <a:gd name="T17" fmla="*/ 157 h 157"/>
                        <a:gd name="T18" fmla="*/ 153 w 206"/>
                        <a:gd name="T19" fmla="*/ 157 h 157"/>
                        <a:gd name="T20" fmla="*/ 153 w 206"/>
                        <a:gd name="T21" fmla="*/ 148 h 157"/>
                        <a:gd name="T22" fmla="*/ 124 w 206"/>
                        <a:gd name="T23" fmla="*/ 148 h 157"/>
                        <a:gd name="T24" fmla="*/ 124 w 206"/>
                        <a:gd name="T25" fmla="*/ 136 h 157"/>
                        <a:gd name="T26" fmla="*/ 199 w 206"/>
                        <a:gd name="T27" fmla="*/ 136 h 157"/>
                        <a:gd name="T28" fmla="*/ 206 w 206"/>
                        <a:gd name="T29" fmla="*/ 130 h 157"/>
                        <a:gd name="T30" fmla="*/ 206 w 206"/>
                        <a:gd name="T31" fmla="*/ 7 h 157"/>
                        <a:gd name="T32" fmla="*/ 199 w 206"/>
                        <a:gd name="T33" fmla="*/ 0 h 157"/>
                        <a:gd name="T34" fmla="*/ 192 w 206"/>
                        <a:gd name="T35" fmla="*/ 123 h 157"/>
                        <a:gd name="T36" fmla="*/ 14 w 206"/>
                        <a:gd name="T37" fmla="*/ 123 h 157"/>
                        <a:gd name="T38" fmla="*/ 14 w 206"/>
                        <a:gd name="T39" fmla="*/ 14 h 157"/>
                        <a:gd name="T40" fmla="*/ 192 w 206"/>
                        <a:gd name="T41" fmla="*/ 14 h 157"/>
                        <a:gd name="T42" fmla="*/ 192 w 206"/>
                        <a:gd name="T43" fmla="*/ 123 h 1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</a:cxnLst>
                      <a:rect l="0" t="0" r="r" b="b"/>
                      <a:pathLst>
                        <a:path w="206" h="157">
                          <a:moveTo>
                            <a:pt x="199" y="0"/>
                          </a:move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3" y="0"/>
                            <a:pt x="0" y="3"/>
                            <a:pt x="0" y="7"/>
                          </a:cubicBezTo>
                          <a:cubicBezTo>
                            <a:pt x="0" y="130"/>
                            <a:pt x="0" y="130"/>
                            <a:pt x="0" y="130"/>
                          </a:cubicBezTo>
                          <a:cubicBezTo>
                            <a:pt x="0" y="133"/>
                            <a:pt x="3" y="136"/>
                            <a:pt x="7" y="136"/>
                          </a:cubicBezTo>
                          <a:cubicBezTo>
                            <a:pt x="82" y="136"/>
                            <a:pt x="82" y="136"/>
                            <a:pt x="82" y="136"/>
                          </a:cubicBezTo>
                          <a:cubicBezTo>
                            <a:pt x="82" y="148"/>
                            <a:pt x="82" y="148"/>
                            <a:pt x="82" y="148"/>
                          </a:cubicBezTo>
                          <a:cubicBezTo>
                            <a:pt x="53" y="148"/>
                            <a:pt x="53" y="148"/>
                            <a:pt x="53" y="148"/>
                          </a:cubicBezTo>
                          <a:cubicBezTo>
                            <a:pt x="53" y="157"/>
                            <a:pt x="53" y="157"/>
                            <a:pt x="53" y="157"/>
                          </a:cubicBezTo>
                          <a:cubicBezTo>
                            <a:pt x="153" y="157"/>
                            <a:pt x="153" y="157"/>
                            <a:pt x="153" y="157"/>
                          </a:cubicBezTo>
                          <a:cubicBezTo>
                            <a:pt x="153" y="148"/>
                            <a:pt x="153" y="148"/>
                            <a:pt x="153" y="148"/>
                          </a:cubicBezTo>
                          <a:cubicBezTo>
                            <a:pt x="124" y="148"/>
                            <a:pt x="124" y="148"/>
                            <a:pt x="124" y="148"/>
                          </a:cubicBezTo>
                          <a:cubicBezTo>
                            <a:pt x="124" y="136"/>
                            <a:pt x="124" y="136"/>
                            <a:pt x="124" y="136"/>
                          </a:cubicBezTo>
                          <a:cubicBezTo>
                            <a:pt x="199" y="136"/>
                            <a:pt x="199" y="136"/>
                            <a:pt x="199" y="136"/>
                          </a:cubicBezTo>
                          <a:cubicBezTo>
                            <a:pt x="203" y="136"/>
                            <a:pt x="206" y="133"/>
                            <a:pt x="206" y="130"/>
                          </a:cubicBezTo>
                          <a:cubicBezTo>
                            <a:pt x="206" y="7"/>
                            <a:pt x="206" y="7"/>
                            <a:pt x="206" y="7"/>
                          </a:cubicBezTo>
                          <a:cubicBezTo>
                            <a:pt x="206" y="3"/>
                            <a:pt x="203" y="0"/>
                            <a:pt x="199" y="0"/>
                          </a:cubicBezTo>
                          <a:close/>
                          <a:moveTo>
                            <a:pt x="192" y="123"/>
                          </a:moveTo>
                          <a:cubicBezTo>
                            <a:pt x="14" y="123"/>
                            <a:pt x="14" y="123"/>
                            <a:pt x="14" y="123"/>
                          </a:cubicBezTo>
                          <a:cubicBezTo>
                            <a:pt x="14" y="14"/>
                            <a:pt x="14" y="14"/>
                            <a:pt x="14" y="14"/>
                          </a:cubicBezTo>
                          <a:cubicBezTo>
                            <a:pt x="192" y="14"/>
                            <a:pt x="192" y="14"/>
                            <a:pt x="192" y="14"/>
                          </a:cubicBezTo>
                          <a:lnTo>
                            <a:pt x="192" y="123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3E166661-E6AF-4E4F-A362-3C12035F4478}"/>
                    </a:ext>
                  </a:extLst>
                </p:cNvPr>
                <p:cNvGrpSpPr/>
                <p:nvPr/>
              </p:nvGrpSpPr>
              <p:grpSpPr>
                <a:xfrm>
                  <a:off x="6944400" y="4019276"/>
                  <a:ext cx="597748" cy="523465"/>
                  <a:chOff x="7185437" y="4287637"/>
                  <a:chExt cx="723275" cy="633392"/>
                </a:xfrm>
              </p:grpSpPr>
              <p:sp>
                <p:nvSpPr>
                  <p:cNvPr id="200" name="TextBox 199">
                    <a:extLst>
                      <a:ext uri="{FF2B5EF4-FFF2-40B4-BE49-F238E27FC236}">
                        <a16:creationId xmlns:a16="http://schemas.microsoft.com/office/drawing/2014/main" id="{672DF42E-CB3F-3049-9644-62089D77C0C0}"/>
                      </a:ext>
                    </a:extLst>
                  </p:cNvPr>
                  <p:cNvSpPr txBox="1"/>
                  <p:nvPr/>
                </p:nvSpPr>
                <p:spPr>
                  <a:xfrm>
                    <a:off x="7185437" y="4720973"/>
                    <a:ext cx="723275" cy="200056"/>
                  </a:xfrm>
                  <a:prstGeom prst="rect">
                    <a:avLst/>
                  </a:prstGeom>
                  <a:solidFill>
                    <a:schemeClr val="accent4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700" b="1" dirty="0">
                        <a:solidFill>
                          <a:srgbClr val="FFFFFF"/>
                        </a:solidFill>
                        <a:latin typeface="Arial"/>
                        <a:cs typeface="Arial"/>
                      </a:rPr>
                      <a:t>NATIVE ADS</a:t>
                    </a:r>
                  </a:p>
                </p:txBody>
              </p:sp>
              <p:grpSp>
                <p:nvGrpSpPr>
                  <p:cNvPr id="201" name="Group 200">
                    <a:extLst>
                      <a:ext uri="{FF2B5EF4-FFF2-40B4-BE49-F238E27FC236}">
                        <a16:creationId xmlns:a16="http://schemas.microsoft.com/office/drawing/2014/main" id="{60766ED8-B943-744E-B04E-A3E8D4823B6A}"/>
                      </a:ext>
                    </a:extLst>
                  </p:cNvPr>
                  <p:cNvGrpSpPr/>
                  <p:nvPr/>
                </p:nvGrpSpPr>
                <p:grpSpPr>
                  <a:xfrm>
                    <a:off x="7294382" y="4287637"/>
                    <a:ext cx="498622" cy="375885"/>
                    <a:chOff x="7010400" y="2003425"/>
                    <a:chExt cx="2373313" cy="1789113"/>
                  </a:xfrm>
                  <a:solidFill>
                    <a:schemeClr val="accent4"/>
                  </a:solidFill>
                </p:grpSpPr>
                <p:sp>
                  <p:nvSpPr>
                    <p:cNvPr id="202" name="Freeform 196">
                      <a:extLst>
                        <a:ext uri="{FF2B5EF4-FFF2-40B4-BE49-F238E27FC236}">
                          <a16:creationId xmlns:a16="http://schemas.microsoft.com/office/drawing/2014/main" id="{2BD2F1BE-2C6B-D84D-A4D6-9A6B17AC878E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7010400" y="2003425"/>
                      <a:ext cx="2373313" cy="1789113"/>
                    </a:xfrm>
                    <a:custGeom>
                      <a:avLst/>
                      <a:gdLst>
                        <a:gd name="T0" fmla="*/ 185 w 210"/>
                        <a:gd name="T1" fmla="*/ 0 h 158"/>
                        <a:gd name="T2" fmla="*/ 25 w 210"/>
                        <a:gd name="T3" fmla="*/ 0 h 158"/>
                        <a:gd name="T4" fmla="*/ 0 w 210"/>
                        <a:gd name="T5" fmla="*/ 26 h 158"/>
                        <a:gd name="T6" fmla="*/ 0 w 210"/>
                        <a:gd name="T7" fmla="*/ 132 h 158"/>
                        <a:gd name="T8" fmla="*/ 25 w 210"/>
                        <a:gd name="T9" fmla="*/ 158 h 158"/>
                        <a:gd name="T10" fmla="*/ 185 w 210"/>
                        <a:gd name="T11" fmla="*/ 158 h 158"/>
                        <a:gd name="T12" fmla="*/ 210 w 210"/>
                        <a:gd name="T13" fmla="*/ 132 h 158"/>
                        <a:gd name="T14" fmla="*/ 210 w 210"/>
                        <a:gd name="T15" fmla="*/ 26 h 158"/>
                        <a:gd name="T16" fmla="*/ 185 w 210"/>
                        <a:gd name="T17" fmla="*/ 0 h 158"/>
                        <a:gd name="T18" fmla="*/ 200 w 210"/>
                        <a:gd name="T19" fmla="*/ 132 h 158"/>
                        <a:gd name="T20" fmla="*/ 185 w 210"/>
                        <a:gd name="T21" fmla="*/ 147 h 158"/>
                        <a:gd name="T22" fmla="*/ 25 w 210"/>
                        <a:gd name="T23" fmla="*/ 147 h 158"/>
                        <a:gd name="T24" fmla="*/ 10 w 210"/>
                        <a:gd name="T25" fmla="*/ 132 h 158"/>
                        <a:gd name="T26" fmla="*/ 10 w 210"/>
                        <a:gd name="T27" fmla="*/ 26 h 158"/>
                        <a:gd name="T28" fmla="*/ 25 w 210"/>
                        <a:gd name="T29" fmla="*/ 11 h 158"/>
                        <a:gd name="T30" fmla="*/ 185 w 210"/>
                        <a:gd name="T31" fmla="*/ 11 h 158"/>
                        <a:gd name="T32" fmla="*/ 200 w 210"/>
                        <a:gd name="T33" fmla="*/ 26 h 158"/>
                        <a:gd name="T34" fmla="*/ 200 w 210"/>
                        <a:gd name="T35" fmla="*/ 132 h 15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10" h="158">
                          <a:moveTo>
                            <a:pt x="185" y="0"/>
                          </a:moveTo>
                          <a:cubicBezTo>
                            <a:pt x="25" y="0"/>
                            <a:pt x="25" y="0"/>
                            <a:pt x="25" y="0"/>
                          </a:cubicBezTo>
                          <a:cubicBezTo>
                            <a:pt x="11" y="0"/>
                            <a:pt x="0" y="12"/>
                            <a:pt x="0" y="26"/>
                          </a:cubicBezTo>
                          <a:cubicBezTo>
                            <a:pt x="0" y="132"/>
                            <a:pt x="0" y="132"/>
                            <a:pt x="0" y="132"/>
                          </a:cubicBezTo>
                          <a:cubicBezTo>
                            <a:pt x="0" y="146"/>
                            <a:pt x="11" y="158"/>
                            <a:pt x="25" y="158"/>
                          </a:cubicBezTo>
                          <a:cubicBezTo>
                            <a:pt x="185" y="158"/>
                            <a:pt x="185" y="158"/>
                            <a:pt x="185" y="158"/>
                          </a:cubicBezTo>
                          <a:cubicBezTo>
                            <a:pt x="199" y="158"/>
                            <a:pt x="210" y="146"/>
                            <a:pt x="210" y="132"/>
                          </a:cubicBezTo>
                          <a:cubicBezTo>
                            <a:pt x="210" y="26"/>
                            <a:pt x="210" y="26"/>
                            <a:pt x="210" y="26"/>
                          </a:cubicBezTo>
                          <a:cubicBezTo>
                            <a:pt x="210" y="12"/>
                            <a:pt x="199" y="0"/>
                            <a:pt x="185" y="0"/>
                          </a:cubicBezTo>
                          <a:close/>
                          <a:moveTo>
                            <a:pt x="200" y="132"/>
                          </a:moveTo>
                          <a:cubicBezTo>
                            <a:pt x="200" y="140"/>
                            <a:pt x="193" y="147"/>
                            <a:pt x="185" y="147"/>
                          </a:cubicBezTo>
                          <a:cubicBezTo>
                            <a:pt x="25" y="147"/>
                            <a:pt x="25" y="147"/>
                            <a:pt x="25" y="147"/>
                          </a:cubicBezTo>
                          <a:cubicBezTo>
                            <a:pt x="17" y="147"/>
                            <a:pt x="10" y="140"/>
                            <a:pt x="10" y="132"/>
                          </a:cubicBezTo>
                          <a:cubicBezTo>
                            <a:pt x="10" y="26"/>
                            <a:pt x="10" y="26"/>
                            <a:pt x="10" y="26"/>
                          </a:cubicBezTo>
                          <a:cubicBezTo>
                            <a:pt x="10" y="18"/>
                            <a:pt x="17" y="11"/>
                            <a:pt x="25" y="11"/>
                          </a:cubicBezTo>
                          <a:cubicBezTo>
                            <a:pt x="185" y="11"/>
                            <a:pt x="185" y="11"/>
                            <a:pt x="185" y="11"/>
                          </a:cubicBezTo>
                          <a:cubicBezTo>
                            <a:pt x="193" y="11"/>
                            <a:pt x="200" y="18"/>
                            <a:pt x="200" y="26"/>
                          </a:cubicBezTo>
                          <a:lnTo>
                            <a:pt x="200" y="13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203" name="Rectangle 197">
                      <a:extLst>
                        <a:ext uri="{FF2B5EF4-FFF2-40B4-BE49-F238E27FC236}">
                          <a16:creationId xmlns:a16="http://schemas.microsoft.com/office/drawing/2014/main" id="{400154F3-507C-3D48-920D-12442ED764A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332788" y="3135313"/>
                      <a:ext cx="700088" cy="9048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204" name="Rectangle 198">
                      <a:extLst>
                        <a:ext uri="{FF2B5EF4-FFF2-40B4-BE49-F238E27FC236}">
                          <a16:creationId xmlns:a16="http://schemas.microsoft.com/office/drawing/2014/main" id="{0CAF1E9F-232F-8F40-A28B-74864EC909B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332788" y="3305175"/>
                      <a:ext cx="700088" cy="9048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205" name="Rectangle 199">
                      <a:extLst>
                        <a:ext uri="{FF2B5EF4-FFF2-40B4-BE49-F238E27FC236}">
                          <a16:creationId xmlns:a16="http://schemas.microsoft.com/office/drawing/2014/main" id="{5F4273EA-AB35-0B47-B1E1-85E160F82B2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350125" y="2400300"/>
                      <a:ext cx="812800" cy="43021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206" name="Rectangle 200">
                      <a:extLst>
                        <a:ext uri="{FF2B5EF4-FFF2-40B4-BE49-F238E27FC236}">
                          <a16:creationId xmlns:a16="http://schemas.microsoft.com/office/drawing/2014/main" id="{6435DE8B-6869-EF44-B378-E953A658349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332788" y="2570163"/>
                      <a:ext cx="700088" cy="9048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207" name="Rectangle 201">
                      <a:extLst>
                        <a:ext uri="{FF2B5EF4-FFF2-40B4-BE49-F238E27FC236}">
                          <a16:creationId xmlns:a16="http://schemas.microsoft.com/office/drawing/2014/main" id="{3202BD8A-61D7-564A-9C4F-BA4537444B5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332788" y="2740025"/>
                      <a:ext cx="700088" cy="9048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208" name="Freeform 202">
                      <a:extLst>
                        <a:ext uri="{FF2B5EF4-FFF2-40B4-BE49-F238E27FC236}">
                          <a16:creationId xmlns:a16="http://schemas.microsoft.com/office/drawing/2014/main" id="{4ABBABE5-099A-8F43-BD71-3E75F68B812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835900" y="3101975"/>
                      <a:ext cx="79375" cy="158750"/>
                    </a:xfrm>
                    <a:custGeom>
                      <a:avLst/>
                      <a:gdLst>
                        <a:gd name="T0" fmla="*/ 7 w 7"/>
                        <a:gd name="T1" fmla="*/ 9 h 14"/>
                        <a:gd name="T2" fmla="*/ 7 w 7"/>
                        <a:gd name="T3" fmla="*/ 5 h 14"/>
                        <a:gd name="T4" fmla="*/ 6 w 7"/>
                        <a:gd name="T5" fmla="*/ 1 h 14"/>
                        <a:gd name="T6" fmla="*/ 2 w 7"/>
                        <a:gd name="T7" fmla="*/ 0 h 14"/>
                        <a:gd name="T8" fmla="*/ 0 w 7"/>
                        <a:gd name="T9" fmla="*/ 0 h 14"/>
                        <a:gd name="T10" fmla="*/ 0 w 7"/>
                        <a:gd name="T11" fmla="*/ 14 h 14"/>
                        <a:gd name="T12" fmla="*/ 2 w 7"/>
                        <a:gd name="T13" fmla="*/ 14 h 14"/>
                        <a:gd name="T14" fmla="*/ 6 w 7"/>
                        <a:gd name="T15" fmla="*/ 13 h 14"/>
                        <a:gd name="T16" fmla="*/ 7 w 7"/>
                        <a:gd name="T17" fmla="*/ 9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7" h="14">
                          <a:moveTo>
                            <a:pt x="7" y="9"/>
                          </a:moveTo>
                          <a:cubicBezTo>
                            <a:pt x="7" y="5"/>
                            <a:pt x="7" y="5"/>
                            <a:pt x="7" y="5"/>
                          </a:cubicBezTo>
                          <a:cubicBezTo>
                            <a:pt x="7" y="3"/>
                            <a:pt x="6" y="2"/>
                            <a:pt x="6" y="1"/>
                          </a:cubicBezTo>
                          <a:cubicBezTo>
                            <a:pt x="5" y="0"/>
                            <a:pt x="4" y="0"/>
                            <a:pt x="2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14"/>
                            <a:pt x="0" y="14"/>
                            <a:pt x="0" y="14"/>
                          </a:cubicBezTo>
                          <a:cubicBezTo>
                            <a:pt x="2" y="14"/>
                            <a:pt x="2" y="14"/>
                            <a:pt x="2" y="14"/>
                          </a:cubicBezTo>
                          <a:cubicBezTo>
                            <a:pt x="4" y="14"/>
                            <a:pt x="5" y="14"/>
                            <a:pt x="6" y="13"/>
                          </a:cubicBezTo>
                          <a:cubicBezTo>
                            <a:pt x="6" y="12"/>
                            <a:pt x="7" y="11"/>
                            <a:pt x="7" y="9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209" name="Freeform 203">
                      <a:extLst>
                        <a:ext uri="{FF2B5EF4-FFF2-40B4-BE49-F238E27FC236}">
                          <a16:creationId xmlns:a16="http://schemas.microsoft.com/office/drawing/2014/main" id="{170733B6-70B1-214C-AB12-55978C22006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608888" y="3124200"/>
                      <a:ext cx="57150" cy="90488"/>
                    </a:xfrm>
                    <a:custGeom>
                      <a:avLst/>
                      <a:gdLst>
                        <a:gd name="T0" fmla="*/ 22 w 36"/>
                        <a:gd name="T1" fmla="*/ 0 h 57"/>
                        <a:gd name="T2" fmla="*/ 22 w 36"/>
                        <a:gd name="T3" fmla="*/ 0 h 57"/>
                        <a:gd name="T4" fmla="*/ 0 w 36"/>
                        <a:gd name="T5" fmla="*/ 57 h 57"/>
                        <a:gd name="T6" fmla="*/ 36 w 36"/>
                        <a:gd name="T7" fmla="*/ 57 h 57"/>
                        <a:gd name="T8" fmla="*/ 22 w 36"/>
                        <a:gd name="T9" fmla="*/ 0 h 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6" h="57">
                          <a:moveTo>
                            <a:pt x="22" y="0"/>
                          </a:moveTo>
                          <a:lnTo>
                            <a:pt x="22" y="0"/>
                          </a:lnTo>
                          <a:lnTo>
                            <a:pt x="0" y="57"/>
                          </a:lnTo>
                          <a:lnTo>
                            <a:pt x="36" y="57"/>
                          </a:lnTo>
                          <a:lnTo>
                            <a:pt x="22" y="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210" name="Freeform 204">
                      <a:extLst>
                        <a:ext uri="{FF2B5EF4-FFF2-40B4-BE49-F238E27FC236}">
                          <a16:creationId xmlns:a16="http://schemas.microsoft.com/office/drawing/2014/main" id="{0A4CEAC9-23DB-BF4D-A2E4-0F671B282102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7350125" y="2965450"/>
                      <a:ext cx="812800" cy="430213"/>
                    </a:xfrm>
                    <a:custGeom>
                      <a:avLst/>
                      <a:gdLst>
                        <a:gd name="T0" fmla="*/ 0 w 72"/>
                        <a:gd name="T1" fmla="*/ 38 h 38"/>
                        <a:gd name="T2" fmla="*/ 72 w 72"/>
                        <a:gd name="T3" fmla="*/ 38 h 38"/>
                        <a:gd name="T4" fmla="*/ 72 w 72"/>
                        <a:gd name="T5" fmla="*/ 0 h 38"/>
                        <a:gd name="T6" fmla="*/ 0 w 72"/>
                        <a:gd name="T7" fmla="*/ 0 h 38"/>
                        <a:gd name="T8" fmla="*/ 0 w 72"/>
                        <a:gd name="T9" fmla="*/ 38 h 38"/>
                        <a:gd name="T10" fmla="*/ 37 w 72"/>
                        <a:gd name="T11" fmla="*/ 8 h 38"/>
                        <a:gd name="T12" fmla="*/ 46 w 72"/>
                        <a:gd name="T13" fmla="*/ 8 h 38"/>
                        <a:gd name="T14" fmla="*/ 52 w 72"/>
                        <a:gd name="T15" fmla="*/ 10 h 38"/>
                        <a:gd name="T16" fmla="*/ 55 w 72"/>
                        <a:gd name="T17" fmla="*/ 17 h 38"/>
                        <a:gd name="T18" fmla="*/ 55 w 72"/>
                        <a:gd name="T19" fmla="*/ 21 h 38"/>
                        <a:gd name="T20" fmla="*/ 52 w 72"/>
                        <a:gd name="T21" fmla="*/ 28 h 38"/>
                        <a:gd name="T22" fmla="*/ 46 w 72"/>
                        <a:gd name="T23" fmla="*/ 30 h 38"/>
                        <a:gd name="T24" fmla="*/ 37 w 72"/>
                        <a:gd name="T25" fmla="*/ 30 h 38"/>
                        <a:gd name="T26" fmla="*/ 37 w 72"/>
                        <a:gd name="T27" fmla="*/ 8 h 38"/>
                        <a:gd name="T28" fmla="*/ 23 w 72"/>
                        <a:gd name="T29" fmla="*/ 8 h 38"/>
                        <a:gd name="T30" fmla="*/ 28 w 72"/>
                        <a:gd name="T31" fmla="*/ 8 h 38"/>
                        <a:gd name="T32" fmla="*/ 36 w 72"/>
                        <a:gd name="T33" fmla="*/ 30 h 38"/>
                        <a:gd name="T34" fmla="*/ 31 w 72"/>
                        <a:gd name="T35" fmla="*/ 30 h 38"/>
                        <a:gd name="T36" fmla="*/ 29 w 72"/>
                        <a:gd name="T37" fmla="*/ 26 h 38"/>
                        <a:gd name="T38" fmla="*/ 22 w 72"/>
                        <a:gd name="T39" fmla="*/ 26 h 38"/>
                        <a:gd name="T40" fmla="*/ 21 w 72"/>
                        <a:gd name="T41" fmla="*/ 30 h 38"/>
                        <a:gd name="T42" fmla="*/ 15 w 72"/>
                        <a:gd name="T43" fmla="*/ 30 h 38"/>
                        <a:gd name="T44" fmla="*/ 23 w 72"/>
                        <a:gd name="T45" fmla="*/ 8 h 3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72" h="38">
                          <a:moveTo>
                            <a:pt x="0" y="38"/>
                          </a:moveTo>
                          <a:cubicBezTo>
                            <a:pt x="72" y="38"/>
                            <a:pt x="72" y="38"/>
                            <a:pt x="72" y="38"/>
                          </a:cubicBezTo>
                          <a:cubicBezTo>
                            <a:pt x="72" y="0"/>
                            <a:pt x="72" y="0"/>
                            <a:pt x="72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38"/>
                          </a:lnTo>
                          <a:close/>
                          <a:moveTo>
                            <a:pt x="37" y="8"/>
                          </a:moveTo>
                          <a:cubicBezTo>
                            <a:pt x="46" y="8"/>
                            <a:pt x="46" y="8"/>
                            <a:pt x="46" y="8"/>
                          </a:cubicBezTo>
                          <a:cubicBezTo>
                            <a:pt x="48" y="8"/>
                            <a:pt x="51" y="8"/>
                            <a:pt x="52" y="10"/>
                          </a:cubicBezTo>
                          <a:cubicBezTo>
                            <a:pt x="54" y="12"/>
                            <a:pt x="55" y="14"/>
                            <a:pt x="55" y="17"/>
                          </a:cubicBezTo>
                          <a:cubicBezTo>
                            <a:pt x="55" y="21"/>
                            <a:pt x="55" y="21"/>
                            <a:pt x="55" y="21"/>
                          </a:cubicBezTo>
                          <a:cubicBezTo>
                            <a:pt x="55" y="24"/>
                            <a:pt x="54" y="26"/>
                            <a:pt x="52" y="28"/>
                          </a:cubicBezTo>
                          <a:cubicBezTo>
                            <a:pt x="51" y="29"/>
                            <a:pt x="48" y="30"/>
                            <a:pt x="46" y="30"/>
                          </a:cubicBezTo>
                          <a:cubicBezTo>
                            <a:pt x="37" y="30"/>
                            <a:pt x="37" y="30"/>
                            <a:pt x="37" y="30"/>
                          </a:cubicBezTo>
                          <a:lnTo>
                            <a:pt x="37" y="8"/>
                          </a:lnTo>
                          <a:close/>
                          <a:moveTo>
                            <a:pt x="23" y="8"/>
                          </a:moveTo>
                          <a:cubicBezTo>
                            <a:pt x="28" y="8"/>
                            <a:pt x="28" y="8"/>
                            <a:pt x="28" y="8"/>
                          </a:cubicBezTo>
                          <a:cubicBezTo>
                            <a:pt x="36" y="30"/>
                            <a:pt x="36" y="30"/>
                            <a:pt x="36" y="30"/>
                          </a:cubicBezTo>
                          <a:cubicBezTo>
                            <a:pt x="31" y="30"/>
                            <a:pt x="31" y="30"/>
                            <a:pt x="31" y="30"/>
                          </a:cubicBezTo>
                          <a:cubicBezTo>
                            <a:pt x="29" y="26"/>
                            <a:pt x="29" y="26"/>
                            <a:pt x="29" y="26"/>
                          </a:cubicBezTo>
                          <a:cubicBezTo>
                            <a:pt x="22" y="26"/>
                            <a:pt x="22" y="26"/>
                            <a:pt x="22" y="26"/>
                          </a:cubicBezTo>
                          <a:cubicBezTo>
                            <a:pt x="21" y="30"/>
                            <a:pt x="21" y="30"/>
                            <a:pt x="21" y="30"/>
                          </a:cubicBezTo>
                          <a:cubicBezTo>
                            <a:pt x="15" y="30"/>
                            <a:pt x="15" y="30"/>
                            <a:pt x="15" y="30"/>
                          </a:cubicBezTo>
                          <a:lnTo>
                            <a:pt x="23" y="8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45CBCABC-AC14-924E-9225-57E18AD0FD83}"/>
                    </a:ext>
                  </a:extLst>
                </p:cNvPr>
                <p:cNvGrpSpPr/>
                <p:nvPr/>
              </p:nvGrpSpPr>
              <p:grpSpPr>
                <a:xfrm>
                  <a:off x="7289421" y="1978599"/>
                  <a:ext cx="380795" cy="450737"/>
                  <a:chOff x="2724381" y="4074950"/>
                  <a:chExt cx="564822" cy="584759"/>
                </a:xfrm>
                <a:solidFill>
                  <a:schemeClr val="accent5"/>
                </a:solidFill>
              </p:grpSpPr>
              <p:sp>
                <p:nvSpPr>
                  <p:cNvPr id="146" name="TextBox 145">
                    <a:extLst>
                      <a:ext uri="{FF2B5EF4-FFF2-40B4-BE49-F238E27FC236}">
                        <a16:creationId xmlns:a16="http://schemas.microsoft.com/office/drawing/2014/main" id="{6ABBEEE0-CB22-7444-8DAF-47F46D3D35DB}"/>
                      </a:ext>
                    </a:extLst>
                  </p:cNvPr>
                  <p:cNvSpPr txBox="1"/>
                  <p:nvPr/>
                </p:nvSpPr>
                <p:spPr>
                  <a:xfrm>
                    <a:off x="2724381" y="4459655"/>
                    <a:ext cx="564822" cy="20005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700" b="1" dirty="0">
                        <a:solidFill>
                          <a:srgbClr val="FFFFFF"/>
                        </a:solidFill>
                        <a:latin typeface="Arial"/>
                        <a:cs typeface="Arial"/>
                      </a:rPr>
                      <a:t>EMAIL</a:t>
                    </a:r>
                  </a:p>
                </p:txBody>
              </p:sp>
              <p:sp>
                <p:nvSpPr>
                  <p:cNvPr id="165" name="Freeform 117">
                    <a:extLst>
                      <a:ext uri="{FF2B5EF4-FFF2-40B4-BE49-F238E27FC236}">
                        <a16:creationId xmlns:a16="http://schemas.microsoft.com/office/drawing/2014/main" id="{CE35E63B-B8DF-584B-89B0-F1C97467B25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800154" y="4074950"/>
                    <a:ext cx="410390" cy="301511"/>
                  </a:xfrm>
                  <a:custGeom>
                    <a:avLst/>
                    <a:gdLst>
                      <a:gd name="T0" fmla="*/ 160 w 165"/>
                      <a:gd name="T1" fmla="*/ 11 h 121"/>
                      <a:gd name="T2" fmla="*/ 152 w 165"/>
                      <a:gd name="T3" fmla="*/ 4 h 121"/>
                      <a:gd name="T4" fmla="*/ 139 w 165"/>
                      <a:gd name="T5" fmla="*/ 0 h 121"/>
                      <a:gd name="T6" fmla="*/ 26 w 165"/>
                      <a:gd name="T7" fmla="*/ 0 h 121"/>
                      <a:gd name="T8" fmla="*/ 13 w 165"/>
                      <a:gd name="T9" fmla="*/ 4 h 121"/>
                      <a:gd name="T10" fmla="*/ 5 w 165"/>
                      <a:gd name="T11" fmla="*/ 11 h 121"/>
                      <a:gd name="T12" fmla="*/ 0 w 165"/>
                      <a:gd name="T13" fmla="*/ 26 h 121"/>
                      <a:gd name="T14" fmla="*/ 0 w 165"/>
                      <a:gd name="T15" fmla="*/ 95 h 121"/>
                      <a:gd name="T16" fmla="*/ 26 w 165"/>
                      <a:gd name="T17" fmla="*/ 121 h 121"/>
                      <a:gd name="T18" fmla="*/ 139 w 165"/>
                      <a:gd name="T19" fmla="*/ 121 h 121"/>
                      <a:gd name="T20" fmla="*/ 165 w 165"/>
                      <a:gd name="T21" fmla="*/ 95 h 121"/>
                      <a:gd name="T22" fmla="*/ 165 w 165"/>
                      <a:gd name="T23" fmla="*/ 26 h 121"/>
                      <a:gd name="T24" fmla="*/ 160 w 165"/>
                      <a:gd name="T25" fmla="*/ 11 h 121"/>
                      <a:gd name="T26" fmla="*/ 26 w 165"/>
                      <a:gd name="T27" fmla="*/ 11 h 121"/>
                      <a:gd name="T28" fmla="*/ 139 w 165"/>
                      <a:gd name="T29" fmla="*/ 11 h 121"/>
                      <a:gd name="T30" fmla="*/ 144 w 165"/>
                      <a:gd name="T31" fmla="*/ 12 h 121"/>
                      <a:gd name="T32" fmla="*/ 94 w 165"/>
                      <a:gd name="T33" fmla="*/ 62 h 121"/>
                      <a:gd name="T34" fmla="*/ 82 w 165"/>
                      <a:gd name="T35" fmla="*/ 66 h 121"/>
                      <a:gd name="T36" fmla="*/ 71 w 165"/>
                      <a:gd name="T37" fmla="*/ 62 h 121"/>
                      <a:gd name="T38" fmla="*/ 21 w 165"/>
                      <a:gd name="T39" fmla="*/ 12 h 121"/>
                      <a:gd name="T40" fmla="*/ 26 w 165"/>
                      <a:gd name="T41" fmla="*/ 11 h 121"/>
                      <a:gd name="T42" fmla="*/ 56 w 165"/>
                      <a:gd name="T43" fmla="*/ 61 h 121"/>
                      <a:gd name="T44" fmla="*/ 13 w 165"/>
                      <a:gd name="T45" fmla="*/ 103 h 121"/>
                      <a:gd name="T46" fmla="*/ 10 w 165"/>
                      <a:gd name="T47" fmla="*/ 95 h 121"/>
                      <a:gd name="T48" fmla="*/ 10 w 165"/>
                      <a:gd name="T49" fmla="*/ 26 h 121"/>
                      <a:gd name="T50" fmla="*/ 13 w 165"/>
                      <a:gd name="T51" fmla="*/ 18 h 121"/>
                      <a:gd name="T52" fmla="*/ 56 w 165"/>
                      <a:gd name="T53" fmla="*/ 61 h 121"/>
                      <a:gd name="T54" fmla="*/ 139 w 165"/>
                      <a:gd name="T55" fmla="*/ 111 h 121"/>
                      <a:gd name="T56" fmla="*/ 26 w 165"/>
                      <a:gd name="T57" fmla="*/ 111 h 121"/>
                      <a:gd name="T58" fmla="*/ 21 w 165"/>
                      <a:gd name="T59" fmla="*/ 110 h 121"/>
                      <a:gd name="T60" fmla="*/ 63 w 165"/>
                      <a:gd name="T61" fmla="*/ 68 h 121"/>
                      <a:gd name="T62" fmla="*/ 64 w 165"/>
                      <a:gd name="T63" fmla="*/ 69 h 121"/>
                      <a:gd name="T64" fmla="*/ 101 w 165"/>
                      <a:gd name="T65" fmla="*/ 69 h 121"/>
                      <a:gd name="T66" fmla="*/ 104 w 165"/>
                      <a:gd name="T67" fmla="*/ 66 h 121"/>
                      <a:gd name="T68" fmla="*/ 146 w 165"/>
                      <a:gd name="T69" fmla="*/ 109 h 121"/>
                      <a:gd name="T70" fmla="*/ 139 w 165"/>
                      <a:gd name="T71" fmla="*/ 111 h 121"/>
                      <a:gd name="T72" fmla="*/ 155 w 165"/>
                      <a:gd name="T73" fmla="*/ 95 h 121"/>
                      <a:gd name="T74" fmla="*/ 153 w 165"/>
                      <a:gd name="T75" fmla="*/ 101 h 121"/>
                      <a:gd name="T76" fmla="*/ 111 w 165"/>
                      <a:gd name="T77" fmla="*/ 59 h 121"/>
                      <a:gd name="T78" fmla="*/ 152 w 165"/>
                      <a:gd name="T79" fmla="*/ 18 h 121"/>
                      <a:gd name="T80" fmla="*/ 155 w 165"/>
                      <a:gd name="T81" fmla="*/ 26 h 121"/>
                      <a:gd name="T82" fmla="*/ 155 w 165"/>
                      <a:gd name="T83" fmla="*/ 95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65" h="121">
                        <a:moveTo>
                          <a:pt x="160" y="11"/>
                        </a:moveTo>
                        <a:cubicBezTo>
                          <a:pt x="157" y="8"/>
                          <a:pt x="155" y="5"/>
                          <a:pt x="152" y="4"/>
                        </a:cubicBezTo>
                        <a:cubicBezTo>
                          <a:pt x="148" y="1"/>
                          <a:pt x="144" y="0"/>
                          <a:pt x="139" y="0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1" y="0"/>
                          <a:pt x="17" y="1"/>
                          <a:pt x="13" y="4"/>
                        </a:cubicBezTo>
                        <a:cubicBezTo>
                          <a:pt x="10" y="5"/>
                          <a:pt x="8" y="8"/>
                          <a:pt x="5" y="11"/>
                        </a:cubicBezTo>
                        <a:cubicBezTo>
                          <a:pt x="2" y="15"/>
                          <a:pt x="0" y="20"/>
                          <a:pt x="0" y="26"/>
                        </a:cubicBezTo>
                        <a:cubicBezTo>
                          <a:pt x="0" y="95"/>
                          <a:pt x="0" y="95"/>
                          <a:pt x="0" y="95"/>
                        </a:cubicBezTo>
                        <a:cubicBezTo>
                          <a:pt x="0" y="109"/>
                          <a:pt x="12" y="121"/>
                          <a:pt x="26" y="121"/>
                        </a:cubicBezTo>
                        <a:cubicBezTo>
                          <a:pt x="139" y="121"/>
                          <a:pt x="139" y="121"/>
                          <a:pt x="139" y="121"/>
                        </a:cubicBezTo>
                        <a:cubicBezTo>
                          <a:pt x="153" y="121"/>
                          <a:pt x="165" y="109"/>
                          <a:pt x="165" y="95"/>
                        </a:cubicBezTo>
                        <a:cubicBezTo>
                          <a:pt x="165" y="26"/>
                          <a:pt x="165" y="26"/>
                          <a:pt x="165" y="26"/>
                        </a:cubicBezTo>
                        <a:cubicBezTo>
                          <a:pt x="165" y="20"/>
                          <a:pt x="163" y="15"/>
                          <a:pt x="160" y="11"/>
                        </a:cubicBezTo>
                        <a:close/>
                        <a:moveTo>
                          <a:pt x="26" y="11"/>
                        </a:moveTo>
                        <a:cubicBezTo>
                          <a:pt x="139" y="11"/>
                          <a:pt x="139" y="11"/>
                          <a:pt x="139" y="11"/>
                        </a:cubicBezTo>
                        <a:cubicBezTo>
                          <a:pt x="141" y="11"/>
                          <a:pt x="142" y="11"/>
                          <a:pt x="144" y="12"/>
                        </a:cubicBezTo>
                        <a:cubicBezTo>
                          <a:pt x="94" y="62"/>
                          <a:pt x="94" y="62"/>
                          <a:pt x="94" y="62"/>
                        </a:cubicBezTo>
                        <a:cubicBezTo>
                          <a:pt x="91" y="65"/>
                          <a:pt x="87" y="66"/>
                          <a:pt x="82" y="66"/>
                        </a:cubicBezTo>
                        <a:cubicBezTo>
                          <a:pt x="78" y="66"/>
                          <a:pt x="74" y="65"/>
                          <a:pt x="71" y="62"/>
                        </a:cubicBezTo>
                        <a:cubicBezTo>
                          <a:pt x="21" y="12"/>
                          <a:pt x="21" y="12"/>
                          <a:pt x="21" y="12"/>
                        </a:cubicBezTo>
                        <a:cubicBezTo>
                          <a:pt x="23" y="11"/>
                          <a:pt x="24" y="11"/>
                          <a:pt x="26" y="11"/>
                        </a:cubicBezTo>
                        <a:close/>
                        <a:moveTo>
                          <a:pt x="56" y="61"/>
                        </a:moveTo>
                        <a:cubicBezTo>
                          <a:pt x="13" y="103"/>
                          <a:pt x="13" y="103"/>
                          <a:pt x="13" y="103"/>
                        </a:cubicBezTo>
                        <a:cubicBezTo>
                          <a:pt x="11" y="101"/>
                          <a:pt x="10" y="98"/>
                          <a:pt x="10" y="95"/>
                        </a:cubicBezTo>
                        <a:cubicBezTo>
                          <a:pt x="10" y="26"/>
                          <a:pt x="10" y="26"/>
                          <a:pt x="10" y="26"/>
                        </a:cubicBezTo>
                        <a:cubicBezTo>
                          <a:pt x="10" y="23"/>
                          <a:pt x="11" y="20"/>
                          <a:pt x="13" y="18"/>
                        </a:cubicBezTo>
                        <a:lnTo>
                          <a:pt x="56" y="61"/>
                        </a:lnTo>
                        <a:close/>
                        <a:moveTo>
                          <a:pt x="139" y="111"/>
                        </a:moveTo>
                        <a:cubicBezTo>
                          <a:pt x="26" y="111"/>
                          <a:pt x="26" y="111"/>
                          <a:pt x="26" y="111"/>
                        </a:cubicBezTo>
                        <a:cubicBezTo>
                          <a:pt x="24" y="111"/>
                          <a:pt x="23" y="110"/>
                          <a:pt x="21" y="110"/>
                        </a:cubicBezTo>
                        <a:cubicBezTo>
                          <a:pt x="63" y="68"/>
                          <a:pt x="63" y="68"/>
                          <a:pt x="63" y="68"/>
                        </a:cubicBezTo>
                        <a:cubicBezTo>
                          <a:pt x="64" y="69"/>
                          <a:pt x="64" y="69"/>
                          <a:pt x="64" y="69"/>
                        </a:cubicBezTo>
                        <a:cubicBezTo>
                          <a:pt x="74" y="79"/>
                          <a:pt x="91" y="79"/>
                          <a:pt x="101" y="69"/>
                        </a:cubicBezTo>
                        <a:cubicBezTo>
                          <a:pt x="104" y="66"/>
                          <a:pt x="104" y="66"/>
                          <a:pt x="104" y="66"/>
                        </a:cubicBezTo>
                        <a:cubicBezTo>
                          <a:pt x="146" y="109"/>
                          <a:pt x="146" y="109"/>
                          <a:pt x="146" y="109"/>
                        </a:cubicBezTo>
                        <a:cubicBezTo>
                          <a:pt x="144" y="110"/>
                          <a:pt x="142" y="111"/>
                          <a:pt x="139" y="111"/>
                        </a:cubicBezTo>
                        <a:close/>
                        <a:moveTo>
                          <a:pt x="155" y="95"/>
                        </a:moveTo>
                        <a:cubicBezTo>
                          <a:pt x="155" y="97"/>
                          <a:pt x="154" y="99"/>
                          <a:pt x="153" y="101"/>
                        </a:cubicBezTo>
                        <a:cubicBezTo>
                          <a:pt x="111" y="59"/>
                          <a:pt x="111" y="59"/>
                          <a:pt x="111" y="59"/>
                        </a:cubicBezTo>
                        <a:cubicBezTo>
                          <a:pt x="152" y="18"/>
                          <a:pt x="152" y="18"/>
                          <a:pt x="152" y="18"/>
                        </a:cubicBezTo>
                        <a:cubicBezTo>
                          <a:pt x="154" y="20"/>
                          <a:pt x="155" y="23"/>
                          <a:pt x="155" y="26"/>
                        </a:cubicBezTo>
                        <a:lnTo>
                          <a:pt x="155" y="9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44444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FE1BCCD9-5033-7043-96D6-999DA222560B}"/>
                    </a:ext>
                  </a:extLst>
                </p:cNvPr>
                <p:cNvGrpSpPr/>
                <p:nvPr/>
              </p:nvGrpSpPr>
              <p:grpSpPr>
                <a:xfrm>
                  <a:off x="7227258" y="3284243"/>
                  <a:ext cx="502600" cy="483215"/>
                  <a:chOff x="6412666" y="4093652"/>
                  <a:chExt cx="716114" cy="669849"/>
                </a:xfrm>
                <a:solidFill>
                  <a:schemeClr val="accent5"/>
                </a:solidFill>
              </p:grpSpPr>
              <p:sp>
                <p:nvSpPr>
                  <p:cNvPr id="171" name="TextBox 170">
                    <a:extLst>
                      <a:ext uri="{FF2B5EF4-FFF2-40B4-BE49-F238E27FC236}">
                        <a16:creationId xmlns:a16="http://schemas.microsoft.com/office/drawing/2014/main" id="{0F68FD7A-E4D5-4D4C-B006-129B1EB93DE4}"/>
                      </a:ext>
                    </a:extLst>
                  </p:cNvPr>
                  <p:cNvSpPr txBox="1"/>
                  <p:nvPr/>
                </p:nvSpPr>
                <p:spPr>
                  <a:xfrm>
                    <a:off x="6412666" y="4563447"/>
                    <a:ext cx="716114" cy="20005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700" b="1" dirty="0">
                        <a:solidFill>
                          <a:srgbClr val="FFFFFF"/>
                        </a:solidFill>
                        <a:latin typeface="Arial"/>
                        <a:cs typeface="Arial"/>
                      </a:rPr>
                      <a:t>WEBSITE</a:t>
                    </a:r>
                  </a:p>
                </p:txBody>
              </p:sp>
              <p:grpSp>
                <p:nvGrpSpPr>
                  <p:cNvPr id="183" name="Group 182">
                    <a:extLst>
                      <a:ext uri="{FF2B5EF4-FFF2-40B4-BE49-F238E27FC236}">
                        <a16:creationId xmlns:a16="http://schemas.microsoft.com/office/drawing/2014/main" id="{567DB0E8-3A65-5540-993D-1D81A211E71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6496403" y="4093652"/>
                    <a:ext cx="548640" cy="417792"/>
                    <a:chOff x="4832350" y="2822575"/>
                    <a:chExt cx="2828925" cy="2154238"/>
                  </a:xfrm>
                  <a:grpFill/>
                </p:grpSpPr>
                <p:sp>
                  <p:nvSpPr>
                    <p:cNvPr id="188" name="Freeform 5">
                      <a:extLst>
                        <a:ext uri="{FF2B5EF4-FFF2-40B4-BE49-F238E27FC236}">
                          <a16:creationId xmlns:a16="http://schemas.microsoft.com/office/drawing/2014/main" id="{4C0F30D4-0A65-A040-AC48-1508A621A242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588000" y="3097213"/>
                      <a:ext cx="1317625" cy="1322388"/>
                    </a:xfrm>
                    <a:custGeom>
                      <a:avLst/>
                      <a:gdLst>
                        <a:gd name="T0" fmla="*/ 0 w 350"/>
                        <a:gd name="T1" fmla="*/ 175 h 351"/>
                        <a:gd name="T2" fmla="*/ 350 w 350"/>
                        <a:gd name="T3" fmla="*/ 175 h 351"/>
                        <a:gd name="T4" fmla="*/ 20 w 350"/>
                        <a:gd name="T5" fmla="*/ 185 h 351"/>
                        <a:gd name="T6" fmla="*/ 80 w 350"/>
                        <a:gd name="T7" fmla="*/ 244 h 351"/>
                        <a:gd name="T8" fmla="*/ 20 w 350"/>
                        <a:gd name="T9" fmla="*/ 185 h 351"/>
                        <a:gd name="T10" fmla="*/ 185 w 350"/>
                        <a:gd name="T11" fmla="*/ 21 h 351"/>
                        <a:gd name="T12" fmla="*/ 185 w 350"/>
                        <a:gd name="T13" fmla="*/ 88 h 351"/>
                        <a:gd name="T14" fmla="*/ 258 w 350"/>
                        <a:gd name="T15" fmla="*/ 166 h 351"/>
                        <a:gd name="T16" fmla="*/ 185 w 350"/>
                        <a:gd name="T17" fmla="*/ 107 h 351"/>
                        <a:gd name="T18" fmla="*/ 165 w 350"/>
                        <a:gd name="T19" fmla="*/ 21 h 351"/>
                        <a:gd name="T20" fmla="*/ 106 w 350"/>
                        <a:gd name="T21" fmla="*/ 88 h 351"/>
                        <a:gd name="T22" fmla="*/ 165 w 350"/>
                        <a:gd name="T23" fmla="*/ 107 h 351"/>
                        <a:gd name="T24" fmla="*/ 92 w 350"/>
                        <a:gd name="T25" fmla="*/ 166 h 351"/>
                        <a:gd name="T26" fmla="*/ 165 w 350"/>
                        <a:gd name="T27" fmla="*/ 107 h 351"/>
                        <a:gd name="T28" fmla="*/ 20 w 350"/>
                        <a:gd name="T29" fmla="*/ 166 h 351"/>
                        <a:gd name="T30" fmla="*/ 80 w 350"/>
                        <a:gd name="T31" fmla="*/ 107 h 351"/>
                        <a:gd name="T32" fmla="*/ 92 w 350"/>
                        <a:gd name="T33" fmla="*/ 185 h 351"/>
                        <a:gd name="T34" fmla="*/ 165 w 350"/>
                        <a:gd name="T35" fmla="*/ 244 h 351"/>
                        <a:gd name="T36" fmla="*/ 92 w 350"/>
                        <a:gd name="T37" fmla="*/ 185 h 351"/>
                        <a:gd name="T38" fmla="*/ 165 w 350"/>
                        <a:gd name="T39" fmla="*/ 330 h 351"/>
                        <a:gd name="T40" fmla="*/ 165 w 350"/>
                        <a:gd name="T41" fmla="*/ 263 h 351"/>
                        <a:gd name="T42" fmla="*/ 185 w 350"/>
                        <a:gd name="T43" fmla="*/ 263 h 351"/>
                        <a:gd name="T44" fmla="*/ 185 w 350"/>
                        <a:gd name="T45" fmla="*/ 330 h 351"/>
                        <a:gd name="T46" fmla="*/ 185 w 350"/>
                        <a:gd name="T47" fmla="*/ 185 h 351"/>
                        <a:gd name="T48" fmla="*/ 250 w 350"/>
                        <a:gd name="T49" fmla="*/ 244 h 351"/>
                        <a:gd name="T50" fmla="*/ 278 w 350"/>
                        <a:gd name="T51" fmla="*/ 185 h 351"/>
                        <a:gd name="T52" fmla="*/ 315 w 350"/>
                        <a:gd name="T53" fmla="*/ 244 h 351"/>
                        <a:gd name="T54" fmla="*/ 278 w 350"/>
                        <a:gd name="T55" fmla="*/ 185 h 351"/>
                        <a:gd name="T56" fmla="*/ 270 w 350"/>
                        <a:gd name="T57" fmla="*/ 107 h 351"/>
                        <a:gd name="T58" fmla="*/ 330 w 350"/>
                        <a:gd name="T59" fmla="*/ 166 h 351"/>
                        <a:gd name="T60" fmla="*/ 304 w 350"/>
                        <a:gd name="T61" fmla="*/ 88 h 351"/>
                        <a:gd name="T62" fmla="*/ 234 w 350"/>
                        <a:gd name="T63" fmla="*/ 32 h 351"/>
                        <a:gd name="T64" fmla="*/ 116 w 350"/>
                        <a:gd name="T65" fmla="*/ 32 h 351"/>
                        <a:gd name="T66" fmla="*/ 46 w 350"/>
                        <a:gd name="T67" fmla="*/ 88 h 351"/>
                        <a:gd name="T68" fmla="*/ 46 w 350"/>
                        <a:gd name="T69" fmla="*/ 263 h 351"/>
                        <a:gd name="T70" fmla="*/ 116 w 350"/>
                        <a:gd name="T71" fmla="*/ 319 h 351"/>
                        <a:gd name="T72" fmla="*/ 234 w 350"/>
                        <a:gd name="T73" fmla="*/ 319 h 351"/>
                        <a:gd name="T74" fmla="*/ 304 w 350"/>
                        <a:gd name="T75" fmla="*/ 263 h 35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350" h="351">
                          <a:moveTo>
                            <a:pt x="175" y="0"/>
                          </a:moveTo>
                          <a:cubicBezTo>
                            <a:pt x="78" y="0"/>
                            <a:pt x="0" y="79"/>
                            <a:pt x="0" y="175"/>
                          </a:cubicBezTo>
                          <a:cubicBezTo>
                            <a:pt x="0" y="272"/>
                            <a:pt x="78" y="351"/>
                            <a:pt x="175" y="351"/>
                          </a:cubicBezTo>
                          <a:cubicBezTo>
                            <a:pt x="272" y="351"/>
                            <a:pt x="350" y="272"/>
                            <a:pt x="350" y="175"/>
                          </a:cubicBezTo>
                          <a:cubicBezTo>
                            <a:pt x="350" y="79"/>
                            <a:pt x="272" y="0"/>
                            <a:pt x="175" y="0"/>
                          </a:cubicBezTo>
                          <a:close/>
                          <a:moveTo>
                            <a:pt x="20" y="185"/>
                          </a:moveTo>
                          <a:cubicBezTo>
                            <a:pt x="72" y="185"/>
                            <a:pt x="72" y="185"/>
                            <a:pt x="72" y="185"/>
                          </a:cubicBezTo>
                          <a:cubicBezTo>
                            <a:pt x="73" y="206"/>
                            <a:pt x="75" y="226"/>
                            <a:pt x="80" y="244"/>
                          </a:cubicBezTo>
                          <a:cubicBezTo>
                            <a:pt x="35" y="244"/>
                            <a:pt x="35" y="244"/>
                            <a:pt x="35" y="244"/>
                          </a:cubicBezTo>
                          <a:cubicBezTo>
                            <a:pt x="26" y="226"/>
                            <a:pt x="21" y="206"/>
                            <a:pt x="20" y="185"/>
                          </a:cubicBezTo>
                          <a:close/>
                          <a:moveTo>
                            <a:pt x="185" y="88"/>
                          </a:moveTo>
                          <a:cubicBezTo>
                            <a:pt x="185" y="21"/>
                            <a:pt x="185" y="21"/>
                            <a:pt x="185" y="21"/>
                          </a:cubicBezTo>
                          <a:cubicBezTo>
                            <a:pt x="209" y="26"/>
                            <a:pt x="230" y="52"/>
                            <a:pt x="244" y="88"/>
                          </a:cubicBezTo>
                          <a:lnTo>
                            <a:pt x="185" y="88"/>
                          </a:lnTo>
                          <a:close/>
                          <a:moveTo>
                            <a:pt x="250" y="107"/>
                          </a:moveTo>
                          <a:cubicBezTo>
                            <a:pt x="255" y="125"/>
                            <a:pt x="258" y="145"/>
                            <a:pt x="258" y="166"/>
                          </a:cubicBezTo>
                          <a:cubicBezTo>
                            <a:pt x="185" y="166"/>
                            <a:pt x="185" y="166"/>
                            <a:pt x="185" y="166"/>
                          </a:cubicBezTo>
                          <a:cubicBezTo>
                            <a:pt x="185" y="107"/>
                            <a:pt x="185" y="107"/>
                            <a:pt x="185" y="107"/>
                          </a:cubicBezTo>
                          <a:lnTo>
                            <a:pt x="250" y="107"/>
                          </a:lnTo>
                          <a:close/>
                          <a:moveTo>
                            <a:pt x="165" y="21"/>
                          </a:moveTo>
                          <a:cubicBezTo>
                            <a:pt x="165" y="88"/>
                            <a:pt x="165" y="88"/>
                            <a:pt x="165" y="88"/>
                          </a:cubicBezTo>
                          <a:cubicBezTo>
                            <a:pt x="106" y="88"/>
                            <a:pt x="106" y="88"/>
                            <a:pt x="106" y="88"/>
                          </a:cubicBezTo>
                          <a:cubicBezTo>
                            <a:pt x="120" y="52"/>
                            <a:pt x="141" y="26"/>
                            <a:pt x="165" y="21"/>
                          </a:cubicBezTo>
                          <a:close/>
                          <a:moveTo>
                            <a:pt x="165" y="107"/>
                          </a:moveTo>
                          <a:cubicBezTo>
                            <a:pt x="165" y="166"/>
                            <a:pt x="165" y="166"/>
                            <a:pt x="165" y="166"/>
                          </a:cubicBezTo>
                          <a:cubicBezTo>
                            <a:pt x="92" y="166"/>
                            <a:pt x="92" y="166"/>
                            <a:pt x="92" y="166"/>
                          </a:cubicBezTo>
                          <a:cubicBezTo>
                            <a:pt x="92" y="145"/>
                            <a:pt x="95" y="125"/>
                            <a:pt x="100" y="107"/>
                          </a:cubicBezTo>
                          <a:lnTo>
                            <a:pt x="165" y="107"/>
                          </a:lnTo>
                          <a:close/>
                          <a:moveTo>
                            <a:pt x="72" y="166"/>
                          </a:moveTo>
                          <a:cubicBezTo>
                            <a:pt x="20" y="166"/>
                            <a:pt x="20" y="166"/>
                            <a:pt x="20" y="166"/>
                          </a:cubicBezTo>
                          <a:cubicBezTo>
                            <a:pt x="21" y="145"/>
                            <a:pt x="26" y="125"/>
                            <a:pt x="35" y="107"/>
                          </a:cubicBezTo>
                          <a:cubicBezTo>
                            <a:pt x="80" y="107"/>
                            <a:pt x="80" y="107"/>
                            <a:pt x="80" y="107"/>
                          </a:cubicBezTo>
                          <a:cubicBezTo>
                            <a:pt x="75" y="125"/>
                            <a:pt x="73" y="145"/>
                            <a:pt x="72" y="166"/>
                          </a:cubicBezTo>
                          <a:close/>
                          <a:moveTo>
                            <a:pt x="92" y="185"/>
                          </a:moveTo>
                          <a:cubicBezTo>
                            <a:pt x="165" y="185"/>
                            <a:pt x="165" y="185"/>
                            <a:pt x="165" y="185"/>
                          </a:cubicBezTo>
                          <a:cubicBezTo>
                            <a:pt x="165" y="244"/>
                            <a:pt x="165" y="244"/>
                            <a:pt x="165" y="244"/>
                          </a:cubicBezTo>
                          <a:cubicBezTo>
                            <a:pt x="100" y="244"/>
                            <a:pt x="100" y="244"/>
                            <a:pt x="100" y="244"/>
                          </a:cubicBezTo>
                          <a:cubicBezTo>
                            <a:pt x="95" y="226"/>
                            <a:pt x="92" y="206"/>
                            <a:pt x="92" y="185"/>
                          </a:cubicBezTo>
                          <a:close/>
                          <a:moveTo>
                            <a:pt x="165" y="263"/>
                          </a:moveTo>
                          <a:cubicBezTo>
                            <a:pt x="165" y="330"/>
                            <a:pt x="165" y="330"/>
                            <a:pt x="165" y="330"/>
                          </a:cubicBezTo>
                          <a:cubicBezTo>
                            <a:pt x="141" y="325"/>
                            <a:pt x="120" y="299"/>
                            <a:pt x="106" y="263"/>
                          </a:cubicBezTo>
                          <a:lnTo>
                            <a:pt x="165" y="263"/>
                          </a:lnTo>
                          <a:close/>
                          <a:moveTo>
                            <a:pt x="185" y="330"/>
                          </a:moveTo>
                          <a:cubicBezTo>
                            <a:pt x="185" y="263"/>
                            <a:pt x="185" y="263"/>
                            <a:pt x="185" y="263"/>
                          </a:cubicBezTo>
                          <a:cubicBezTo>
                            <a:pt x="244" y="263"/>
                            <a:pt x="244" y="263"/>
                            <a:pt x="244" y="263"/>
                          </a:cubicBezTo>
                          <a:cubicBezTo>
                            <a:pt x="230" y="299"/>
                            <a:pt x="209" y="325"/>
                            <a:pt x="185" y="330"/>
                          </a:cubicBezTo>
                          <a:close/>
                          <a:moveTo>
                            <a:pt x="185" y="244"/>
                          </a:moveTo>
                          <a:cubicBezTo>
                            <a:pt x="185" y="185"/>
                            <a:pt x="185" y="185"/>
                            <a:pt x="185" y="185"/>
                          </a:cubicBezTo>
                          <a:cubicBezTo>
                            <a:pt x="258" y="185"/>
                            <a:pt x="258" y="185"/>
                            <a:pt x="258" y="185"/>
                          </a:cubicBezTo>
                          <a:cubicBezTo>
                            <a:pt x="258" y="206"/>
                            <a:pt x="255" y="226"/>
                            <a:pt x="250" y="244"/>
                          </a:cubicBezTo>
                          <a:lnTo>
                            <a:pt x="185" y="244"/>
                          </a:lnTo>
                          <a:close/>
                          <a:moveTo>
                            <a:pt x="278" y="185"/>
                          </a:moveTo>
                          <a:cubicBezTo>
                            <a:pt x="330" y="185"/>
                            <a:pt x="330" y="185"/>
                            <a:pt x="330" y="185"/>
                          </a:cubicBezTo>
                          <a:cubicBezTo>
                            <a:pt x="329" y="206"/>
                            <a:pt x="324" y="226"/>
                            <a:pt x="315" y="244"/>
                          </a:cubicBezTo>
                          <a:cubicBezTo>
                            <a:pt x="270" y="244"/>
                            <a:pt x="270" y="244"/>
                            <a:pt x="270" y="244"/>
                          </a:cubicBezTo>
                          <a:cubicBezTo>
                            <a:pt x="275" y="226"/>
                            <a:pt x="277" y="206"/>
                            <a:pt x="278" y="185"/>
                          </a:cubicBezTo>
                          <a:close/>
                          <a:moveTo>
                            <a:pt x="278" y="166"/>
                          </a:moveTo>
                          <a:cubicBezTo>
                            <a:pt x="277" y="145"/>
                            <a:pt x="275" y="125"/>
                            <a:pt x="270" y="107"/>
                          </a:cubicBezTo>
                          <a:cubicBezTo>
                            <a:pt x="315" y="107"/>
                            <a:pt x="315" y="107"/>
                            <a:pt x="315" y="107"/>
                          </a:cubicBezTo>
                          <a:cubicBezTo>
                            <a:pt x="324" y="125"/>
                            <a:pt x="329" y="145"/>
                            <a:pt x="330" y="166"/>
                          </a:cubicBezTo>
                          <a:lnTo>
                            <a:pt x="278" y="166"/>
                          </a:lnTo>
                          <a:close/>
                          <a:moveTo>
                            <a:pt x="304" y="88"/>
                          </a:moveTo>
                          <a:cubicBezTo>
                            <a:pt x="265" y="88"/>
                            <a:pt x="265" y="88"/>
                            <a:pt x="265" y="88"/>
                          </a:cubicBezTo>
                          <a:cubicBezTo>
                            <a:pt x="257" y="65"/>
                            <a:pt x="247" y="46"/>
                            <a:pt x="234" y="32"/>
                          </a:cubicBezTo>
                          <a:cubicBezTo>
                            <a:pt x="263" y="43"/>
                            <a:pt x="287" y="63"/>
                            <a:pt x="304" y="88"/>
                          </a:cubicBezTo>
                          <a:close/>
                          <a:moveTo>
                            <a:pt x="116" y="32"/>
                          </a:moveTo>
                          <a:cubicBezTo>
                            <a:pt x="103" y="46"/>
                            <a:pt x="93" y="65"/>
                            <a:pt x="85" y="88"/>
                          </a:cubicBezTo>
                          <a:cubicBezTo>
                            <a:pt x="46" y="88"/>
                            <a:pt x="46" y="88"/>
                            <a:pt x="46" y="88"/>
                          </a:cubicBezTo>
                          <a:cubicBezTo>
                            <a:pt x="63" y="63"/>
                            <a:pt x="87" y="43"/>
                            <a:pt x="116" y="32"/>
                          </a:cubicBezTo>
                          <a:close/>
                          <a:moveTo>
                            <a:pt x="46" y="263"/>
                          </a:moveTo>
                          <a:cubicBezTo>
                            <a:pt x="85" y="263"/>
                            <a:pt x="85" y="263"/>
                            <a:pt x="85" y="263"/>
                          </a:cubicBezTo>
                          <a:cubicBezTo>
                            <a:pt x="93" y="286"/>
                            <a:pt x="103" y="305"/>
                            <a:pt x="116" y="319"/>
                          </a:cubicBezTo>
                          <a:cubicBezTo>
                            <a:pt x="87" y="308"/>
                            <a:pt x="63" y="288"/>
                            <a:pt x="46" y="263"/>
                          </a:cubicBezTo>
                          <a:close/>
                          <a:moveTo>
                            <a:pt x="234" y="319"/>
                          </a:moveTo>
                          <a:cubicBezTo>
                            <a:pt x="247" y="305"/>
                            <a:pt x="257" y="286"/>
                            <a:pt x="265" y="263"/>
                          </a:cubicBezTo>
                          <a:cubicBezTo>
                            <a:pt x="304" y="263"/>
                            <a:pt x="304" y="263"/>
                            <a:pt x="304" y="263"/>
                          </a:cubicBezTo>
                          <a:cubicBezTo>
                            <a:pt x="287" y="288"/>
                            <a:pt x="263" y="308"/>
                            <a:pt x="234" y="319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1" name="Freeform 6">
                      <a:extLst>
                        <a:ext uri="{FF2B5EF4-FFF2-40B4-BE49-F238E27FC236}">
                          <a16:creationId xmlns:a16="http://schemas.microsoft.com/office/drawing/2014/main" id="{058C459C-8653-8A4D-9F29-00C7B12A80E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832350" y="2822575"/>
                      <a:ext cx="2828925" cy="2154238"/>
                    </a:xfrm>
                    <a:custGeom>
                      <a:avLst/>
                      <a:gdLst>
                        <a:gd name="T0" fmla="*/ 702 w 752"/>
                        <a:gd name="T1" fmla="*/ 447 h 572"/>
                        <a:gd name="T2" fmla="*/ 50 w 752"/>
                        <a:gd name="T3" fmla="*/ 447 h 572"/>
                        <a:gd name="T4" fmla="*/ 50 w 752"/>
                        <a:gd name="T5" fmla="*/ 50 h 572"/>
                        <a:gd name="T6" fmla="*/ 702 w 752"/>
                        <a:gd name="T7" fmla="*/ 50 h 572"/>
                        <a:gd name="T8" fmla="*/ 702 w 752"/>
                        <a:gd name="T9" fmla="*/ 447 h 572"/>
                        <a:gd name="T10" fmla="*/ 727 w 752"/>
                        <a:gd name="T11" fmla="*/ 0 h 572"/>
                        <a:gd name="T12" fmla="*/ 25 w 752"/>
                        <a:gd name="T13" fmla="*/ 0 h 572"/>
                        <a:gd name="T14" fmla="*/ 0 w 752"/>
                        <a:gd name="T15" fmla="*/ 25 h 572"/>
                        <a:gd name="T16" fmla="*/ 0 w 752"/>
                        <a:gd name="T17" fmla="*/ 472 h 572"/>
                        <a:gd name="T18" fmla="*/ 25 w 752"/>
                        <a:gd name="T19" fmla="*/ 497 h 572"/>
                        <a:gd name="T20" fmla="*/ 300 w 752"/>
                        <a:gd name="T21" fmla="*/ 497 h 572"/>
                        <a:gd name="T22" fmla="*/ 300 w 752"/>
                        <a:gd name="T23" fmla="*/ 539 h 572"/>
                        <a:gd name="T24" fmla="*/ 194 w 752"/>
                        <a:gd name="T25" fmla="*/ 539 h 572"/>
                        <a:gd name="T26" fmla="*/ 194 w 752"/>
                        <a:gd name="T27" fmla="*/ 572 h 572"/>
                        <a:gd name="T28" fmla="*/ 558 w 752"/>
                        <a:gd name="T29" fmla="*/ 572 h 572"/>
                        <a:gd name="T30" fmla="*/ 558 w 752"/>
                        <a:gd name="T31" fmla="*/ 539 h 572"/>
                        <a:gd name="T32" fmla="*/ 452 w 752"/>
                        <a:gd name="T33" fmla="*/ 539 h 572"/>
                        <a:gd name="T34" fmla="*/ 452 w 752"/>
                        <a:gd name="T35" fmla="*/ 497 h 572"/>
                        <a:gd name="T36" fmla="*/ 727 w 752"/>
                        <a:gd name="T37" fmla="*/ 497 h 572"/>
                        <a:gd name="T38" fmla="*/ 752 w 752"/>
                        <a:gd name="T39" fmla="*/ 472 h 572"/>
                        <a:gd name="T40" fmla="*/ 752 w 752"/>
                        <a:gd name="T41" fmla="*/ 25 h 572"/>
                        <a:gd name="T42" fmla="*/ 727 w 752"/>
                        <a:gd name="T43" fmla="*/ 0 h 57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</a:cxnLst>
                      <a:rect l="0" t="0" r="r" b="b"/>
                      <a:pathLst>
                        <a:path w="752" h="572">
                          <a:moveTo>
                            <a:pt x="702" y="447"/>
                          </a:moveTo>
                          <a:cubicBezTo>
                            <a:pt x="50" y="447"/>
                            <a:pt x="50" y="447"/>
                            <a:pt x="50" y="447"/>
                          </a:cubicBezTo>
                          <a:cubicBezTo>
                            <a:pt x="50" y="50"/>
                            <a:pt x="50" y="50"/>
                            <a:pt x="50" y="50"/>
                          </a:cubicBezTo>
                          <a:cubicBezTo>
                            <a:pt x="702" y="50"/>
                            <a:pt x="702" y="50"/>
                            <a:pt x="702" y="50"/>
                          </a:cubicBezTo>
                          <a:cubicBezTo>
                            <a:pt x="702" y="447"/>
                            <a:pt x="702" y="447"/>
                            <a:pt x="702" y="447"/>
                          </a:cubicBezTo>
                          <a:close/>
                          <a:moveTo>
                            <a:pt x="727" y="0"/>
                          </a:moveTo>
                          <a:cubicBezTo>
                            <a:pt x="25" y="0"/>
                            <a:pt x="25" y="0"/>
                            <a:pt x="25" y="0"/>
                          </a:cubicBezTo>
                          <a:cubicBezTo>
                            <a:pt x="11" y="0"/>
                            <a:pt x="0" y="11"/>
                            <a:pt x="0" y="25"/>
                          </a:cubicBezTo>
                          <a:cubicBezTo>
                            <a:pt x="0" y="472"/>
                            <a:pt x="0" y="472"/>
                            <a:pt x="0" y="472"/>
                          </a:cubicBezTo>
                          <a:cubicBezTo>
                            <a:pt x="0" y="486"/>
                            <a:pt x="11" y="497"/>
                            <a:pt x="25" y="497"/>
                          </a:cubicBezTo>
                          <a:cubicBezTo>
                            <a:pt x="300" y="497"/>
                            <a:pt x="300" y="497"/>
                            <a:pt x="300" y="497"/>
                          </a:cubicBezTo>
                          <a:cubicBezTo>
                            <a:pt x="300" y="539"/>
                            <a:pt x="300" y="539"/>
                            <a:pt x="300" y="539"/>
                          </a:cubicBezTo>
                          <a:cubicBezTo>
                            <a:pt x="194" y="539"/>
                            <a:pt x="194" y="539"/>
                            <a:pt x="194" y="539"/>
                          </a:cubicBezTo>
                          <a:cubicBezTo>
                            <a:pt x="194" y="572"/>
                            <a:pt x="194" y="572"/>
                            <a:pt x="194" y="572"/>
                          </a:cubicBezTo>
                          <a:cubicBezTo>
                            <a:pt x="558" y="572"/>
                            <a:pt x="558" y="572"/>
                            <a:pt x="558" y="572"/>
                          </a:cubicBezTo>
                          <a:cubicBezTo>
                            <a:pt x="558" y="539"/>
                            <a:pt x="558" y="539"/>
                            <a:pt x="558" y="539"/>
                          </a:cubicBezTo>
                          <a:cubicBezTo>
                            <a:pt x="452" y="539"/>
                            <a:pt x="452" y="539"/>
                            <a:pt x="452" y="539"/>
                          </a:cubicBezTo>
                          <a:cubicBezTo>
                            <a:pt x="452" y="497"/>
                            <a:pt x="452" y="497"/>
                            <a:pt x="452" y="497"/>
                          </a:cubicBezTo>
                          <a:cubicBezTo>
                            <a:pt x="727" y="497"/>
                            <a:pt x="727" y="497"/>
                            <a:pt x="727" y="497"/>
                          </a:cubicBezTo>
                          <a:cubicBezTo>
                            <a:pt x="741" y="497"/>
                            <a:pt x="752" y="486"/>
                            <a:pt x="752" y="472"/>
                          </a:cubicBezTo>
                          <a:cubicBezTo>
                            <a:pt x="752" y="25"/>
                            <a:pt x="752" y="25"/>
                            <a:pt x="752" y="25"/>
                          </a:cubicBezTo>
                          <a:cubicBezTo>
                            <a:pt x="752" y="11"/>
                            <a:pt x="741" y="0"/>
                            <a:pt x="727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09A3243C-8E2A-5C41-B33F-8C54B5C31FDE}"/>
              </a:ext>
            </a:extLst>
          </p:cNvPr>
          <p:cNvSpPr txBox="1"/>
          <p:nvPr/>
        </p:nvSpPr>
        <p:spPr bwMode="auto">
          <a:xfrm>
            <a:off x="488210" y="4346187"/>
            <a:ext cx="1636292" cy="4154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685783">
              <a:buClr>
                <a:srgbClr val="000000"/>
              </a:buClr>
              <a:defRPr/>
            </a:pPr>
            <a:r>
              <a:rPr lang="en-US" sz="105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panose="02000503020000020003" pitchFamily="2" charset="0"/>
                <a:cs typeface="Arial Narrow" charset="0"/>
                <a:sym typeface="Arial"/>
              </a:rPr>
              <a:t>CREATIVE AUTOMATION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F488BF-2513-5945-9B69-955A227530EE}"/>
              </a:ext>
            </a:extLst>
          </p:cNvPr>
          <p:cNvGrpSpPr/>
          <p:nvPr/>
        </p:nvGrpSpPr>
        <p:grpSpPr>
          <a:xfrm>
            <a:off x="102681" y="1690543"/>
            <a:ext cx="2365141" cy="2057485"/>
            <a:chOff x="2352374" y="1266629"/>
            <a:chExt cx="2365141" cy="2057485"/>
          </a:xfrm>
        </p:grpSpPr>
        <p:pic>
          <p:nvPicPr>
            <p:cNvPr id="163" name="Creative Master Framework image">
              <a:extLst>
                <a:ext uri="{FF2B5EF4-FFF2-40B4-BE49-F238E27FC236}">
                  <a16:creationId xmlns:a16="http://schemas.microsoft.com/office/drawing/2014/main" id="{4AB6E6D6-B8FA-3841-BA64-69246C1B24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278" y="1300395"/>
              <a:ext cx="742635" cy="6396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5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</p:pic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F98029E3-DBDB-3047-B187-E7B9AA8C183D}"/>
                </a:ext>
              </a:extLst>
            </p:cNvPr>
            <p:cNvSpPr txBox="1"/>
            <p:nvPr/>
          </p:nvSpPr>
          <p:spPr bwMode="auto">
            <a:xfrm>
              <a:off x="2352374" y="1955251"/>
              <a:ext cx="949411" cy="33855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685783">
                <a:buClr>
                  <a:srgbClr val="000000"/>
                </a:buClr>
                <a:defRPr/>
              </a:pPr>
              <a:r>
                <a:rPr lang="en-US" sz="800" kern="0" dirty="0">
                  <a:solidFill>
                    <a:schemeClr val="accent5"/>
                  </a:solidFill>
                  <a:latin typeface="Avenir Medium" panose="02000503020000020003" pitchFamily="2" charset="0"/>
                  <a:cs typeface="Arial Narrow" charset="0"/>
                  <a:sym typeface="Arial"/>
                </a:rPr>
                <a:t>CREATIVE MASTER</a:t>
              </a:r>
            </a:p>
          </p:txBody>
        </p: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2E900D2B-A1EB-BD4F-86D1-7C53F097B7CF}"/>
                </a:ext>
              </a:extLst>
            </p:cNvPr>
            <p:cNvCxnSpPr>
              <a:cxnSpLocks/>
            </p:cNvCxnSpPr>
            <p:nvPr/>
          </p:nvCxnSpPr>
          <p:spPr>
            <a:xfrm>
              <a:off x="3338773" y="1939210"/>
              <a:ext cx="117139" cy="332076"/>
            </a:xfrm>
            <a:prstGeom prst="straightConnector1">
              <a:avLst/>
            </a:prstGeom>
            <a:ln w="22225" cap="rnd">
              <a:solidFill>
                <a:schemeClr val="accent5">
                  <a:lumMod val="60000"/>
                  <a:lumOff val="4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Plus 97">
              <a:extLst>
                <a:ext uri="{FF2B5EF4-FFF2-40B4-BE49-F238E27FC236}">
                  <a16:creationId xmlns:a16="http://schemas.microsoft.com/office/drawing/2014/main" id="{56AE4EC8-5C08-8C4F-BF89-8ADE2D3388D9}"/>
                </a:ext>
              </a:extLst>
            </p:cNvPr>
            <p:cNvSpPr/>
            <p:nvPr/>
          </p:nvSpPr>
          <p:spPr>
            <a:xfrm>
              <a:off x="3200366" y="1486039"/>
              <a:ext cx="243090" cy="228634"/>
            </a:xfrm>
            <a:prstGeom prst="mathPlus">
              <a:avLst>
                <a:gd name="adj1" fmla="val 622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B85ADD2-96F9-E54D-ACDD-F0DBC13B9F19}"/>
                </a:ext>
              </a:extLst>
            </p:cNvPr>
            <p:cNvSpPr txBox="1"/>
            <p:nvPr/>
          </p:nvSpPr>
          <p:spPr bwMode="auto">
            <a:xfrm>
              <a:off x="3795712" y="1950346"/>
              <a:ext cx="747875" cy="33855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685783">
                <a:buClr>
                  <a:srgbClr val="000000"/>
                </a:buClr>
                <a:defRPr/>
              </a:pPr>
              <a:r>
                <a:rPr lang="en-US" sz="800" kern="0" dirty="0">
                  <a:solidFill>
                    <a:schemeClr val="accent5"/>
                  </a:solidFill>
                  <a:latin typeface="Avenir Medium" panose="02000503020000020003" pitchFamily="2" charset="0"/>
                  <a:cs typeface="Arial Narrow" charset="0"/>
                  <a:sym typeface="Arial"/>
                </a:rPr>
                <a:t>RAW ASSETS</a:t>
              </a: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9C7B8ABD-8FCA-4144-A965-6B6B4609B43D}"/>
                </a:ext>
              </a:extLst>
            </p:cNvPr>
            <p:cNvSpPr/>
            <p:nvPr/>
          </p:nvSpPr>
          <p:spPr>
            <a:xfrm>
              <a:off x="3072867" y="2329049"/>
              <a:ext cx="997468" cy="995065"/>
            </a:xfrm>
            <a:prstGeom prst="ellipse">
              <a:avLst/>
            </a:prstGeom>
            <a:solidFill>
              <a:srgbClr val="60447C">
                <a:alpha val="74902"/>
              </a:srgbClr>
            </a:solidFill>
            <a:ln w="571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B848151A-258F-2247-814C-0CEB3A7C21F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78836" y="2448181"/>
              <a:ext cx="799042" cy="724504"/>
              <a:chOff x="6951663" y="4605338"/>
              <a:chExt cx="850900" cy="771525"/>
            </a:xfrm>
            <a:solidFill>
              <a:schemeClr val="bg1"/>
            </a:solidFill>
          </p:grpSpPr>
          <p:sp>
            <p:nvSpPr>
              <p:cNvPr id="147" name="Freeform 5">
                <a:extLst>
                  <a:ext uri="{FF2B5EF4-FFF2-40B4-BE49-F238E27FC236}">
                    <a16:creationId xmlns:a16="http://schemas.microsoft.com/office/drawing/2014/main" id="{E4D0BD25-BB60-5B4E-AFC2-3072B60CC3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51663" y="4791075"/>
                <a:ext cx="409575" cy="411163"/>
              </a:xfrm>
              <a:custGeom>
                <a:avLst/>
                <a:gdLst>
                  <a:gd name="T0" fmla="*/ 258 w 258"/>
                  <a:gd name="T1" fmla="*/ 259 h 259"/>
                  <a:gd name="T2" fmla="*/ 0 w 258"/>
                  <a:gd name="T3" fmla="*/ 259 h 259"/>
                  <a:gd name="T4" fmla="*/ 0 w 258"/>
                  <a:gd name="T5" fmla="*/ 0 h 259"/>
                  <a:gd name="T6" fmla="*/ 258 w 258"/>
                  <a:gd name="T7" fmla="*/ 0 h 259"/>
                  <a:gd name="T8" fmla="*/ 258 w 258"/>
                  <a:gd name="T9" fmla="*/ 259 h 259"/>
                  <a:gd name="T10" fmla="*/ 13 w 258"/>
                  <a:gd name="T11" fmla="*/ 245 h 259"/>
                  <a:gd name="T12" fmla="*/ 244 w 258"/>
                  <a:gd name="T13" fmla="*/ 245 h 259"/>
                  <a:gd name="T14" fmla="*/ 244 w 258"/>
                  <a:gd name="T15" fmla="*/ 14 h 259"/>
                  <a:gd name="T16" fmla="*/ 13 w 258"/>
                  <a:gd name="T17" fmla="*/ 14 h 259"/>
                  <a:gd name="T18" fmla="*/ 13 w 258"/>
                  <a:gd name="T19" fmla="*/ 245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8" h="259">
                    <a:moveTo>
                      <a:pt x="258" y="259"/>
                    </a:moveTo>
                    <a:lnTo>
                      <a:pt x="0" y="259"/>
                    </a:lnTo>
                    <a:lnTo>
                      <a:pt x="0" y="0"/>
                    </a:lnTo>
                    <a:lnTo>
                      <a:pt x="258" y="0"/>
                    </a:lnTo>
                    <a:lnTo>
                      <a:pt x="258" y="259"/>
                    </a:lnTo>
                    <a:close/>
                    <a:moveTo>
                      <a:pt x="13" y="245"/>
                    </a:moveTo>
                    <a:lnTo>
                      <a:pt x="244" y="245"/>
                    </a:lnTo>
                    <a:lnTo>
                      <a:pt x="244" y="14"/>
                    </a:lnTo>
                    <a:lnTo>
                      <a:pt x="13" y="14"/>
                    </a:lnTo>
                    <a:lnTo>
                      <a:pt x="13" y="2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 6">
                <a:extLst>
                  <a:ext uri="{FF2B5EF4-FFF2-40B4-BE49-F238E27FC236}">
                    <a16:creationId xmlns:a16="http://schemas.microsoft.com/office/drawing/2014/main" id="{DDE2B50C-2FA9-7B43-ADF1-8F44A7C18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8050" y="5099050"/>
                <a:ext cx="38100" cy="38100"/>
              </a:xfrm>
              <a:custGeom>
                <a:avLst/>
                <a:gdLst>
                  <a:gd name="T0" fmla="*/ 24 w 24"/>
                  <a:gd name="T1" fmla="*/ 24 h 24"/>
                  <a:gd name="T2" fmla="*/ 0 w 24"/>
                  <a:gd name="T3" fmla="*/ 24 h 24"/>
                  <a:gd name="T4" fmla="*/ 0 w 24"/>
                  <a:gd name="T5" fmla="*/ 11 h 24"/>
                  <a:gd name="T6" fmla="*/ 11 w 24"/>
                  <a:gd name="T7" fmla="*/ 11 h 24"/>
                  <a:gd name="T8" fmla="*/ 11 w 24"/>
                  <a:gd name="T9" fmla="*/ 0 h 24"/>
                  <a:gd name="T10" fmla="*/ 24 w 24"/>
                  <a:gd name="T11" fmla="*/ 0 h 24"/>
                  <a:gd name="T12" fmla="*/ 24 w 24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24" y="24"/>
                    </a:moveTo>
                    <a:lnTo>
                      <a:pt x="0" y="24"/>
                    </a:lnTo>
                    <a:lnTo>
                      <a:pt x="0" y="11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Rectangle 7">
                <a:extLst>
                  <a:ext uri="{FF2B5EF4-FFF2-40B4-BE49-F238E27FC236}">
                    <a16:creationId xmlns:a16="http://schemas.microsoft.com/office/drawing/2014/main" id="{65CC4E22-0095-AD4C-B638-2ED0E0741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1525" y="5116513"/>
                <a:ext cx="68263" cy="206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 8">
                <a:extLst>
                  <a:ext uri="{FF2B5EF4-FFF2-40B4-BE49-F238E27FC236}">
                    <a16:creationId xmlns:a16="http://schemas.microsoft.com/office/drawing/2014/main" id="{9DFD3F65-A2C9-0045-A6E5-0AA8A302B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6750" y="5099050"/>
                <a:ext cx="36513" cy="38100"/>
              </a:xfrm>
              <a:custGeom>
                <a:avLst/>
                <a:gdLst>
                  <a:gd name="T0" fmla="*/ 23 w 23"/>
                  <a:gd name="T1" fmla="*/ 24 h 24"/>
                  <a:gd name="T2" fmla="*/ 0 w 23"/>
                  <a:gd name="T3" fmla="*/ 24 h 24"/>
                  <a:gd name="T4" fmla="*/ 0 w 23"/>
                  <a:gd name="T5" fmla="*/ 0 h 24"/>
                  <a:gd name="T6" fmla="*/ 13 w 23"/>
                  <a:gd name="T7" fmla="*/ 0 h 24"/>
                  <a:gd name="T8" fmla="*/ 13 w 23"/>
                  <a:gd name="T9" fmla="*/ 11 h 24"/>
                  <a:gd name="T10" fmla="*/ 23 w 23"/>
                  <a:gd name="T11" fmla="*/ 11 h 24"/>
                  <a:gd name="T12" fmla="*/ 23 w 2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23" y="11"/>
                    </a:lnTo>
                    <a:lnTo>
                      <a:pt x="2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Rectangle 9">
                <a:extLst>
                  <a:ext uri="{FF2B5EF4-FFF2-40B4-BE49-F238E27FC236}">
                    <a16:creationId xmlns:a16="http://schemas.microsoft.com/office/drawing/2014/main" id="{DD8ADC99-02F5-EB43-8A96-95FBAA3FA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6750" y="4962525"/>
                <a:ext cx="20638" cy="682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 10">
                <a:extLst>
                  <a:ext uri="{FF2B5EF4-FFF2-40B4-BE49-F238E27FC236}">
                    <a16:creationId xmlns:a16="http://schemas.microsoft.com/office/drawing/2014/main" id="{1872709F-097B-1349-9474-3C6877AB4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6750" y="4856163"/>
                <a:ext cx="36513" cy="38100"/>
              </a:xfrm>
              <a:custGeom>
                <a:avLst/>
                <a:gdLst>
                  <a:gd name="T0" fmla="*/ 13 w 23"/>
                  <a:gd name="T1" fmla="*/ 24 h 24"/>
                  <a:gd name="T2" fmla="*/ 0 w 23"/>
                  <a:gd name="T3" fmla="*/ 24 h 24"/>
                  <a:gd name="T4" fmla="*/ 0 w 23"/>
                  <a:gd name="T5" fmla="*/ 0 h 24"/>
                  <a:gd name="T6" fmla="*/ 23 w 23"/>
                  <a:gd name="T7" fmla="*/ 0 h 24"/>
                  <a:gd name="T8" fmla="*/ 23 w 23"/>
                  <a:gd name="T9" fmla="*/ 14 h 24"/>
                  <a:gd name="T10" fmla="*/ 13 w 23"/>
                  <a:gd name="T11" fmla="*/ 14 h 24"/>
                  <a:gd name="T12" fmla="*/ 13 w 2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4">
                    <a:moveTo>
                      <a:pt x="13" y="24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14"/>
                    </a:lnTo>
                    <a:lnTo>
                      <a:pt x="13" y="14"/>
                    </a:lnTo>
                    <a:lnTo>
                      <a:pt x="1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Rectangle 11">
                <a:extLst>
                  <a:ext uri="{FF2B5EF4-FFF2-40B4-BE49-F238E27FC236}">
                    <a16:creationId xmlns:a16="http://schemas.microsoft.com/office/drawing/2014/main" id="{4D907786-1AE9-D246-9114-59C93F230D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1525" y="4856163"/>
                <a:ext cx="68263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 12">
                <a:extLst>
                  <a:ext uri="{FF2B5EF4-FFF2-40B4-BE49-F238E27FC236}">
                    <a16:creationId xmlns:a16="http://schemas.microsoft.com/office/drawing/2014/main" id="{CFCBB257-DD82-894C-BFF5-55AAB2121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8050" y="4856163"/>
                <a:ext cx="38100" cy="38100"/>
              </a:xfrm>
              <a:custGeom>
                <a:avLst/>
                <a:gdLst>
                  <a:gd name="T0" fmla="*/ 24 w 24"/>
                  <a:gd name="T1" fmla="*/ 24 h 24"/>
                  <a:gd name="T2" fmla="*/ 11 w 24"/>
                  <a:gd name="T3" fmla="*/ 24 h 24"/>
                  <a:gd name="T4" fmla="*/ 11 w 24"/>
                  <a:gd name="T5" fmla="*/ 14 h 24"/>
                  <a:gd name="T6" fmla="*/ 0 w 24"/>
                  <a:gd name="T7" fmla="*/ 14 h 24"/>
                  <a:gd name="T8" fmla="*/ 0 w 24"/>
                  <a:gd name="T9" fmla="*/ 0 h 24"/>
                  <a:gd name="T10" fmla="*/ 24 w 24"/>
                  <a:gd name="T11" fmla="*/ 0 h 24"/>
                  <a:gd name="T12" fmla="*/ 24 w 24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24" y="24"/>
                    </a:moveTo>
                    <a:lnTo>
                      <a:pt x="11" y="24"/>
                    </a:lnTo>
                    <a:lnTo>
                      <a:pt x="11" y="14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Rectangle 13">
                <a:extLst>
                  <a:ext uri="{FF2B5EF4-FFF2-40B4-BE49-F238E27FC236}">
                    <a16:creationId xmlns:a16="http://schemas.microsoft.com/office/drawing/2014/main" id="{3A306F2E-F7B2-1F4D-A94B-36C66D2CDE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75513" y="4962525"/>
                <a:ext cx="20638" cy="682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 14">
                <a:extLst>
                  <a:ext uri="{FF2B5EF4-FFF2-40B4-BE49-F238E27FC236}">
                    <a16:creationId xmlns:a16="http://schemas.microsoft.com/office/drawing/2014/main" id="{A9C0F0B6-9C0D-C44C-A617-912C25BC4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9825" y="4791075"/>
                <a:ext cx="258763" cy="87313"/>
              </a:xfrm>
              <a:custGeom>
                <a:avLst/>
                <a:gdLst>
                  <a:gd name="T0" fmla="*/ 21 w 163"/>
                  <a:gd name="T1" fmla="*/ 55 h 55"/>
                  <a:gd name="T2" fmla="*/ 21 w 163"/>
                  <a:gd name="T3" fmla="*/ 34 h 55"/>
                  <a:gd name="T4" fmla="*/ 21 w 163"/>
                  <a:gd name="T5" fmla="*/ 21 h 55"/>
                  <a:gd name="T6" fmla="*/ 34 w 163"/>
                  <a:gd name="T7" fmla="*/ 21 h 55"/>
                  <a:gd name="T8" fmla="*/ 163 w 163"/>
                  <a:gd name="T9" fmla="*/ 21 h 55"/>
                  <a:gd name="T10" fmla="*/ 163 w 163"/>
                  <a:gd name="T11" fmla="*/ 0 h 55"/>
                  <a:gd name="T12" fmla="*/ 0 w 163"/>
                  <a:gd name="T13" fmla="*/ 0 h 55"/>
                  <a:gd name="T14" fmla="*/ 0 w 163"/>
                  <a:gd name="T15" fmla="*/ 55 h 55"/>
                  <a:gd name="T16" fmla="*/ 21 w 163"/>
                  <a:gd name="T17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3" h="55">
                    <a:moveTo>
                      <a:pt x="21" y="55"/>
                    </a:moveTo>
                    <a:lnTo>
                      <a:pt x="21" y="34"/>
                    </a:lnTo>
                    <a:lnTo>
                      <a:pt x="21" y="21"/>
                    </a:lnTo>
                    <a:lnTo>
                      <a:pt x="34" y="21"/>
                    </a:lnTo>
                    <a:lnTo>
                      <a:pt x="163" y="21"/>
                    </a:lnTo>
                    <a:lnTo>
                      <a:pt x="163" y="0"/>
                    </a:lnTo>
                    <a:lnTo>
                      <a:pt x="0" y="0"/>
                    </a:lnTo>
                    <a:lnTo>
                      <a:pt x="0" y="55"/>
                    </a:lnTo>
                    <a:lnTo>
                      <a:pt x="21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 15">
                <a:extLst>
                  <a:ext uri="{FF2B5EF4-FFF2-40B4-BE49-F238E27FC236}">
                    <a16:creationId xmlns:a16="http://schemas.microsoft.com/office/drawing/2014/main" id="{7327E535-4349-2A4A-BAA6-D826287CB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1538" y="4605338"/>
                <a:ext cx="333375" cy="115888"/>
              </a:xfrm>
              <a:custGeom>
                <a:avLst/>
                <a:gdLst>
                  <a:gd name="T0" fmla="*/ 72 w 297"/>
                  <a:gd name="T1" fmla="*/ 36 h 104"/>
                  <a:gd name="T2" fmla="*/ 50 w 297"/>
                  <a:gd name="T3" fmla="*/ 0 h 104"/>
                  <a:gd name="T4" fmla="*/ 0 w 297"/>
                  <a:gd name="T5" fmla="*/ 96 h 104"/>
                  <a:gd name="T6" fmla="*/ 107 w 297"/>
                  <a:gd name="T7" fmla="*/ 91 h 104"/>
                  <a:gd name="T8" fmla="*/ 86 w 297"/>
                  <a:gd name="T9" fmla="*/ 57 h 104"/>
                  <a:gd name="T10" fmla="*/ 280 w 297"/>
                  <a:gd name="T11" fmla="*/ 104 h 104"/>
                  <a:gd name="T12" fmla="*/ 297 w 297"/>
                  <a:gd name="T13" fmla="*/ 87 h 104"/>
                  <a:gd name="T14" fmla="*/ 72 w 297"/>
                  <a:gd name="T15" fmla="*/ 3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7" h="104">
                    <a:moveTo>
                      <a:pt x="72" y="36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107" y="91"/>
                      <a:pt x="107" y="91"/>
                      <a:pt x="107" y="91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154" y="35"/>
                      <a:pt x="228" y="53"/>
                      <a:pt x="280" y="104"/>
                    </a:cubicBezTo>
                    <a:cubicBezTo>
                      <a:pt x="297" y="87"/>
                      <a:pt x="297" y="87"/>
                      <a:pt x="297" y="87"/>
                    </a:cubicBezTo>
                    <a:cubicBezTo>
                      <a:pt x="237" y="28"/>
                      <a:pt x="151" y="9"/>
                      <a:pt x="72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16">
                <a:extLst>
                  <a:ext uri="{FF2B5EF4-FFF2-40B4-BE49-F238E27FC236}">
                    <a16:creationId xmlns:a16="http://schemas.microsoft.com/office/drawing/2014/main" id="{4192F8A1-4269-FD4C-8D41-0C170EB6E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425" y="5270500"/>
                <a:ext cx="333375" cy="106363"/>
              </a:xfrm>
              <a:custGeom>
                <a:avLst/>
                <a:gdLst>
                  <a:gd name="T0" fmla="*/ 297 w 297"/>
                  <a:gd name="T1" fmla="*/ 9 h 95"/>
                  <a:gd name="T2" fmla="*/ 201 w 297"/>
                  <a:gd name="T3" fmla="*/ 15 h 95"/>
                  <a:gd name="T4" fmla="*/ 221 w 297"/>
                  <a:gd name="T5" fmla="*/ 44 h 95"/>
                  <a:gd name="T6" fmla="*/ 17 w 297"/>
                  <a:gd name="T7" fmla="*/ 0 h 95"/>
                  <a:gd name="T8" fmla="*/ 0 w 297"/>
                  <a:gd name="T9" fmla="*/ 17 h 95"/>
                  <a:gd name="T10" fmla="*/ 153 w 297"/>
                  <a:gd name="T11" fmla="*/ 81 h 95"/>
                  <a:gd name="T12" fmla="*/ 235 w 297"/>
                  <a:gd name="T13" fmla="*/ 65 h 95"/>
                  <a:gd name="T14" fmla="*/ 255 w 297"/>
                  <a:gd name="T15" fmla="*/ 95 h 95"/>
                  <a:gd name="T16" fmla="*/ 297 w 297"/>
                  <a:gd name="T17" fmla="*/ 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7" h="95">
                    <a:moveTo>
                      <a:pt x="297" y="9"/>
                    </a:moveTo>
                    <a:cubicBezTo>
                      <a:pt x="201" y="15"/>
                      <a:pt x="201" y="15"/>
                      <a:pt x="201" y="15"/>
                    </a:cubicBezTo>
                    <a:cubicBezTo>
                      <a:pt x="221" y="44"/>
                      <a:pt x="221" y="44"/>
                      <a:pt x="221" y="44"/>
                    </a:cubicBezTo>
                    <a:cubicBezTo>
                      <a:pt x="151" y="71"/>
                      <a:pt x="71" y="54"/>
                      <a:pt x="17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41" y="59"/>
                      <a:pt x="97" y="81"/>
                      <a:pt x="153" y="81"/>
                    </a:cubicBezTo>
                    <a:cubicBezTo>
                      <a:pt x="181" y="81"/>
                      <a:pt x="208" y="75"/>
                      <a:pt x="235" y="65"/>
                    </a:cubicBezTo>
                    <a:cubicBezTo>
                      <a:pt x="255" y="95"/>
                      <a:pt x="255" y="95"/>
                      <a:pt x="255" y="95"/>
                    </a:cubicBezTo>
                    <a:lnTo>
                      <a:pt x="297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17">
                <a:extLst>
                  <a:ext uri="{FF2B5EF4-FFF2-40B4-BE49-F238E27FC236}">
                    <a16:creationId xmlns:a16="http://schemas.microsoft.com/office/drawing/2014/main" id="{BE2E5215-0F51-7F42-9A64-43E5AF663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3800" y="4845050"/>
                <a:ext cx="258763" cy="258763"/>
              </a:xfrm>
              <a:custGeom>
                <a:avLst/>
                <a:gdLst>
                  <a:gd name="T0" fmla="*/ 0 w 163"/>
                  <a:gd name="T1" fmla="*/ 0 h 163"/>
                  <a:gd name="T2" fmla="*/ 0 w 163"/>
                  <a:gd name="T3" fmla="*/ 21 h 163"/>
                  <a:gd name="T4" fmla="*/ 143 w 163"/>
                  <a:gd name="T5" fmla="*/ 21 h 163"/>
                  <a:gd name="T6" fmla="*/ 143 w 163"/>
                  <a:gd name="T7" fmla="*/ 163 h 163"/>
                  <a:gd name="T8" fmla="*/ 163 w 163"/>
                  <a:gd name="T9" fmla="*/ 163 h 163"/>
                  <a:gd name="T10" fmla="*/ 163 w 163"/>
                  <a:gd name="T11" fmla="*/ 0 h 163"/>
                  <a:gd name="T12" fmla="*/ 0 w 163"/>
                  <a:gd name="T1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3" h="163">
                    <a:moveTo>
                      <a:pt x="0" y="0"/>
                    </a:moveTo>
                    <a:lnTo>
                      <a:pt x="0" y="21"/>
                    </a:lnTo>
                    <a:lnTo>
                      <a:pt x="143" y="21"/>
                    </a:lnTo>
                    <a:lnTo>
                      <a:pt x="143" y="163"/>
                    </a:lnTo>
                    <a:lnTo>
                      <a:pt x="163" y="163"/>
                    </a:lnTo>
                    <a:lnTo>
                      <a:pt x="16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18">
                <a:extLst>
                  <a:ext uri="{FF2B5EF4-FFF2-40B4-BE49-F238E27FC236}">
                    <a16:creationId xmlns:a16="http://schemas.microsoft.com/office/drawing/2014/main" id="{0C29FE78-AAE3-2B44-8506-C9BDC6FF0D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46963" y="4899025"/>
                <a:ext cx="301625" cy="303213"/>
              </a:xfrm>
              <a:custGeom>
                <a:avLst/>
                <a:gdLst>
                  <a:gd name="T0" fmla="*/ 0 w 269"/>
                  <a:gd name="T1" fmla="*/ 0 h 270"/>
                  <a:gd name="T2" fmla="*/ 0 w 269"/>
                  <a:gd name="T3" fmla="*/ 270 h 270"/>
                  <a:gd name="T4" fmla="*/ 269 w 269"/>
                  <a:gd name="T5" fmla="*/ 270 h 270"/>
                  <a:gd name="T6" fmla="*/ 269 w 269"/>
                  <a:gd name="T7" fmla="*/ 0 h 270"/>
                  <a:gd name="T8" fmla="*/ 0 w 269"/>
                  <a:gd name="T9" fmla="*/ 0 h 270"/>
                  <a:gd name="T10" fmla="*/ 80 w 269"/>
                  <a:gd name="T11" fmla="*/ 60 h 270"/>
                  <a:gd name="T12" fmla="*/ 107 w 269"/>
                  <a:gd name="T13" fmla="*/ 87 h 270"/>
                  <a:gd name="T14" fmla="*/ 80 w 269"/>
                  <a:gd name="T15" fmla="*/ 114 h 270"/>
                  <a:gd name="T16" fmla="*/ 53 w 269"/>
                  <a:gd name="T17" fmla="*/ 87 h 270"/>
                  <a:gd name="T18" fmla="*/ 80 w 269"/>
                  <a:gd name="T19" fmla="*/ 60 h 270"/>
                  <a:gd name="T20" fmla="*/ 228 w 269"/>
                  <a:gd name="T21" fmla="*/ 229 h 270"/>
                  <a:gd name="T22" fmla="*/ 40 w 269"/>
                  <a:gd name="T23" fmla="*/ 229 h 270"/>
                  <a:gd name="T24" fmla="*/ 40 w 269"/>
                  <a:gd name="T25" fmla="*/ 189 h 270"/>
                  <a:gd name="T26" fmla="*/ 87 w 269"/>
                  <a:gd name="T27" fmla="*/ 142 h 270"/>
                  <a:gd name="T28" fmla="*/ 116 w 269"/>
                  <a:gd name="T29" fmla="*/ 167 h 270"/>
                  <a:gd name="T30" fmla="*/ 179 w 269"/>
                  <a:gd name="T31" fmla="*/ 104 h 270"/>
                  <a:gd name="T32" fmla="*/ 228 w 269"/>
                  <a:gd name="T33" fmla="*/ 153 h 270"/>
                  <a:gd name="T34" fmla="*/ 228 w 269"/>
                  <a:gd name="T35" fmla="*/ 229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9" h="270">
                    <a:moveTo>
                      <a:pt x="0" y="0"/>
                    </a:moveTo>
                    <a:cubicBezTo>
                      <a:pt x="0" y="270"/>
                      <a:pt x="0" y="270"/>
                      <a:pt x="0" y="270"/>
                    </a:cubicBezTo>
                    <a:cubicBezTo>
                      <a:pt x="269" y="270"/>
                      <a:pt x="269" y="270"/>
                      <a:pt x="269" y="270"/>
                    </a:cubicBezTo>
                    <a:cubicBezTo>
                      <a:pt x="269" y="0"/>
                      <a:pt x="269" y="0"/>
                      <a:pt x="269" y="0"/>
                    </a:cubicBezTo>
                    <a:lnTo>
                      <a:pt x="0" y="0"/>
                    </a:lnTo>
                    <a:close/>
                    <a:moveTo>
                      <a:pt x="80" y="60"/>
                    </a:moveTo>
                    <a:cubicBezTo>
                      <a:pt x="95" y="60"/>
                      <a:pt x="107" y="72"/>
                      <a:pt x="107" y="87"/>
                    </a:cubicBezTo>
                    <a:cubicBezTo>
                      <a:pt x="107" y="102"/>
                      <a:pt x="95" y="114"/>
                      <a:pt x="80" y="114"/>
                    </a:cubicBezTo>
                    <a:cubicBezTo>
                      <a:pt x="65" y="114"/>
                      <a:pt x="53" y="102"/>
                      <a:pt x="53" y="87"/>
                    </a:cubicBezTo>
                    <a:cubicBezTo>
                      <a:pt x="53" y="72"/>
                      <a:pt x="65" y="60"/>
                      <a:pt x="80" y="60"/>
                    </a:cubicBezTo>
                    <a:close/>
                    <a:moveTo>
                      <a:pt x="228" y="229"/>
                    </a:moveTo>
                    <a:cubicBezTo>
                      <a:pt x="40" y="229"/>
                      <a:pt x="40" y="229"/>
                      <a:pt x="40" y="229"/>
                    </a:cubicBezTo>
                    <a:cubicBezTo>
                      <a:pt x="40" y="189"/>
                      <a:pt x="40" y="189"/>
                      <a:pt x="40" y="189"/>
                    </a:cubicBezTo>
                    <a:cubicBezTo>
                      <a:pt x="87" y="142"/>
                      <a:pt x="87" y="142"/>
                      <a:pt x="87" y="142"/>
                    </a:cubicBezTo>
                    <a:cubicBezTo>
                      <a:pt x="116" y="167"/>
                      <a:pt x="116" y="167"/>
                      <a:pt x="116" y="167"/>
                    </a:cubicBezTo>
                    <a:cubicBezTo>
                      <a:pt x="179" y="104"/>
                      <a:pt x="179" y="104"/>
                      <a:pt x="179" y="104"/>
                    </a:cubicBezTo>
                    <a:cubicBezTo>
                      <a:pt x="228" y="153"/>
                      <a:pt x="228" y="153"/>
                      <a:pt x="228" y="153"/>
                    </a:cubicBezTo>
                    <a:lnTo>
                      <a:pt x="228" y="2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9D97D63-E7AC-014B-BB54-492BDE3778F1}"/>
                </a:ext>
              </a:extLst>
            </p:cNvPr>
            <p:cNvGrpSpPr/>
            <p:nvPr/>
          </p:nvGrpSpPr>
          <p:grpSpPr>
            <a:xfrm>
              <a:off x="3453855" y="1266629"/>
              <a:ext cx="1263660" cy="731520"/>
              <a:chOff x="3699194" y="1053952"/>
              <a:chExt cx="1263660" cy="73152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0B6C113-403C-A740-9D70-EB5904B7CF9E}"/>
                  </a:ext>
                </a:extLst>
              </p:cNvPr>
              <p:cNvSpPr/>
              <p:nvPr/>
            </p:nvSpPr>
            <p:spPr>
              <a:xfrm>
                <a:off x="3699194" y="1154855"/>
                <a:ext cx="1263660" cy="5055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9" name="Asset 1">
                <a:extLst>
                  <a:ext uri="{FF2B5EF4-FFF2-40B4-BE49-F238E27FC236}">
                    <a16:creationId xmlns:a16="http://schemas.microsoft.com/office/drawing/2014/main" id="{7C3528DA-E82A-D145-AE5F-1374E7BE26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3699194" y="1053952"/>
                <a:ext cx="831408" cy="731520"/>
              </a:xfrm>
              <a:prstGeom prst="rect">
                <a:avLst/>
              </a:prstGeom>
              <a:noFill/>
              <a:ln w="38100">
                <a:noFill/>
              </a:ln>
            </p:spPr>
          </p:pic>
          <p:pic>
            <p:nvPicPr>
              <p:cNvPr id="100" name="Asset 8">
                <a:extLst>
                  <a:ext uri="{FF2B5EF4-FFF2-40B4-BE49-F238E27FC236}">
                    <a16:creationId xmlns:a16="http://schemas.microsoft.com/office/drawing/2014/main" id="{93281783-6266-1740-A64A-DA8C494692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4476489" y="1218322"/>
                <a:ext cx="422827" cy="352356"/>
              </a:xfrm>
              <a:prstGeom prst="rect">
                <a:avLst/>
              </a:prstGeom>
              <a:solidFill>
                <a:srgbClr val="805BA5">
                  <a:alpha val="74902"/>
                </a:srgbClr>
              </a:solidFill>
              <a:ln w="38100"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374B22-CB2C-354C-86D2-867CB5BF50ED}"/>
              </a:ext>
            </a:extLst>
          </p:cNvPr>
          <p:cNvGrpSpPr/>
          <p:nvPr/>
        </p:nvGrpSpPr>
        <p:grpSpPr>
          <a:xfrm>
            <a:off x="2375689" y="1195409"/>
            <a:ext cx="4070116" cy="3563661"/>
            <a:chOff x="2375689" y="1195409"/>
            <a:chExt cx="4070116" cy="3563661"/>
          </a:xfrm>
        </p:grpSpPr>
        <p:pic>
          <p:nvPicPr>
            <p:cNvPr id="94" name="Var 4 GIF Image">
              <a:extLst>
                <a:ext uri="{FF2B5EF4-FFF2-40B4-BE49-F238E27FC236}">
                  <a16:creationId xmlns:a16="http://schemas.microsoft.com/office/drawing/2014/main" id="{AA027F32-41F6-C749-9D2F-374848E78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5362560" y="1430453"/>
              <a:ext cx="1083141" cy="902617"/>
            </a:xfrm>
            <a:prstGeom prst="rect">
              <a:avLst/>
            </a:prstGeom>
            <a:solidFill>
              <a:srgbClr val="805BA5">
                <a:alpha val="74902"/>
              </a:srgbClr>
            </a:solidFill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</p:pic>
        <p:pic>
          <p:nvPicPr>
            <p:cNvPr id="95" name="Var 3 GIF image">
              <a:extLst>
                <a:ext uri="{FF2B5EF4-FFF2-40B4-BE49-F238E27FC236}">
                  <a16:creationId xmlns:a16="http://schemas.microsoft.com/office/drawing/2014/main" id="{366947B2-EBD8-C64A-B442-48016C817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5362560" y="2388832"/>
              <a:ext cx="1083141" cy="902617"/>
            </a:xfrm>
            <a:prstGeom prst="rect">
              <a:avLst/>
            </a:prstGeom>
            <a:solidFill>
              <a:srgbClr val="805BA5">
                <a:alpha val="74902"/>
              </a:srgbClr>
            </a:solidFill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</p:pic>
        <p:pic>
          <p:nvPicPr>
            <p:cNvPr id="96" name="Var 2 GIF image">
              <a:extLst>
                <a:ext uri="{FF2B5EF4-FFF2-40B4-BE49-F238E27FC236}">
                  <a16:creationId xmlns:a16="http://schemas.microsoft.com/office/drawing/2014/main" id="{EE35DE06-37CB-8944-AA9A-E26573DDD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5362664" y="3356017"/>
              <a:ext cx="1083141" cy="902617"/>
            </a:xfrm>
            <a:prstGeom prst="rect">
              <a:avLst/>
            </a:prstGeom>
            <a:solidFill>
              <a:srgbClr val="805BA5">
                <a:alpha val="74902"/>
              </a:srgbClr>
            </a:solidFill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3EECF9F-5AA5-5B45-96C6-F564E4B0441D}"/>
                </a:ext>
              </a:extLst>
            </p:cNvPr>
            <p:cNvSpPr/>
            <p:nvPr/>
          </p:nvSpPr>
          <p:spPr>
            <a:xfrm>
              <a:off x="2413559" y="1195409"/>
              <a:ext cx="2967789" cy="9257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4089A29-0085-3044-B7E7-42AC3C9897BB}"/>
                </a:ext>
              </a:extLst>
            </p:cNvPr>
            <p:cNvGrpSpPr/>
            <p:nvPr/>
          </p:nvGrpSpPr>
          <p:grpSpPr>
            <a:xfrm>
              <a:off x="4182042" y="2134658"/>
              <a:ext cx="1176939" cy="1345031"/>
              <a:chOff x="2407946" y="2519423"/>
              <a:chExt cx="1176939" cy="1345031"/>
            </a:xfrm>
          </p:grpSpPr>
          <p:cxnSp>
            <p:nvCxnSpPr>
              <p:cNvPr id="178" name="Straight Arrow Connector 177">
                <a:extLst>
                  <a:ext uri="{FF2B5EF4-FFF2-40B4-BE49-F238E27FC236}">
                    <a16:creationId xmlns:a16="http://schemas.microsoft.com/office/drawing/2014/main" id="{A2E073CC-6192-3F40-962A-6DBEFE74D1C6}"/>
                  </a:ext>
                </a:extLst>
              </p:cNvPr>
              <p:cNvCxnSpPr>
                <a:cxnSpLocks/>
                <a:stCxn id="112" idx="6"/>
              </p:cNvCxnSpPr>
              <p:nvPr/>
            </p:nvCxnSpPr>
            <p:spPr bwMode="auto">
              <a:xfrm flipV="1">
                <a:off x="2407946" y="2519423"/>
                <a:ext cx="1176939" cy="681474"/>
              </a:xfrm>
              <a:prstGeom prst="straightConnector1">
                <a:avLst/>
              </a:prstGeom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Arrow Connector 178">
                <a:extLst>
                  <a:ext uri="{FF2B5EF4-FFF2-40B4-BE49-F238E27FC236}">
                    <a16:creationId xmlns:a16="http://schemas.microsoft.com/office/drawing/2014/main" id="{C2E03E64-AD8C-B646-8EA2-B87CB69E64A1}"/>
                  </a:ext>
                </a:extLst>
              </p:cNvPr>
              <p:cNvCxnSpPr>
                <a:cxnSpLocks/>
                <a:stCxn id="112" idx="6"/>
              </p:cNvCxnSpPr>
              <p:nvPr/>
            </p:nvCxnSpPr>
            <p:spPr bwMode="auto">
              <a:xfrm flipV="1">
                <a:off x="2407946" y="3198653"/>
                <a:ext cx="1148799" cy="2244"/>
              </a:xfrm>
              <a:prstGeom prst="straightConnector1">
                <a:avLst/>
              </a:prstGeom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Arrow Connector 179">
                <a:extLst>
                  <a:ext uri="{FF2B5EF4-FFF2-40B4-BE49-F238E27FC236}">
                    <a16:creationId xmlns:a16="http://schemas.microsoft.com/office/drawing/2014/main" id="{698C1189-0548-DD4E-AF44-AB2579329E98}"/>
                  </a:ext>
                </a:extLst>
              </p:cNvPr>
              <p:cNvCxnSpPr>
                <a:cxnSpLocks/>
                <a:stCxn id="112" idx="6"/>
              </p:cNvCxnSpPr>
              <p:nvPr/>
            </p:nvCxnSpPr>
            <p:spPr bwMode="auto">
              <a:xfrm>
                <a:off x="2407946" y="3200897"/>
                <a:ext cx="1148799" cy="663557"/>
              </a:xfrm>
              <a:prstGeom prst="straightConnector1">
                <a:avLst/>
              </a:prstGeom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3932C2D8-A3A3-474E-8B81-DAE673953D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85955" y="2302848"/>
              <a:ext cx="924710" cy="923693"/>
            </a:xfrm>
            <a:prstGeom prst="ellipse">
              <a:avLst/>
            </a:prstGeom>
            <a:solidFill>
              <a:srgbClr val="805BA5">
                <a:alpha val="74902"/>
              </a:srgbClr>
            </a:solidFill>
            <a:ln w="571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13" dirty="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18DBC42-E153-AD42-8200-9F5538DFFF6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600852" y="2414249"/>
              <a:ext cx="690064" cy="690064"/>
            </a:xfrm>
            <a:custGeom>
              <a:avLst/>
              <a:gdLst>
                <a:gd name="T0" fmla="*/ 1104 w 3604"/>
                <a:gd name="T1" fmla="*/ 343 h 3604"/>
                <a:gd name="T2" fmla="*/ 498 w 3604"/>
                <a:gd name="T3" fmla="*/ 848 h 3604"/>
                <a:gd name="T4" fmla="*/ 199 w 3604"/>
                <a:gd name="T5" fmla="*/ 1591 h 3604"/>
                <a:gd name="T6" fmla="*/ 305 w 3604"/>
                <a:gd name="T7" fmla="*/ 2412 h 3604"/>
                <a:gd name="T8" fmla="*/ 780 w 3604"/>
                <a:gd name="T9" fmla="*/ 3052 h 3604"/>
                <a:gd name="T10" fmla="*/ 1510 w 3604"/>
                <a:gd name="T11" fmla="*/ 3392 h 3604"/>
                <a:gd name="T12" fmla="*/ 969 w 3604"/>
                <a:gd name="T13" fmla="*/ 2595 h 3604"/>
                <a:gd name="T14" fmla="*/ 884 w 3604"/>
                <a:gd name="T15" fmla="*/ 2386 h 3604"/>
                <a:gd name="T16" fmla="*/ 1093 w 3604"/>
                <a:gd name="T17" fmla="*/ 2301 h 3604"/>
                <a:gd name="T18" fmla="*/ 1190 w 3604"/>
                <a:gd name="T19" fmla="*/ 2463 h 3604"/>
                <a:gd name="T20" fmla="*/ 899 w 3604"/>
                <a:gd name="T21" fmla="*/ 1716 h 3604"/>
                <a:gd name="T22" fmla="*/ 672 w 3604"/>
                <a:gd name="T23" fmla="*/ 1717 h 3604"/>
                <a:gd name="T24" fmla="*/ 672 w 3604"/>
                <a:gd name="T25" fmla="*/ 1492 h 3604"/>
                <a:gd name="T26" fmla="*/ 898 w 3604"/>
                <a:gd name="T27" fmla="*/ 1492 h 3604"/>
                <a:gd name="T28" fmla="*/ 1778 w 3604"/>
                <a:gd name="T29" fmla="*/ 2257 h 3604"/>
                <a:gd name="T30" fmla="*/ 1224 w 3604"/>
                <a:gd name="T31" fmla="*/ 1246 h 3604"/>
                <a:gd name="T32" fmla="*/ 1064 w 3604"/>
                <a:gd name="T33" fmla="*/ 1087 h 3604"/>
                <a:gd name="T34" fmla="*/ 1224 w 3604"/>
                <a:gd name="T35" fmla="*/ 928 h 3604"/>
                <a:gd name="T36" fmla="*/ 1382 w 3604"/>
                <a:gd name="T37" fmla="*/ 1087 h 3604"/>
                <a:gd name="T38" fmla="*/ 1710 w 3604"/>
                <a:gd name="T39" fmla="*/ 841 h 3604"/>
                <a:gd name="T40" fmla="*/ 1717 w 3604"/>
                <a:gd name="T41" fmla="*/ 626 h 3604"/>
                <a:gd name="T42" fmla="*/ 1943 w 3604"/>
                <a:gd name="T43" fmla="*/ 626 h 3604"/>
                <a:gd name="T44" fmla="*/ 1950 w 3604"/>
                <a:gd name="T45" fmla="*/ 841 h 3604"/>
                <a:gd name="T46" fmla="*/ 2210 w 3604"/>
                <a:gd name="T47" fmla="*/ 1116 h 3604"/>
                <a:gd name="T48" fmla="*/ 2179 w 3604"/>
                <a:gd name="T49" fmla="*/ 904 h 3604"/>
                <a:gd name="T50" fmla="*/ 2400 w 3604"/>
                <a:gd name="T51" fmla="*/ 861 h 3604"/>
                <a:gd name="T52" fmla="*/ 2448 w 3604"/>
                <a:gd name="T53" fmla="*/ 1075 h 3604"/>
                <a:gd name="T54" fmla="*/ 2103 w 3604"/>
                <a:gd name="T55" fmla="*/ 2415 h 3604"/>
                <a:gd name="T56" fmla="*/ 2558 w 3604"/>
                <a:gd name="T57" fmla="*/ 1465 h 3604"/>
                <a:gd name="T58" fmla="*/ 2646 w 3604"/>
                <a:gd name="T59" fmla="*/ 1262 h 3604"/>
                <a:gd name="T60" fmla="*/ 2855 w 3604"/>
                <a:gd name="T61" fmla="*/ 1347 h 3604"/>
                <a:gd name="T62" fmla="*/ 2786 w 3604"/>
                <a:gd name="T63" fmla="*/ 1547 h 3604"/>
                <a:gd name="T64" fmla="*/ 2539 w 3604"/>
                <a:gd name="T65" fmla="*/ 2451 h 3604"/>
                <a:gd name="T66" fmla="*/ 2436 w 3604"/>
                <a:gd name="T67" fmla="*/ 2269 h 3604"/>
                <a:gd name="T68" fmla="*/ 2625 w 3604"/>
                <a:gd name="T69" fmla="*/ 2145 h 3604"/>
                <a:gd name="T70" fmla="*/ 2749 w 3604"/>
                <a:gd name="T71" fmla="*/ 2330 h 3604"/>
                <a:gd name="T72" fmla="*/ 1884 w 3604"/>
                <a:gd name="T73" fmla="*/ 3001 h 3604"/>
                <a:gd name="T74" fmla="*/ 2573 w 3604"/>
                <a:gd name="T75" fmla="*/ 3222 h 3604"/>
                <a:gd name="T76" fmla="*/ 3158 w 3604"/>
                <a:gd name="T77" fmla="*/ 2681 h 3604"/>
                <a:gd name="T78" fmla="*/ 3415 w 3604"/>
                <a:gd name="T79" fmla="*/ 1909 h 3604"/>
                <a:gd name="T80" fmla="*/ 3261 w 3604"/>
                <a:gd name="T81" fmla="*/ 1104 h 3604"/>
                <a:gd name="T82" fmla="*/ 2756 w 3604"/>
                <a:gd name="T83" fmla="*/ 498 h 3604"/>
                <a:gd name="T84" fmla="*/ 2013 w 3604"/>
                <a:gd name="T85" fmla="*/ 199 h 3604"/>
                <a:gd name="T86" fmla="*/ 2331 w 3604"/>
                <a:gd name="T87" fmla="*/ 78 h 3604"/>
                <a:gd name="T88" fmla="*/ 3040 w 3604"/>
                <a:gd name="T89" fmla="*/ 492 h 3604"/>
                <a:gd name="T90" fmla="*/ 3492 w 3604"/>
                <a:gd name="T91" fmla="*/ 1173 h 3604"/>
                <a:gd name="T92" fmla="*/ 3591 w 3604"/>
                <a:gd name="T93" fmla="*/ 2019 h 3604"/>
                <a:gd name="T94" fmla="*/ 3303 w 3604"/>
                <a:gd name="T95" fmla="*/ 2798 h 3604"/>
                <a:gd name="T96" fmla="*/ 2711 w 3604"/>
                <a:gd name="T97" fmla="*/ 3358 h 3604"/>
                <a:gd name="T98" fmla="*/ 1912 w 3604"/>
                <a:gd name="T99" fmla="*/ 3601 h 3604"/>
                <a:gd name="T100" fmla="*/ 1077 w 3604"/>
                <a:gd name="T101" fmla="*/ 3452 h 3604"/>
                <a:gd name="T102" fmla="*/ 425 w 3604"/>
                <a:gd name="T103" fmla="*/ 2963 h 3604"/>
                <a:gd name="T104" fmla="*/ 51 w 3604"/>
                <a:gd name="T105" fmla="*/ 2229 h 3604"/>
                <a:gd name="T106" fmla="*/ 51 w 3604"/>
                <a:gd name="T107" fmla="*/ 1374 h 3604"/>
                <a:gd name="T108" fmla="*/ 425 w 3604"/>
                <a:gd name="T109" fmla="*/ 641 h 3604"/>
                <a:gd name="T110" fmla="*/ 1077 w 3604"/>
                <a:gd name="T111" fmla="*/ 152 h 3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04" h="3604">
                  <a:moveTo>
                    <a:pt x="1803" y="186"/>
                  </a:moveTo>
                  <a:lnTo>
                    <a:pt x="1697" y="189"/>
                  </a:lnTo>
                  <a:lnTo>
                    <a:pt x="1591" y="199"/>
                  </a:lnTo>
                  <a:lnTo>
                    <a:pt x="1490" y="215"/>
                  </a:lnTo>
                  <a:lnTo>
                    <a:pt x="1389" y="238"/>
                  </a:lnTo>
                  <a:lnTo>
                    <a:pt x="1292" y="268"/>
                  </a:lnTo>
                  <a:lnTo>
                    <a:pt x="1197" y="303"/>
                  </a:lnTo>
                  <a:lnTo>
                    <a:pt x="1104" y="343"/>
                  </a:lnTo>
                  <a:lnTo>
                    <a:pt x="1016" y="389"/>
                  </a:lnTo>
                  <a:lnTo>
                    <a:pt x="930" y="441"/>
                  </a:lnTo>
                  <a:lnTo>
                    <a:pt x="848" y="498"/>
                  </a:lnTo>
                  <a:lnTo>
                    <a:pt x="769" y="559"/>
                  </a:lnTo>
                  <a:lnTo>
                    <a:pt x="695" y="625"/>
                  </a:lnTo>
                  <a:lnTo>
                    <a:pt x="625" y="695"/>
                  </a:lnTo>
                  <a:lnTo>
                    <a:pt x="559" y="769"/>
                  </a:lnTo>
                  <a:lnTo>
                    <a:pt x="498" y="848"/>
                  </a:lnTo>
                  <a:lnTo>
                    <a:pt x="442" y="930"/>
                  </a:lnTo>
                  <a:lnTo>
                    <a:pt x="391" y="1015"/>
                  </a:lnTo>
                  <a:lnTo>
                    <a:pt x="344" y="1104"/>
                  </a:lnTo>
                  <a:lnTo>
                    <a:pt x="303" y="1196"/>
                  </a:lnTo>
                  <a:lnTo>
                    <a:pt x="268" y="1291"/>
                  </a:lnTo>
                  <a:lnTo>
                    <a:pt x="240" y="1389"/>
                  </a:lnTo>
                  <a:lnTo>
                    <a:pt x="216" y="1489"/>
                  </a:lnTo>
                  <a:lnTo>
                    <a:pt x="199" y="1591"/>
                  </a:lnTo>
                  <a:lnTo>
                    <a:pt x="189" y="1695"/>
                  </a:lnTo>
                  <a:lnTo>
                    <a:pt x="186" y="1801"/>
                  </a:lnTo>
                  <a:lnTo>
                    <a:pt x="189" y="1909"/>
                  </a:lnTo>
                  <a:lnTo>
                    <a:pt x="199" y="2014"/>
                  </a:lnTo>
                  <a:lnTo>
                    <a:pt x="217" y="2118"/>
                  </a:lnTo>
                  <a:lnTo>
                    <a:pt x="240" y="2218"/>
                  </a:lnTo>
                  <a:lnTo>
                    <a:pt x="270" y="2317"/>
                  </a:lnTo>
                  <a:lnTo>
                    <a:pt x="305" y="2412"/>
                  </a:lnTo>
                  <a:lnTo>
                    <a:pt x="347" y="2505"/>
                  </a:lnTo>
                  <a:lnTo>
                    <a:pt x="394" y="2595"/>
                  </a:lnTo>
                  <a:lnTo>
                    <a:pt x="447" y="2680"/>
                  </a:lnTo>
                  <a:lnTo>
                    <a:pt x="503" y="2763"/>
                  </a:lnTo>
                  <a:lnTo>
                    <a:pt x="566" y="2842"/>
                  </a:lnTo>
                  <a:lnTo>
                    <a:pt x="633" y="2917"/>
                  </a:lnTo>
                  <a:lnTo>
                    <a:pt x="705" y="2987"/>
                  </a:lnTo>
                  <a:lnTo>
                    <a:pt x="780" y="3052"/>
                  </a:lnTo>
                  <a:lnTo>
                    <a:pt x="860" y="3114"/>
                  </a:lnTo>
                  <a:lnTo>
                    <a:pt x="943" y="3171"/>
                  </a:lnTo>
                  <a:lnTo>
                    <a:pt x="1030" y="3221"/>
                  </a:lnTo>
                  <a:lnTo>
                    <a:pt x="1121" y="3267"/>
                  </a:lnTo>
                  <a:lnTo>
                    <a:pt x="1214" y="3307"/>
                  </a:lnTo>
                  <a:lnTo>
                    <a:pt x="1310" y="3341"/>
                  </a:lnTo>
                  <a:lnTo>
                    <a:pt x="1410" y="3370"/>
                  </a:lnTo>
                  <a:lnTo>
                    <a:pt x="1510" y="3392"/>
                  </a:lnTo>
                  <a:lnTo>
                    <a:pt x="1510" y="2731"/>
                  </a:lnTo>
                  <a:lnTo>
                    <a:pt x="1145" y="2560"/>
                  </a:lnTo>
                  <a:lnTo>
                    <a:pt x="1121" y="2580"/>
                  </a:lnTo>
                  <a:lnTo>
                    <a:pt x="1093" y="2594"/>
                  </a:lnTo>
                  <a:lnTo>
                    <a:pt x="1064" y="2604"/>
                  </a:lnTo>
                  <a:lnTo>
                    <a:pt x="1031" y="2607"/>
                  </a:lnTo>
                  <a:lnTo>
                    <a:pt x="999" y="2604"/>
                  </a:lnTo>
                  <a:lnTo>
                    <a:pt x="969" y="2595"/>
                  </a:lnTo>
                  <a:lnTo>
                    <a:pt x="942" y="2580"/>
                  </a:lnTo>
                  <a:lnTo>
                    <a:pt x="918" y="2561"/>
                  </a:lnTo>
                  <a:lnTo>
                    <a:pt x="899" y="2537"/>
                  </a:lnTo>
                  <a:lnTo>
                    <a:pt x="884" y="2509"/>
                  </a:lnTo>
                  <a:lnTo>
                    <a:pt x="876" y="2480"/>
                  </a:lnTo>
                  <a:lnTo>
                    <a:pt x="872" y="2448"/>
                  </a:lnTo>
                  <a:lnTo>
                    <a:pt x="876" y="2415"/>
                  </a:lnTo>
                  <a:lnTo>
                    <a:pt x="884" y="2386"/>
                  </a:lnTo>
                  <a:lnTo>
                    <a:pt x="899" y="2358"/>
                  </a:lnTo>
                  <a:lnTo>
                    <a:pt x="918" y="2335"/>
                  </a:lnTo>
                  <a:lnTo>
                    <a:pt x="942" y="2316"/>
                  </a:lnTo>
                  <a:lnTo>
                    <a:pt x="969" y="2301"/>
                  </a:lnTo>
                  <a:lnTo>
                    <a:pt x="999" y="2292"/>
                  </a:lnTo>
                  <a:lnTo>
                    <a:pt x="1031" y="2288"/>
                  </a:lnTo>
                  <a:lnTo>
                    <a:pt x="1063" y="2292"/>
                  </a:lnTo>
                  <a:lnTo>
                    <a:pt x="1093" y="2301"/>
                  </a:lnTo>
                  <a:lnTo>
                    <a:pt x="1120" y="2316"/>
                  </a:lnTo>
                  <a:lnTo>
                    <a:pt x="1144" y="2335"/>
                  </a:lnTo>
                  <a:lnTo>
                    <a:pt x="1164" y="2358"/>
                  </a:lnTo>
                  <a:lnTo>
                    <a:pt x="1178" y="2386"/>
                  </a:lnTo>
                  <a:lnTo>
                    <a:pt x="1188" y="2415"/>
                  </a:lnTo>
                  <a:lnTo>
                    <a:pt x="1191" y="2448"/>
                  </a:lnTo>
                  <a:lnTo>
                    <a:pt x="1190" y="2456"/>
                  </a:lnTo>
                  <a:lnTo>
                    <a:pt x="1190" y="2463"/>
                  </a:lnTo>
                  <a:lnTo>
                    <a:pt x="1617" y="2663"/>
                  </a:lnTo>
                  <a:lnTo>
                    <a:pt x="1617" y="3407"/>
                  </a:lnTo>
                  <a:lnTo>
                    <a:pt x="1697" y="3415"/>
                  </a:lnTo>
                  <a:lnTo>
                    <a:pt x="1778" y="3418"/>
                  </a:lnTo>
                  <a:lnTo>
                    <a:pt x="1778" y="2374"/>
                  </a:lnTo>
                  <a:lnTo>
                    <a:pt x="1118" y="2066"/>
                  </a:lnTo>
                  <a:lnTo>
                    <a:pt x="1118" y="1818"/>
                  </a:lnTo>
                  <a:lnTo>
                    <a:pt x="899" y="1716"/>
                  </a:lnTo>
                  <a:lnTo>
                    <a:pt x="875" y="1736"/>
                  </a:lnTo>
                  <a:lnTo>
                    <a:pt x="848" y="1751"/>
                  </a:lnTo>
                  <a:lnTo>
                    <a:pt x="818" y="1761"/>
                  </a:lnTo>
                  <a:lnTo>
                    <a:pt x="785" y="1764"/>
                  </a:lnTo>
                  <a:lnTo>
                    <a:pt x="753" y="1761"/>
                  </a:lnTo>
                  <a:lnTo>
                    <a:pt x="723" y="1751"/>
                  </a:lnTo>
                  <a:lnTo>
                    <a:pt x="696" y="1737"/>
                  </a:lnTo>
                  <a:lnTo>
                    <a:pt x="672" y="1717"/>
                  </a:lnTo>
                  <a:lnTo>
                    <a:pt x="653" y="1693"/>
                  </a:lnTo>
                  <a:lnTo>
                    <a:pt x="638" y="1667"/>
                  </a:lnTo>
                  <a:lnTo>
                    <a:pt x="629" y="1636"/>
                  </a:lnTo>
                  <a:lnTo>
                    <a:pt x="626" y="1604"/>
                  </a:lnTo>
                  <a:lnTo>
                    <a:pt x="629" y="1573"/>
                  </a:lnTo>
                  <a:lnTo>
                    <a:pt x="638" y="1542"/>
                  </a:lnTo>
                  <a:lnTo>
                    <a:pt x="653" y="1516"/>
                  </a:lnTo>
                  <a:lnTo>
                    <a:pt x="672" y="1492"/>
                  </a:lnTo>
                  <a:lnTo>
                    <a:pt x="696" y="1472"/>
                  </a:lnTo>
                  <a:lnTo>
                    <a:pt x="723" y="1458"/>
                  </a:lnTo>
                  <a:lnTo>
                    <a:pt x="753" y="1449"/>
                  </a:lnTo>
                  <a:lnTo>
                    <a:pt x="785" y="1446"/>
                  </a:lnTo>
                  <a:lnTo>
                    <a:pt x="818" y="1449"/>
                  </a:lnTo>
                  <a:lnTo>
                    <a:pt x="847" y="1458"/>
                  </a:lnTo>
                  <a:lnTo>
                    <a:pt x="875" y="1472"/>
                  </a:lnTo>
                  <a:lnTo>
                    <a:pt x="898" y="1492"/>
                  </a:lnTo>
                  <a:lnTo>
                    <a:pt x="917" y="1516"/>
                  </a:lnTo>
                  <a:lnTo>
                    <a:pt x="931" y="1542"/>
                  </a:lnTo>
                  <a:lnTo>
                    <a:pt x="941" y="1573"/>
                  </a:lnTo>
                  <a:lnTo>
                    <a:pt x="945" y="1604"/>
                  </a:lnTo>
                  <a:lnTo>
                    <a:pt x="943" y="1620"/>
                  </a:lnTo>
                  <a:lnTo>
                    <a:pt x="1224" y="1750"/>
                  </a:lnTo>
                  <a:lnTo>
                    <a:pt x="1224" y="1999"/>
                  </a:lnTo>
                  <a:lnTo>
                    <a:pt x="1778" y="2257"/>
                  </a:lnTo>
                  <a:lnTo>
                    <a:pt x="1778" y="1903"/>
                  </a:lnTo>
                  <a:lnTo>
                    <a:pt x="1456" y="1754"/>
                  </a:lnTo>
                  <a:lnTo>
                    <a:pt x="1456" y="1254"/>
                  </a:lnTo>
                  <a:lnTo>
                    <a:pt x="1338" y="1198"/>
                  </a:lnTo>
                  <a:lnTo>
                    <a:pt x="1313" y="1219"/>
                  </a:lnTo>
                  <a:lnTo>
                    <a:pt x="1286" y="1233"/>
                  </a:lnTo>
                  <a:lnTo>
                    <a:pt x="1257" y="1243"/>
                  </a:lnTo>
                  <a:lnTo>
                    <a:pt x="1224" y="1246"/>
                  </a:lnTo>
                  <a:lnTo>
                    <a:pt x="1192" y="1243"/>
                  </a:lnTo>
                  <a:lnTo>
                    <a:pt x="1161" y="1234"/>
                  </a:lnTo>
                  <a:lnTo>
                    <a:pt x="1135" y="1219"/>
                  </a:lnTo>
                  <a:lnTo>
                    <a:pt x="1111" y="1199"/>
                  </a:lnTo>
                  <a:lnTo>
                    <a:pt x="1091" y="1176"/>
                  </a:lnTo>
                  <a:lnTo>
                    <a:pt x="1077" y="1149"/>
                  </a:lnTo>
                  <a:lnTo>
                    <a:pt x="1067" y="1119"/>
                  </a:lnTo>
                  <a:lnTo>
                    <a:pt x="1064" y="1087"/>
                  </a:lnTo>
                  <a:lnTo>
                    <a:pt x="1067" y="1055"/>
                  </a:lnTo>
                  <a:lnTo>
                    <a:pt x="1077" y="1025"/>
                  </a:lnTo>
                  <a:lnTo>
                    <a:pt x="1091" y="998"/>
                  </a:lnTo>
                  <a:lnTo>
                    <a:pt x="1111" y="975"/>
                  </a:lnTo>
                  <a:lnTo>
                    <a:pt x="1135" y="955"/>
                  </a:lnTo>
                  <a:lnTo>
                    <a:pt x="1161" y="940"/>
                  </a:lnTo>
                  <a:lnTo>
                    <a:pt x="1192" y="931"/>
                  </a:lnTo>
                  <a:lnTo>
                    <a:pt x="1224" y="928"/>
                  </a:lnTo>
                  <a:lnTo>
                    <a:pt x="1255" y="931"/>
                  </a:lnTo>
                  <a:lnTo>
                    <a:pt x="1286" y="940"/>
                  </a:lnTo>
                  <a:lnTo>
                    <a:pt x="1312" y="955"/>
                  </a:lnTo>
                  <a:lnTo>
                    <a:pt x="1336" y="975"/>
                  </a:lnTo>
                  <a:lnTo>
                    <a:pt x="1356" y="998"/>
                  </a:lnTo>
                  <a:lnTo>
                    <a:pt x="1370" y="1025"/>
                  </a:lnTo>
                  <a:lnTo>
                    <a:pt x="1380" y="1055"/>
                  </a:lnTo>
                  <a:lnTo>
                    <a:pt x="1382" y="1087"/>
                  </a:lnTo>
                  <a:lnTo>
                    <a:pt x="1382" y="1102"/>
                  </a:lnTo>
                  <a:lnTo>
                    <a:pt x="1562" y="1186"/>
                  </a:lnTo>
                  <a:lnTo>
                    <a:pt x="1562" y="1686"/>
                  </a:lnTo>
                  <a:lnTo>
                    <a:pt x="1778" y="1786"/>
                  </a:lnTo>
                  <a:lnTo>
                    <a:pt x="1778" y="888"/>
                  </a:lnTo>
                  <a:lnTo>
                    <a:pt x="1751" y="876"/>
                  </a:lnTo>
                  <a:lnTo>
                    <a:pt x="1729" y="861"/>
                  </a:lnTo>
                  <a:lnTo>
                    <a:pt x="1710" y="841"/>
                  </a:lnTo>
                  <a:lnTo>
                    <a:pt x="1693" y="819"/>
                  </a:lnTo>
                  <a:lnTo>
                    <a:pt x="1681" y="794"/>
                  </a:lnTo>
                  <a:lnTo>
                    <a:pt x="1674" y="767"/>
                  </a:lnTo>
                  <a:lnTo>
                    <a:pt x="1671" y="738"/>
                  </a:lnTo>
                  <a:lnTo>
                    <a:pt x="1674" y="706"/>
                  </a:lnTo>
                  <a:lnTo>
                    <a:pt x="1683" y="676"/>
                  </a:lnTo>
                  <a:lnTo>
                    <a:pt x="1698" y="649"/>
                  </a:lnTo>
                  <a:lnTo>
                    <a:pt x="1717" y="626"/>
                  </a:lnTo>
                  <a:lnTo>
                    <a:pt x="1741" y="606"/>
                  </a:lnTo>
                  <a:lnTo>
                    <a:pt x="1768" y="592"/>
                  </a:lnTo>
                  <a:lnTo>
                    <a:pt x="1798" y="582"/>
                  </a:lnTo>
                  <a:lnTo>
                    <a:pt x="1830" y="579"/>
                  </a:lnTo>
                  <a:lnTo>
                    <a:pt x="1862" y="582"/>
                  </a:lnTo>
                  <a:lnTo>
                    <a:pt x="1892" y="592"/>
                  </a:lnTo>
                  <a:lnTo>
                    <a:pt x="1919" y="606"/>
                  </a:lnTo>
                  <a:lnTo>
                    <a:pt x="1943" y="626"/>
                  </a:lnTo>
                  <a:lnTo>
                    <a:pt x="1963" y="649"/>
                  </a:lnTo>
                  <a:lnTo>
                    <a:pt x="1977" y="676"/>
                  </a:lnTo>
                  <a:lnTo>
                    <a:pt x="1987" y="706"/>
                  </a:lnTo>
                  <a:lnTo>
                    <a:pt x="1990" y="738"/>
                  </a:lnTo>
                  <a:lnTo>
                    <a:pt x="1987" y="767"/>
                  </a:lnTo>
                  <a:lnTo>
                    <a:pt x="1979" y="794"/>
                  </a:lnTo>
                  <a:lnTo>
                    <a:pt x="1967" y="819"/>
                  </a:lnTo>
                  <a:lnTo>
                    <a:pt x="1950" y="841"/>
                  </a:lnTo>
                  <a:lnTo>
                    <a:pt x="1931" y="861"/>
                  </a:lnTo>
                  <a:lnTo>
                    <a:pt x="1909" y="876"/>
                  </a:lnTo>
                  <a:lnTo>
                    <a:pt x="1884" y="888"/>
                  </a:lnTo>
                  <a:lnTo>
                    <a:pt x="1884" y="1448"/>
                  </a:lnTo>
                  <a:lnTo>
                    <a:pt x="2258" y="1273"/>
                  </a:lnTo>
                  <a:lnTo>
                    <a:pt x="2258" y="1143"/>
                  </a:lnTo>
                  <a:lnTo>
                    <a:pt x="2233" y="1131"/>
                  </a:lnTo>
                  <a:lnTo>
                    <a:pt x="2210" y="1116"/>
                  </a:lnTo>
                  <a:lnTo>
                    <a:pt x="2190" y="1096"/>
                  </a:lnTo>
                  <a:lnTo>
                    <a:pt x="2175" y="1075"/>
                  </a:lnTo>
                  <a:lnTo>
                    <a:pt x="2163" y="1049"/>
                  </a:lnTo>
                  <a:lnTo>
                    <a:pt x="2155" y="1022"/>
                  </a:lnTo>
                  <a:lnTo>
                    <a:pt x="2152" y="994"/>
                  </a:lnTo>
                  <a:lnTo>
                    <a:pt x="2155" y="961"/>
                  </a:lnTo>
                  <a:lnTo>
                    <a:pt x="2165" y="931"/>
                  </a:lnTo>
                  <a:lnTo>
                    <a:pt x="2179" y="904"/>
                  </a:lnTo>
                  <a:lnTo>
                    <a:pt x="2199" y="881"/>
                  </a:lnTo>
                  <a:lnTo>
                    <a:pt x="2222" y="861"/>
                  </a:lnTo>
                  <a:lnTo>
                    <a:pt x="2249" y="847"/>
                  </a:lnTo>
                  <a:lnTo>
                    <a:pt x="2280" y="837"/>
                  </a:lnTo>
                  <a:lnTo>
                    <a:pt x="2312" y="834"/>
                  </a:lnTo>
                  <a:lnTo>
                    <a:pt x="2343" y="837"/>
                  </a:lnTo>
                  <a:lnTo>
                    <a:pt x="2373" y="847"/>
                  </a:lnTo>
                  <a:lnTo>
                    <a:pt x="2400" y="861"/>
                  </a:lnTo>
                  <a:lnTo>
                    <a:pt x="2424" y="881"/>
                  </a:lnTo>
                  <a:lnTo>
                    <a:pt x="2443" y="904"/>
                  </a:lnTo>
                  <a:lnTo>
                    <a:pt x="2458" y="931"/>
                  </a:lnTo>
                  <a:lnTo>
                    <a:pt x="2467" y="961"/>
                  </a:lnTo>
                  <a:lnTo>
                    <a:pt x="2470" y="994"/>
                  </a:lnTo>
                  <a:lnTo>
                    <a:pt x="2468" y="1022"/>
                  </a:lnTo>
                  <a:lnTo>
                    <a:pt x="2461" y="1049"/>
                  </a:lnTo>
                  <a:lnTo>
                    <a:pt x="2448" y="1075"/>
                  </a:lnTo>
                  <a:lnTo>
                    <a:pt x="2432" y="1096"/>
                  </a:lnTo>
                  <a:lnTo>
                    <a:pt x="2412" y="1116"/>
                  </a:lnTo>
                  <a:lnTo>
                    <a:pt x="2389" y="1131"/>
                  </a:lnTo>
                  <a:lnTo>
                    <a:pt x="2364" y="1143"/>
                  </a:lnTo>
                  <a:lnTo>
                    <a:pt x="2364" y="1340"/>
                  </a:lnTo>
                  <a:lnTo>
                    <a:pt x="1884" y="1565"/>
                  </a:lnTo>
                  <a:lnTo>
                    <a:pt x="1884" y="2518"/>
                  </a:lnTo>
                  <a:lnTo>
                    <a:pt x="2103" y="2415"/>
                  </a:lnTo>
                  <a:lnTo>
                    <a:pt x="2103" y="1942"/>
                  </a:lnTo>
                  <a:lnTo>
                    <a:pt x="2654" y="1685"/>
                  </a:lnTo>
                  <a:lnTo>
                    <a:pt x="2654" y="1559"/>
                  </a:lnTo>
                  <a:lnTo>
                    <a:pt x="2629" y="1547"/>
                  </a:lnTo>
                  <a:lnTo>
                    <a:pt x="2606" y="1532"/>
                  </a:lnTo>
                  <a:lnTo>
                    <a:pt x="2586" y="1512"/>
                  </a:lnTo>
                  <a:lnTo>
                    <a:pt x="2570" y="1490"/>
                  </a:lnTo>
                  <a:lnTo>
                    <a:pt x="2558" y="1465"/>
                  </a:lnTo>
                  <a:lnTo>
                    <a:pt x="2550" y="1438"/>
                  </a:lnTo>
                  <a:lnTo>
                    <a:pt x="2548" y="1409"/>
                  </a:lnTo>
                  <a:lnTo>
                    <a:pt x="2551" y="1377"/>
                  </a:lnTo>
                  <a:lnTo>
                    <a:pt x="2560" y="1347"/>
                  </a:lnTo>
                  <a:lnTo>
                    <a:pt x="2575" y="1320"/>
                  </a:lnTo>
                  <a:lnTo>
                    <a:pt x="2595" y="1297"/>
                  </a:lnTo>
                  <a:lnTo>
                    <a:pt x="2618" y="1277"/>
                  </a:lnTo>
                  <a:lnTo>
                    <a:pt x="2646" y="1262"/>
                  </a:lnTo>
                  <a:lnTo>
                    <a:pt x="2675" y="1253"/>
                  </a:lnTo>
                  <a:lnTo>
                    <a:pt x="2708" y="1250"/>
                  </a:lnTo>
                  <a:lnTo>
                    <a:pt x="2740" y="1253"/>
                  </a:lnTo>
                  <a:lnTo>
                    <a:pt x="2769" y="1262"/>
                  </a:lnTo>
                  <a:lnTo>
                    <a:pt x="2797" y="1277"/>
                  </a:lnTo>
                  <a:lnTo>
                    <a:pt x="2820" y="1297"/>
                  </a:lnTo>
                  <a:lnTo>
                    <a:pt x="2839" y="1320"/>
                  </a:lnTo>
                  <a:lnTo>
                    <a:pt x="2855" y="1347"/>
                  </a:lnTo>
                  <a:lnTo>
                    <a:pt x="2863" y="1377"/>
                  </a:lnTo>
                  <a:lnTo>
                    <a:pt x="2867" y="1409"/>
                  </a:lnTo>
                  <a:lnTo>
                    <a:pt x="2864" y="1438"/>
                  </a:lnTo>
                  <a:lnTo>
                    <a:pt x="2857" y="1465"/>
                  </a:lnTo>
                  <a:lnTo>
                    <a:pt x="2845" y="1490"/>
                  </a:lnTo>
                  <a:lnTo>
                    <a:pt x="2828" y="1512"/>
                  </a:lnTo>
                  <a:lnTo>
                    <a:pt x="2809" y="1532"/>
                  </a:lnTo>
                  <a:lnTo>
                    <a:pt x="2786" y="1547"/>
                  </a:lnTo>
                  <a:lnTo>
                    <a:pt x="2760" y="1559"/>
                  </a:lnTo>
                  <a:lnTo>
                    <a:pt x="2760" y="1753"/>
                  </a:lnTo>
                  <a:lnTo>
                    <a:pt x="2209" y="2010"/>
                  </a:lnTo>
                  <a:lnTo>
                    <a:pt x="2209" y="2483"/>
                  </a:lnTo>
                  <a:lnTo>
                    <a:pt x="1884" y="2635"/>
                  </a:lnTo>
                  <a:lnTo>
                    <a:pt x="1884" y="2884"/>
                  </a:lnTo>
                  <a:lnTo>
                    <a:pt x="2539" y="2577"/>
                  </a:lnTo>
                  <a:lnTo>
                    <a:pt x="2539" y="2451"/>
                  </a:lnTo>
                  <a:lnTo>
                    <a:pt x="2514" y="2439"/>
                  </a:lnTo>
                  <a:lnTo>
                    <a:pt x="2491" y="2424"/>
                  </a:lnTo>
                  <a:lnTo>
                    <a:pt x="2471" y="2404"/>
                  </a:lnTo>
                  <a:lnTo>
                    <a:pt x="2455" y="2382"/>
                  </a:lnTo>
                  <a:lnTo>
                    <a:pt x="2443" y="2357"/>
                  </a:lnTo>
                  <a:lnTo>
                    <a:pt x="2435" y="2330"/>
                  </a:lnTo>
                  <a:lnTo>
                    <a:pt x="2433" y="2301"/>
                  </a:lnTo>
                  <a:lnTo>
                    <a:pt x="2436" y="2269"/>
                  </a:lnTo>
                  <a:lnTo>
                    <a:pt x="2445" y="2239"/>
                  </a:lnTo>
                  <a:lnTo>
                    <a:pt x="2461" y="2212"/>
                  </a:lnTo>
                  <a:lnTo>
                    <a:pt x="2480" y="2189"/>
                  </a:lnTo>
                  <a:lnTo>
                    <a:pt x="2503" y="2169"/>
                  </a:lnTo>
                  <a:lnTo>
                    <a:pt x="2531" y="2155"/>
                  </a:lnTo>
                  <a:lnTo>
                    <a:pt x="2560" y="2145"/>
                  </a:lnTo>
                  <a:lnTo>
                    <a:pt x="2592" y="2142"/>
                  </a:lnTo>
                  <a:lnTo>
                    <a:pt x="2625" y="2145"/>
                  </a:lnTo>
                  <a:lnTo>
                    <a:pt x="2654" y="2155"/>
                  </a:lnTo>
                  <a:lnTo>
                    <a:pt x="2682" y="2169"/>
                  </a:lnTo>
                  <a:lnTo>
                    <a:pt x="2705" y="2189"/>
                  </a:lnTo>
                  <a:lnTo>
                    <a:pt x="2724" y="2212"/>
                  </a:lnTo>
                  <a:lnTo>
                    <a:pt x="2739" y="2239"/>
                  </a:lnTo>
                  <a:lnTo>
                    <a:pt x="2748" y="2269"/>
                  </a:lnTo>
                  <a:lnTo>
                    <a:pt x="2752" y="2301"/>
                  </a:lnTo>
                  <a:lnTo>
                    <a:pt x="2749" y="2330"/>
                  </a:lnTo>
                  <a:lnTo>
                    <a:pt x="2742" y="2357"/>
                  </a:lnTo>
                  <a:lnTo>
                    <a:pt x="2730" y="2382"/>
                  </a:lnTo>
                  <a:lnTo>
                    <a:pt x="2713" y="2404"/>
                  </a:lnTo>
                  <a:lnTo>
                    <a:pt x="2694" y="2424"/>
                  </a:lnTo>
                  <a:lnTo>
                    <a:pt x="2671" y="2439"/>
                  </a:lnTo>
                  <a:lnTo>
                    <a:pt x="2646" y="2451"/>
                  </a:lnTo>
                  <a:lnTo>
                    <a:pt x="2646" y="2645"/>
                  </a:lnTo>
                  <a:lnTo>
                    <a:pt x="1884" y="3001"/>
                  </a:lnTo>
                  <a:lnTo>
                    <a:pt x="1884" y="3416"/>
                  </a:lnTo>
                  <a:lnTo>
                    <a:pt x="1989" y="3407"/>
                  </a:lnTo>
                  <a:lnTo>
                    <a:pt x="2093" y="3392"/>
                  </a:lnTo>
                  <a:lnTo>
                    <a:pt x="2195" y="3370"/>
                  </a:lnTo>
                  <a:lnTo>
                    <a:pt x="2293" y="3342"/>
                  </a:lnTo>
                  <a:lnTo>
                    <a:pt x="2389" y="3307"/>
                  </a:lnTo>
                  <a:lnTo>
                    <a:pt x="2484" y="3268"/>
                  </a:lnTo>
                  <a:lnTo>
                    <a:pt x="2573" y="3222"/>
                  </a:lnTo>
                  <a:lnTo>
                    <a:pt x="2661" y="3171"/>
                  </a:lnTo>
                  <a:lnTo>
                    <a:pt x="2744" y="3115"/>
                  </a:lnTo>
                  <a:lnTo>
                    <a:pt x="2824" y="3053"/>
                  </a:lnTo>
                  <a:lnTo>
                    <a:pt x="2899" y="2988"/>
                  </a:lnTo>
                  <a:lnTo>
                    <a:pt x="2972" y="2917"/>
                  </a:lnTo>
                  <a:lnTo>
                    <a:pt x="3038" y="2842"/>
                  </a:lnTo>
                  <a:lnTo>
                    <a:pt x="3101" y="2763"/>
                  </a:lnTo>
                  <a:lnTo>
                    <a:pt x="3158" y="2681"/>
                  </a:lnTo>
                  <a:lnTo>
                    <a:pt x="3210" y="2595"/>
                  </a:lnTo>
                  <a:lnTo>
                    <a:pt x="3257" y="2505"/>
                  </a:lnTo>
                  <a:lnTo>
                    <a:pt x="3299" y="2413"/>
                  </a:lnTo>
                  <a:lnTo>
                    <a:pt x="3335" y="2317"/>
                  </a:lnTo>
                  <a:lnTo>
                    <a:pt x="3365" y="2218"/>
                  </a:lnTo>
                  <a:lnTo>
                    <a:pt x="3388" y="2118"/>
                  </a:lnTo>
                  <a:lnTo>
                    <a:pt x="3405" y="2015"/>
                  </a:lnTo>
                  <a:lnTo>
                    <a:pt x="3415" y="1909"/>
                  </a:lnTo>
                  <a:lnTo>
                    <a:pt x="3418" y="1801"/>
                  </a:lnTo>
                  <a:lnTo>
                    <a:pt x="3415" y="1695"/>
                  </a:lnTo>
                  <a:lnTo>
                    <a:pt x="3405" y="1591"/>
                  </a:lnTo>
                  <a:lnTo>
                    <a:pt x="3389" y="1489"/>
                  </a:lnTo>
                  <a:lnTo>
                    <a:pt x="3366" y="1389"/>
                  </a:lnTo>
                  <a:lnTo>
                    <a:pt x="3336" y="1291"/>
                  </a:lnTo>
                  <a:lnTo>
                    <a:pt x="3301" y="1196"/>
                  </a:lnTo>
                  <a:lnTo>
                    <a:pt x="3261" y="1104"/>
                  </a:lnTo>
                  <a:lnTo>
                    <a:pt x="3215" y="1015"/>
                  </a:lnTo>
                  <a:lnTo>
                    <a:pt x="3163" y="930"/>
                  </a:lnTo>
                  <a:lnTo>
                    <a:pt x="3106" y="848"/>
                  </a:lnTo>
                  <a:lnTo>
                    <a:pt x="3045" y="769"/>
                  </a:lnTo>
                  <a:lnTo>
                    <a:pt x="2979" y="695"/>
                  </a:lnTo>
                  <a:lnTo>
                    <a:pt x="2909" y="625"/>
                  </a:lnTo>
                  <a:lnTo>
                    <a:pt x="2835" y="559"/>
                  </a:lnTo>
                  <a:lnTo>
                    <a:pt x="2756" y="498"/>
                  </a:lnTo>
                  <a:lnTo>
                    <a:pt x="2674" y="441"/>
                  </a:lnTo>
                  <a:lnTo>
                    <a:pt x="2589" y="389"/>
                  </a:lnTo>
                  <a:lnTo>
                    <a:pt x="2500" y="343"/>
                  </a:lnTo>
                  <a:lnTo>
                    <a:pt x="2408" y="303"/>
                  </a:lnTo>
                  <a:lnTo>
                    <a:pt x="2313" y="268"/>
                  </a:lnTo>
                  <a:lnTo>
                    <a:pt x="2215" y="238"/>
                  </a:lnTo>
                  <a:lnTo>
                    <a:pt x="2115" y="215"/>
                  </a:lnTo>
                  <a:lnTo>
                    <a:pt x="2013" y="199"/>
                  </a:lnTo>
                  <a:lnTo>
                    <a:pt x="1909" y="189"/>
                  </a:lnTo>
                  <a:lnTo>
                    <a:pt x="1803" y="186"/>
                  </a:lnTo>
                  <a:close/>
                  <a:moveTo>
                    <a:pt x="1803" y="0"/>
                  </a:moveTo>
                  <a:lnTo>
                    <a:pt x="1912" y="3"/>
                  </a:lnTo>
                  <a:lnTo>
                    <a:pt x="2019" y="13"/>
                  </a:lnTo>
                  <a:lnTo>
                    <a:pt x="2126" y="28"/>
                  </a:lnTo>
                  <a:lnTo>
                    <a:pt x="2230" y="51"/>
                  </a:lnTo>
                  <a:lnTo>
                    <a:pt x="2331" y="78"/>
                  </a:lnTo>
                  <a:lnTo>
                    <a:pt x="2431" y="112"/>
                  </a:lnTo>
                  <a:lnTo>
                    <a:pt x="2527" y="152"/>
                  </a:lnTo>
                  <a:lnTo>
                    <a:pt x="2620" y="197"/>
                  </a:lnTo>
                  <a:lnTo>
                    <a:pt x="2711" y="246"/>
                  </a:lnTo>
                  <a:lnTo>
                    <a:pt x="2799" y="301"/>
                  </a:lnTo>
                  <a:lnTo>
                    <a:pt x="2882" y="360"/>
                  </a:lnTo>
                  <a:lnTo>
                    <a:pt x="2963" y="424"/>
                  </a:lnTo>
                  <a:lnTo>
                    <a:pt x="3040" y="492"/>
                  </a:lnTo>
                  <a:lnTo>
                    <a:pt x="3112" y="564"/>
                  </a:lnTo>
                  <a:lnTo>
                    <a:pt x="3180" y="641"/>
                  </a:lnTo>
                  <a:lnTo>
                    <a:pt x="3244" y="722"/>
                  </a:lnTo>
                  <a:lnTo>
                    <a:pt x="3303" y="805"/>
                  </a:lnTo>
                  <a:lnTo>
                    <a:pt x="3358" y="893"/>
                  </a:lnTo>
                  <a:lnTo>
                    <a:pt x="3407" y="984"/>
                  </a:lnTo>
                  <a:lnTo>
                    <a:pt x="3452" y="1077"/>
                  </a:lnTo>
                  <a:lnTo>
                    <a:pt x="3492" y="1173"/>
                  </a:lnTo>
                  <a:lnTo>
                    <a:pt x="3526" y="1273"/>
                  </a:lnTo>
                  <a:lnTo>
                    <a:pt x="3553" y="1374"/>
                  </a:lnTo>
                  <a:lnTo>
                    <a:pt x="3576" y="1478"/>
                  </a:lnTo>
                  <a:lnTo>
                    <a:pt x="3591" y="1585"/>
                  </a:lnTo>
                  <a:lnTo>
                    <a:pt x="3601" y="1692"/>
                  </a:lnTo>
                  <a:lnTo>
                    <a:pt x="3604" y="1801"/>
                  </a:lnTo>
                  <a:lnTo>
                    <a:pt x="3601" y="1912"/>
                  </a:lnTo>
                  <a:lnTo>
                    <a:pt x="3591" y="2019"/>
                  </a:lnTo>
                  <a:lnTo>
                    <a:pt x="3576" y="2125"/>
                  </a:lnTo>
                  <a:lnTo>
                    <a:pt x="3553" y="2229"/>
                  </a:lnTo>
                  <a:lnTo>
                    <a:pt x="3526" y="2331"/>
                  </a:lnTo>
                  <a:lnTo>
                    <a:pt x="3492" y="2430"/>
                  </a:lnTo>
                  <a:lnTo>
                    <a:pt x="3452" y="2527"/>
                  </a:lnTo>
                  <a:lnTo>
                    <a:pt x="3407" y="2620"/>
                  </a:lnTo>
                  <a:lnTo>
                    <a:pt x="3358" y="2711"/>
                  </a:lnTo>
                  <a:lnTo>
                    <a:pt x="3303" y="2798"/>
                  </a:lnTo>
                  <a:lnTo>
                    <a:pt x="3244" y="2882"/>
                  </a:lnTo>
                  <a:lnTo>
                    <a:pt x="3180" y="2963"/>
                  </a:lnTo>
                  <a:lnTo>
                    <a:pt x="3112" y="3039"/>
                  </a:lnTo>
                  <a:lnTo>
                    <a:pt x="3040" y="3111"/>
                  </a:lnTo>
                  <a:lnTo>
                    <a:pt x="2963" y="3179"/>
                  </a:lnTo>
                  <a:lnTo>
                    <a:pt x="2882" y="3244"/>
                  </a:lnTo>
                  <a:lnTo>
                    <a:pt x="2799" y="3303"/>
                  </a:lnTo>
                  <a:lnTo>
                    <a:pt x="2711" y="3358"/>
                  </a:lnTo>
                  <a:lnTo>
                    <a:pt x="2620" y="3407"/>
                  </a:lnTo>
                  <a:lnTo>
                    <a:pt x="2527" y="3452"/>
                  </a:lnTo>
                  <a:lnTo>
                    <a:pt x="2431" y="3491"/>
                  </a:lnTo>
                  <a:lnTo>
                    <a:pt x="2331" y="3525"/>
                  </a:lnTo>
                  <a:lnTo>
                    <a:pt x="2230" y="3553"/>
                  </a:lnTo>
                  <a:lnTo>
                    <a:pt x="2126" y="3574"/>
                  </a:lnTo>
                  <a:lnTo>
                    <a:pt x="2019" y="3591"/>
                  </a:lnTo>
                  <a:lnTo>
                    <a:pt x="1912" y="3601"/>
                  </a:lnTo>
                  <a:lnTo>
                    <a:pt x="1803" y="3604"/>
                  </a:lnTo>
                  <a:lnTo>
                    <a:pt x="1692" y="3601"/>
                  </a:lnTo>
                  <a:lnTo>
                    <a:pt x="1585" y="3591"/>
                  </a:lnTo>
                  <a:lnTo>
                    <a:pt x="1479" y="3574"/>
                  </a:lnTo>
                  <a:lnTo>
                    <a:pt x="1375" y="3553"/>
                  </a:lnTo>
                  <a:lnTo>
                    <a:pt x="1273" y="3525"/>
                  </a:lnTo>
                  <a:lnTo>
                    <a:pt x="1174" y="3491"/>
                  </a:lnTo>
                  <a:lnTo>
                    <a:pt x="1077" y="3452"/>
                  </a:lnTo>
                  <a:lnTo>
                    <a:pt x="984" y="3407"/>
                  </a:lnTo>
                  <a:lnTo>
                    <a:pt x="893" y="3358"/>
                  </a:lnTo>
                  <a:lnTo>
                    <a:pt x="806" y="3303"/>
                  </a:lnTo>
                  <a:lnTo>
                    <a:pt x="722" y="3244"/>
                  </a:lnTo>
                  <a:lnTo>
                    <a:pt x="641" y="3179"/>
                  </a:lnTo>
                  <a:lnTo>
                    <a:pt x="565" y="3111"/>
                  </a:lnTo>
                  <a:lnTo>
                    <a:pt x="493" y="3039"/>
                  </a:lnTo>
                  <a:lnTo>
                    <a:pt x="425" y="2963"/>
                  </a:lnTo>
                  <a:lnTo>
                    <a:pt x="360" y="2882"/>
                  </a:lnTo>
                  <a:lnTo>
                    <a:pt x="301" y="2798"/>
                  </a:lnTo>
                  <a:lnTo>
                    <a:pt x="246" y="2711"/>
                  </a:lnTo>
                  <a:lnTo>
                    <a:pt x="197" y="2620"/>
                  </a:lnTo>
                  <a:lnTo>
                    <a:pt x="152" y="2527"/>
                  </a:lnTo>
                  <a:lnTo>
                    <a:pt x="113" y="2430"/>
                  </a:lnTo>
                  <a:lnTo>
                    <a:pt x="79" y="2331"/>
                  </a:lnTo>
                  <a:lnTo>
                    <a:pt x="51" y="2229"/>
                  </a:lnTo>
                  <a:lnTo>
                    <a:pt x="30" y="2125"/>
                  </a:lnTo>
                  <a:lnTo>
                    <a:pt x="13" y="2019"/>
                  </a:lnTo>
                  <a:lnTo>
                    <a:pt x="3" y="1912"/>
                  </a:lnTo>
                  <a:lnTo>
                    <a:pt x="0" y="1801"/>
                  </a:lnTo>
                  <a:lnTo>
                    <a:pt x="3" y="1692"/>
                  </a:lnTo>
                  <a:lnTo>
                    <a:pt x="13" y="1585"/>
                  </a:lnTo>
                  <a:lnTo>
                    <a:pt x="30" y="1478"/>
                  </a:lnTo>
                  <a:lnTo>
                    <a:pt x="51" y="1374"/>
                  </a:lnTo>
                  <a:lnTo>
                    <a:pt x="79" y="1273"/>
                  </a:lnTo>
                  <a:lnTo>
                    <a:pt x="113" y="1173"/>
                  </a:lnTo>
                  <a:lnTo>
                    <a:pt x="152" y="1077"/>
                  </a:lnTo>
                  <a:lnTo>
                    <a:pt x="197" y="984"/>
                  </a:lnTo>
                  <a:lnTo>
                    <a:pt x="246" y="893"/>
                  </a:lnTo>
                  <a:lnTo>
                    <a:pt x="301" y="805"/>
                  </a:lnTo>
                  <a:lnTo>
                    <a:pt x="360" y="722"/>
                  </a:lnTo>
                  <a:lnTo>
                    <a:pt x="425" y="641"/>
                  </a:lnTo>
                  <a:lnTo>
                    <a:pt x="493" y="564"/>
                  </a:lnTo>
                  <a:lnTo>
                    <a:pt x="565" y="492"/>
                  </a:lnTo>
                  <a:lnTo>
                    <a:pt x="641" y="424"/>
                  </a:lnTo>
                  <a:lnTo>
                    <a:pt x="722" y="360"/>
                  </a:lnTo>
                  <a:lnTo>
                    <a:pt x="806" y="301"/>
                  </a:lnTo>
                  <a:lnTo>
                    <a:pt x="893" y="246"/>
                  </a:lnTo>
                  <a:lnTo>
                    <a:pt x="984" y="197"/>
                  </a:lnTo>
                  <a:lnTo>
                    <a:pt x="1077" y="152"/>
                  </a:lnTo>
                  <a:lnTo>
                    <a:pt x="1174" y="112"/>
                  </a:lnTo>
                  <a:lnTo>
                    <a:pt x="1273" y="78"/>
                  </a:lnTo>
                  <a:lnTo>
                    <a:pt x="1375" y="51"/>
                  </a:lnTo>
                  <a:lnTo>
                    <a:pt x="1479" y="28"/>
                  </a:lnTo>
                  <a:lnTo>
                    <a:pt x="1585" y="13"/>
                  </a:lnTo>
                  <a:lnTo>
                    <a:pt x="1692" y="3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3A2216-9B6F-3448-821B-0E8350966810}"/>
                </a:ext>
              </a:extLst>
            </p:cNvPr>
            <p:cNvSpPr txBox="1"/>
            <p:nvPr/>
          </p:nvSpPr>
          <p:spPr bwMode="auto">
            <a:xfrm>
              <a:off x="2375689" y="4343572"/>
              <a:ext cx="2405726" cy="41549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5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venir Medium" panose="02000503020000020003" pitchFamily="2" charset="0"/>
                  <a:ea typeface="Arial Narrow" charset="0"/>
                  <a:cs typeface="Arial Narrow" charset="0"/>
                  <a:sym typeface="Arial"/>
                </a:rPr>
                <a:t>DATA-DRIVEN, </a:t>
              </a:r>
            </a:p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5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venir Medium" panose="02000503020000020003" pitchFamily="2" charset="0"/>
                  <a:ea typeface="Arial Narrow" charset="0"/>
                  <a:cs typeface="Arial Narrow" charset="0"/>
                  <a:sym typeface="Arial"/>
                </a:rPr>
                <a:t>AI-BASED DECISIONING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39D2450-6BE4-8845-9065-A3B2606787A4}"/>
                </a:ext>
              </a:extLst>
            </p:cNvPr>
            <p:cNvSpPr txBox="1"/>
            <p:nvPr/>
          </p:nvSpPr>
          <p:spPr bwMode="auto">
            <a:xfrm>
              <a:off x="2962825" y="1957968"/>
              <a:ext cx="101371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8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venir Medium" panose="02000503020000020003" pitchFamily="2" charset="0"/>
                  <a:ea typeface="Arial Narrow" charset="0"/>
                  <a:cs typeface="Arial Narrow" charset="0"/>
                  <a:sym typeface="Arial"/>
                </a:rPr>
                <a:t>CONTEXTUAL DATA 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0B6690F-E3AC-D942-9F45-1367151EE6E7}"/>
                </a:ext>
              </a:extLst>
            </p:cNvPr>
            <p:cNvGrpSpPr/>
            <p:nvPr/>
          </p:nvGrpSpPr>
          <p:grpSpPr>
            <a:xfrm>
              <a:off x="3136365" y="1481249"/>
              <a:ext cx="705593" cy="430459"/>
              <a:chOff x="2916928" y="1568995"/>
              <a:chExt cx="705593" cy="430459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9A730063-7B89-7640-A152-4981186FFFB7}"/>
                  </a:ext>
                </a:extLst>
              </p:cNvPr>
              <p:cNvGrpSpPr/>
              <p:nvPr/>
            </p:nvGrpSpPr>
            <p:grpSpPr>
              <a:xfrm>
                <a:off x="2916928" y="1824603"/>
                <a:ext cx="295930" cy="174851"/>
                <a:chOff x="5180013" y="2884488"/>
                <a:chExt cx="3448051" cy="1811337"/>
              </a:xfrm>
              <a:solidFill>
                <a:schemeClr val="bg2">
                  <a:lumMod val="60000"/>
                  <a:lumOff val="40000"/>
                </a:schemeClr>
              </a:solidFill>
            </p:grpSpPr>
            <p:sp>
              <p:nvSpPr>
                <p:cNvPr id="59" name="Freeform 30">
                  <a:extLst>
                    <a:ext uri="{FF2B5EF4-FFF2-40B4-BE49-F238E27FC236}">
                      <a16:creationId xmlns:a16="http://schemas.microsoft.com/office/drawing/2014/main" id="{AC91849C-61C6-834D-9C47-BD3D68757B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97701" y="3582988"/>
                  <a:ext cx="1630363" cy="1112837"/>
                </a:xfrm>
                <a:custGeom>
                  <a:avLst/>
                  <a:gdLst>
                    <a:gd name="T0" fmla="*/ 336 w 433"/>
                    <a:gd name="T1" fmla="*/ 100 h 295"/>
                    <a:gd name="T2" fmla="*/ 319 w 433"/>
                    <a:gd name="T3" fmla="*/ 100 h 295"/>
                    <a:gd name="T4" fmla="*/ 199 w 433"/>
                    <a:gd name="T5" fmla="*/ 0 h 295"/>
                    <a:gd name="T6" fmla="*/ 80 w 433"/>
                    <a:gd name="T7" fmla="*/ 102 h 295"/>
                    <a:gd name="T8" fmla="*/ 0 w 433"/>
                    <a:gd name="T9" fmla="*/ 198 h 295"/>
                    <a:gd name="T10" fmla="*/ 97 w 433"/>
                    <a:gd name="T11" fmla="*/ 295 h 295"/>
                    <a:gd name="T12" fmla="*/ 336 w 433"/>
                    <a:gd name="T13" fmla="*/ 295 h 295"/>
                    <a:gd name="T14" fmla="*/ 433 w 433"/>
                    <a:gd name="T15" fmla="*/ 198 h 295"/>
                    <a:gd name="T16" fmla="*/ 336 w 433"/>
                    <a:gd name="T17" fmla="*/ 10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3" h="295">
                      <a:moveTo>
                        <a:pt x="336" y="100"/>
                      </a:moveTo>
                      <a:cubicBezTo>
                        <a:pt x="319" y="100"/>
                        <a:pt x="319" y="100"/>
                        <a:pt x="319" y="100"/>
                      </a:cubicBezTo>
                      <a:cubicBezTo>
                        <a:pt x="309" y="43"/>
                        <a:pt x="259" y="0"/>
                        <a:pt x="199" y="0"/>
                      </a:cubicBezTo>
                      <a:cubicBezTo>
                        <a:pt x="139" y="0"/>
                        <a:pt x="89" y="44"/>
                        <a:pt x="80" y="102"/>
                      </a:cubicBezTo>
                      <a:cubicBezTo>
                        <a:pt x="34" y="110"/>
                        <a:pt x="0" y="150"/>
                        <a:pt x="0" y="198"/>
                      </a:cubicBezTo>
                      <a:cubicBezTo>
                        <a:pt x="0" y="251"/>
                        <a:pt x="43" y="295"/>
                        <a:pt x="97" y="295"/>
                      </a:cubicBezTo>
                      <a:cubicBezTo>
                        <a:pt x="336" y="295"/>
                        <a:pt x="336" y="295"/>
                        <a:pt x="336" y="295"/>
                      </a:cubicBezTo>
                      <a:cubicBezTo>
                        <a:pt x="389" y="295"/>
                        <a:pt x="433" y="251"/>
                        <a:pt x="433" y="198"/>
                      </a:cubicBezTo>
                      <a:cubicBezTo>
                        <a:pt x="433" y="144"/>
                        <a:pt x="389" y="100"/>
                        <a:pt x="336" y="100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0" name="Freeform 31">
                  <a:extLst>
                    <a:ext uri="{FF2B5EF4-FFF2-40B4-BE49-F238E27FC236}">
                      <a16:creationId xmlns:a16="http://schemas.microsoft.com/office/drawing/2014/main" id="{A0276EA1-9EDE-A54C-A065-D89E241A07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80013" y="2884488"/>
                  <a:ext cx="2498725" cy="1811337"/>
                </a:xfrm>
                <a:custGeom>
                  <a:avLst/>
                  <a:gdLst>
                    <a:gd name="T0" fmla="*/ 439 w 664"/>
                    <a:gd name="T1" fmla="*/ 385 h 480"/>
                    <a:gd name="T2" fmla="*/ 527 w 664"/>
                    <a:gd name="T3" fmla="*/ 255 h 480"/>
                    <a:gd name="T4" fmla="*/ 664 w 664"/>
                    <a:gd name="T5" fmla="*/ 145 h 480"/>
                    <a:gd name="T6" fmla="*/ 469 w 664"/>
                    <a:gd name="T7" fmla="*/ 0 h 480"/>
                    <a:gd name="T8" fmla="*/ 280 w 664"/>
                    <a:gd name="T9" fmla="*/ 129 h 480"/>
                    <a:gd name="T10" fmla="*/ 252 w 664"/>
                    <a:gd name="T11" fmla="*/ 126 h 480"/>
                    <a:gd name="T12" fmla="*/ 120 w 664"/>
                    <a:gd name="T13" fmla="*/ 252 h 480"/>
                    <a:gd name="T14" fmla="*/ 114 w 664"/>
                    <a:gd name="T15" fmla="*/ 252 h 480"/>
                    <a:gd name="T16" fmla="*/ 34 w 664"/>
                    <a:gd name="T17" fmla="*/ 286 h 480"/>
                    <a:gd name="T18" fmla="*/ 0 w 664"/>
                    <a:gd name="T19" fmla="*/ 366 h 480"/>
                    <a:gd name="T20" fmla="*/ 114 w 664"/>
                    <a:gd name="T21" fmla="*/ 480 h 480"/>
                    <a:gd name="T22" fmla="*/ 315 w 664"/>
                    <a:gd name="T23" fmla="*/ 480 h 480"/>
                    <a:gd name="T24" fmla="*/ 477 w 664"/>
                    <a:gd name="T25" fmla="*/ 480 h 480"/>
                    <a:gd name="T26" fmla="*/ 439 w 664"/>
                    <a:gd name="T27" fmla="*/ 385 h 4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64" h="480">
                      <a:moveTo>
                        <a:pt x="439" y="385"/>
                      </a:moveTo>
                      <a:cubicBezTo>
                        <a:pt x="439" y="327"/>
                        <a:pt x="475" y="276"/>
                        <a:pt x="527" y="255"/>
                      </a:cubicBezTo>
                      <a:cubicBezTo>
                        <a:pt x="548" y="195"/>
                        <a:pt x="601" y="152"/>
                        <a:pt x="664" y="145"/>
                      </a:cubicBezTo>
                      <a:cubicBezTo>
                        <a:pt x="639" y="61"/>
                        <a:pt x="561" y="0"/>
                        <a:pt x="469" y="0"/>
                      </a:cubicBezTo>
                      <a:cubicBezTo>
                        <a:pt x="383" y="0"/>
                        <a:pt x="310" y="53"/>
                        <a:pt x="280" y="129"/>
                      </a:cubicBezTo>
                      <a:cubicBezTo>
                        <a:pt x="271" y="127"/>
                        <a:pt x="262" y="126"/>
                        <a:pt x="252" y="126"/>
                      </a:cubicBezTo>
                      <a:cubicBezTo>
                        <a:pt x="181" y="126"/>
                        <a:pt x="123" y="182"/>
                        <a:pt x="120" y="252"/>
                      </a:cubicBezTo>
                      <a:cubicBezTo>
                        <a:pt x="114" y="252"/>
                        <a:pt x="114" y="252"/>
                        <a:pt x="114" y="252"/>
                      </a:cubicBezTo>
                      <a:cubicBezTo>
                        <a:pt x="83" y="252"/>
                        <a:pt x="54" y="265"/>
                        <a:pt x="34" y="286"/>
                      </a:cubicBezTo>
                      <a:cubicBezTo>
                        <a:pt x="13" y="306"/>
                        <a:pt x="0" y="335"/>
                        <a:pt x="0" y="366"/>
                      </a:cubicBezTo>
                      <a:cubicBezTo>
                        <a:pt x="0" y="429"/>
                        <a:pt x="51" y="480"/>
                        <a:pt x="114" y="480"/>
                      </a:cubicBezTo>
                      <a:cubicBezTo>
                        <a:pt x="315" y="480"/>
                        <a:pt x="315" y="480"/>
                        <a:pt x="315" y="480"/>
                      </a:cubicBezTo>
                      <a:cubicBezTo>
                        <a:pt x="477" y="480"/>
                        <a:pt x="477" y="480"/>
                        <a:pt x="477" y="480"/>
                      </a:cubicBezTo>
                      <a:cubicBezTo>
                        <a:pt x="454" y="455"/>
                        <a:pt x="439" y="422"/>
                        <a:pt x="439" y="385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6608544-623F-514D-981A-5F18CC9D6FBA}"/>
                  </a:ext>
                </a:extLst>
              </p:cNvPr>
              <p:cNvGrpSpPr/>
              <p:nvPr/>
            </p:nvGrpSpPr>
            <p:grpSpPr>
              <a:xfrm>
                <a:off x="3143808" y="1568995"/>
                <a:ext cx="249497" cy="245683"/>
                <a:chOff x="7192168" y="2293472"/>
                <a:chExt cx="2081213" cy="2081213"/>
              </a:xfrm>
              <a:solidFill>
                <a:schemeClr val="accent3"/>
              </a:solidFill>
            </p:grpSpPr>
            <p:sp>
              <p:nvSpPr>
                <p:cNvPr id="62" name="Freeform 47">
                  <a:extLst>
                    <a:ext uri="{FF2B5EF4-FFF2-40B4-BE49-F238E27FC236}">
                      <a16:creationId xmlns:a16="http://schemas.microsoft.com/office/drawing/2014/main" id="{CA3B7854-78B4-1D42-9B28-A82BB0241AE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192168" y="2293472"/>
                  <a:ext cx="2081213" cy="2081213"/>
                </a:xfrm>
                <a:custGeom>
                  <a:avLst/>
                  <a:gdLst>
                    <a:gd name="T0" fmla="*/ 92 w 184"/>
                    <a:gd name="T1" fmla="*/ 0 h 184"/>
                    <a:gd name="T2" fmla="*/ 0 w 184"/>
                    <a:gd name="T3" fmla="*/ 92 h 184"/>
                    <a:gd name="T4" fmla="*/ 92 w 184"/>
                    <a:gd name="T5" fmla="*/ 184 h 184"/>
                    <a:gd name="T6" fmla="*/ 184 w 184"/>
                    <a:gd name="T7" fmla="*/ 92 h 184"/>
                    <a:gd name="T8" fmla="*/ 92 w 184"/>
                    <a:gd name="T9" fmla="*/ 0 h 184"/>
                    <a:gd name="T10" fmla="*/ 92 w 184"/>
                    <a:gd name="T11" fmla="*/ 170 h 184"/>
                    <a:gd name="T12" fmla="*/ 15 w 184"/>
                    <a:gd name="T13" fmla="*/ 92 h 184"/>
                    <a:gd name="T14" fmla="*/ 92 w 184"/>
                    <a:gd name="T15" fmla="*/ 14 h 184"/>
                    <a:gd name="T16" fmla="*/ 170 w 184"/>
                    <a:gd name="T17" fmla="*/ 92 h 184"/>
                    <a:gd name="T18" fmla="*/ 92 w 184"/>
                    <a:gd name="T19" fmla="*/ 170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4" h="184">
                      <a:moveTo>
                        <a:pt x="92" y="0"/>
                      </a:moveTo>
                      <a:cubicBezTo>
                        <a:pt x="41" y="0"/>
                        <a:pt x="0" y="41"/>
                        <a:pt x="0" y="92"/>
                      </a:cubicBezTo>
                      <a:cubicBezTo>
                        <a:pt x="0" y="143"/>
                        <a:pt x="41" y="184"/>
                        <a:pt x="92" y="184"/>
                      </a:cubicBezTo>
                      <a:cubicBezTo>
                        <a:pt x="143" y="184"/>
                        <a:pt x="184" y="143"/>
                        <a:pt x="184" y="92"/>
                      </a:cubicBezTo>
                      <a:cubicBezTo>
                        <a:pt x="184" y="41"/>
                        <a:pt x="143" y="0"/>
                        <a:pt x="92" y="0"/>
                      </a:cubicBezTo>
                      <a:close/>
                      <a:moveTo>
                        <a:pt x="92" y="170"/>
                      </a:moveTo>
                      <a:cubicBezTo>
                        <a:pt x="50" y="170"/>
                        <a:pt x="15" y="135"/>
                        <a:pt x="15" y="92"/>
                      </a:cubicBezTo>
                      <a:cubicBezTo>
                        <a:pt x="15" y="49"/>
                        <a:pt x="50" y="14"/>
                        <a:pt x="92" y="14"/>
                      </a:cubicBezTo>
                      <a:cubicBezTo>
                        <a:pt x="135" y="14"/>
                        <a:pt x="170" y="49"/>
                        <a:pt x="170" y="92"/>
                      </a:cubicBezTo>
                      <a:cubicBezTo>
                        <a:pt x="170" y="135"/>
                        <a:pt x="135" y="170"/>
                        <a:pt x="92" y="1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3" name="Freeform 48">
                  <a:extLst>
                    <a:ext uri="{FF2B5EF4-FFF2-40B4-BE49-F238E27FC236}">
                      <a16:creationId xmlns:a16="http://schemas.microsoft.com/office/drawing/2014/main" id="{99BD6484-5A49-0444-B9BF-66116E1510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09756" y="2507785"/>
                  <a:ext cx="57150" cy="180975"/>
                </a:xfrm>
                <a:custGeom>
                  <a:avLst/>
                  <a:gdLst>
                    <a:gd name="T0" fmla="*/ 2 w 5"/>
                    <a:gd name="T1" fmla="*/ 16 h 16"/>
                    <a:gd name="T2" fmla="*/ 5 w 5"/>
                    <a:gd name="T3" fmla="*/ 14 h 16"/>
                    <a:gd name="T4" fmla="*/ 5 w 5"/>
                    <a:gd name="T5" fmla="*/ 2 h 16"/>
                    <a:gd name="T6" fmla="*/ 2 w 5"/>
                    <a:gd name="T7" fmla="*/ 0 h 16"/>
                    <a:gd name="T8" fmla="*/ 0 w 5"/>
                    <a:gd name="T9" fmla="*/ 2 h 16"/>
                    <a:gd name="T10" fmla="*/ 0 w 5"/>
                    <a:gd name="T11" fmla="*/ 14 h 16"/>
                    <a:gd name="T12" fmla="*/ 2 w 5"/>
                    <a:gd name="T13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16">
                      <a:moveTo>
                        <a:pt x="2" y="16"/>
                      </a:moveTo>
                      <a:cubicBezTo>
                        <a:pt x="4" y="16"/>
                        <a:pt x="5" y="15"/>
                        <a:pt x="5" y="14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1"/>
                        <a:pt x="4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5"/>
                        <a:pt x="1" y="16"/>
                        <a:pt x="2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4" name="Freeform 49">
                  <a:extLst>
                    <a:ext uri="{FF2B5EF4-FFF2-40B4-BE49-F238E27FC236}">
                      <a16:creationId xmlns:a16="http://schemas.microsoft.com/office/drawing/2014/main" id="{018447C3-999A-2F48-A67D-B0E441FBCA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09756" y="3979397"/>
                  <a:ext cx="57150" cy="180975"/>
                </a:xfrm>
                <a:custGeom>
                  <a:avLst/>
                  <a:gdLst>
                    <a:gd name="T0" fmla="*/ 2 w 5"/>
                    <a:gd name="T1" fmla="*/ 0 h 16"/>
                    <a:gd name="T2" fmla="*/ 0 w 5"/>
                    <a:gd name="T3" fmla="*/ 2 h 16"/>
                    <a:gd name="T4" fmla="*/ 0 w 5"/>
                    <a:gd name="T5" fmla="*/ 14 h 16"/>
                    <a:gd name="T6" fmla="*/ 2 w 5"/>
                    <a:gd name="T7" fmla="*/ 16 h 16"/>
                    <a:gd name="T8" fmla="*/ 5 w 5"/>
                    <a:gd name="T9" fmla="*/ 14 h 16"/>
                    <a:gd name="T10" fmla="*/ 5 w 5"/>
                    <a:gd name="T11" fmla="*/ 2 h 16"/>
                    <a:gd name="T12" fmla="*/ 2 w 5"/>
                    <a:gd name="T1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16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5"/>
                        <a:pt x="1" y="16"/>
                        <a:pt x="2" y="16"/>
                      </a:cubicBezTo>
                      <a:cubicBezTo>
                        <a:pt x="4" y="16"/>
                        <a:pt x="5" y="15"/>
                        <a:pt x="5" y="14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1"/>
                        <a:pt x="4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5" name="Freeform 50">
                  <a:extLst>
                    <a:ext uri="{FF2B5EF4-FFF2-40B4-BE49-F238E27FC236}">
                      <a16:creationId xmlns:a16="http://schemas.microsoft.com/office/drawing/2014/main" id="{37878F77-3135-424C-836B-3E3C88B13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03356" y="2609385"/>
                  <a:ext cx="123825" cy="169863"/>
                </a:xfrm>
                <a:custGeom>
                  <a:avLst/>
                  <a:gdLst>
                    <a:gd name="T0" fmla="*/ 5 w 11"/>
                    <a:gd name="T1" fmla="*/ 1 h 15"/>
                    <a:gd name="T2" fmla="*/ 2 w 11"/>
                    <a:gd name="T3" fmla="*/ 0 h 15"/>
                    <a:gd name="T4" fmla="*/ 1 w 11"/>
                    <a:gd name="T5" fmla="*/ 4 h 15"/>
                    <a:gd name="T6" fmla="*/ 7 w 11"/>
                    <a:gd name="T7" fmla="*/ 14 h 15"/>
                    <a:gd name="T8" fmla="*/ 10 w 11"/>
                    <a:gd name="T9" fmla="*/ 15 h 15"/>
                    <a:gd name="T10" fmla="*/ 11 w 11"/>
                    <a:gd name="T11" fmla="*/ 11 h 15"/>
                    <a:gd name="T12" fmla="*/ 5 w 11"/>
                    <a:gd name="T13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5">
                      <a:moveTo>
                        <a:pt x="5" y="1"/>
                      </a:moveTo>
                      <a:cubicBezTo>
                        <a:pt x="4" y="0"/>
                        <a:pt x="3" y="0"/>
                        <a:pt x="2" y="0"/>
                      </a:cubicBezTo>
                      <a:cubicBezTo>
                        <a:pt x="1" y="1"/>
                        <a:pt x="0" y="2"/>
                        <a:pt x="1" y="4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7" y="15"/>
                        <a:pt x="9" y="15"/>
                        <a:pt x="10" y="15"/>
                      </a:cubicBezTo>
                      <a:cubicBezTo>
                        <a:pt x="11" y="14"/>
                        <a:pt x="11" y="13"/>
                        <a:pt x="11" y="1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6" name="Freeform 51">
                  <a:extLst>
                    <a:ext uri="{FF2B5EF4-FFF2-40B4-BE49-F238E27FC236}">
                      <a16:creationId xmlns:a16="http://schemas.microsoft.com/office/drawing/2014/main" id="{905CCE67-1472-4042-8B4A-EE736F336E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38368" y="3888910"/>
                  <a:ext cx="134938" cy="168275"/>
                </a:xfrm>
                <a:custGeom>
                  <a:avLst/>
                  <a:gdLst>
                    <a:gd name="T0" fmla="*/ 5 w 12"/>
                    <a:gd name="T1" fmla="*/ 1 h 15"/>
                    <a:gd name="T2" fmla="*/ 2 w 12"/>
                    <a:gd name="T3" fmla="*/ 0 h 15"/>
                    <a:gd name="T4" fmla="*/ 1 w 12"/>
                    <a:gd name="T5" fmla="*/ 4 h 15"/>
                    <a:gd name="T6" fmla="*/ 7 w 12"/>
                    <a:gd name="T7" fmla="*/ 14 h 15"/>
                    <a:gd name="T8" fmla="*/ 10 w 12"/>
                    <a:gd name="T9" fmla="*/ 15 h 15"/>
                    <a:gd name="T10" fmla="*/ 11 w 12"/>
                    <a:gd name="T11" fmla="*/ 11 h 15"/>
                    <a:gd name="T12" fmla="*/ 5 w 12"/>
                    <a:gd name="T13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15">
                      <a:moveTo>
                        <a:pt x="5" y="1"/>
                      </a:moveTo>
                      <a:cubicBezTo>
                        <a:pt x="4" y="0"/>
                        <a:pt x="3" y="0"/>
                        <a:pt x="2" y="0"/>
                      </a:cubicBezTo>
                      <a:cubicBezTo>
                        <a:pt x="1" y="1"/>
                        <a:pt x="0" y="2"/>
                        <a:pt x="1" y="4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8" y="15"/>
                        <a:pt x="9" y="15"/>
                        <a:pt x="10" y="15"/>
                      </a:cubicBezTo>
                      <a:cubicBezTo>
                        <a:pt x="11" y="14"/>
                        <a:pt x="12" y="13"/>
                        <a:pt x="11" y="1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7" name="Freeform 52">
                  <a:extLst>
                    <a:ext uri="{FF2B5EF4-FFF2-40B4-BE49-F238E27FC236}">
                      <a16:creationId xmlns:a16="http://schemas.microsoft.com/office/drawing/2014/main" id="{E7A1344B-CB13-1E4E-8647-752F61FA51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9668" y="2904660"/>
                  <a:ext cx="180975" cy="123825"/>
                </a:xfrm>
                <a:custGeom>
                  <a:avLst/>
                  <a:gdLst>
                    <a:gd name="T0" fmla="*/ 14 w 16"/>
                    <a:gd name="T1" fmla="*/ 6 h 11"/>
                    <a:gd name="T2" fmla="*/ 4 w 16"/>
                    <a:gd name="T3" fmla="*/ 0 h 11"/>
                    <a:gd name="T4" fmla="*/ 1 w 16"/>
                    <a:gd name="T5" fmla="*/ 1 h 11"/>
                    <a:gd name="T6" fmla="*/ 2 w 16"/>
                    <a:gd name="T7" fmla="*/ 4 h 11"/>
                    <a:gd name="T8" fmla="*/ 12 w 16"/>
                    <a:gd name="T9" fmla="*/ 10 h 11"/>
                    <a:gd name="T10" fmla="*/ 15 w 16"/>
                    <a:gd name="T11" fmla="*/ 9 h 11"/>
                    <a:gd name="T12" fmla="*/ 14 w 16"/>
                    <a:gd name="T13" fmla="*/ 6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1">
                      <a:moveTo>
                        <a:pt x="14" y="6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1" y="0"/>
                        <a:pt x="1" y="1"/>
                      </a:cubicBezTo>
                      <a:cubicBezTo>
                        <a:pt x="0" y="2"/>
                        <a:pt x="0" y="4"/>
                        <a:pt x="2" y="4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3" y="11"/>
                        <a:pt x="14" y="11"/>
                        <a:pt x="15" y="9"/>
                      </a:cubicBezTo>
                      <a:cubicBezTo>
                        <a:pt x="16" y="8"/>
                        <a:pt x="15" y="7"/>
                        <a:pt x="1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8" name="Freeform 53">
                  <a:extLst>
                    <a:ext uri="{FF2B5EF4-FFF2-40B4-BE49-F238E27FC236}">
                      <a16:creationId xmlns:a16="http://schemas.microsoft.com/office/drawing/2014/main" id="{0CC5DC53-B622-DC44-BFA4-9C660FF500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7606" y="3639672"/>
                  <a:ext cx="180975" cy="123825"/>
                </a:xfrm>
                <a:custGeom>
                  <a:avLst/>
                  <a:gdLst>
                    <a:gd name="T0" fmla="*/ 14 w 16"/>
                    <a:gd name="T1" fmla="*/ 7 h 11"/>
                    <a:gd name="T2" fmla="*/ 4 w 16"/>
                    <a:gd name="T3" fmla="*/ 1 h 11"/>
                    <a:gd name="T4" fmla="*/ 1 w 16"/>
                    <a:gd name="T5" fmla="*/ 2 h 11"/>
                    <a:gd name="T6" fmla="*/ 2 w 16"/>
                    <a:gd name="T7" fmla="*/ 5 h 11"/>
                    <a:gd name="T8" fmla="*/ 12 w 16"/>
                    <a:gd name="T9" fmla="*/ 11 h 11"/>
                    <a:gd name="T10" fmla="*/ 15 w 16"/>
                    <a:gd name="T11" fmla="*/ 10 h 11"/>
                    <a:gd name="T12" fmla="*/ 14 w 16"/>
                    <a:gd name="T13" fmla="*/ 7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1">
                      <a:moveTo>
                        <a:pt x="14" y="7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3" y="0"/>
                        <a:pt x="1" y="0"/>
                        <a:pt x="1" y="2"/>
                      </a:cubicBezTo>
                      <a:cubicBezTo>
                        <a:pt x="0" y="3"/>
                        <a:pt x="1" y="4"/>
                        <a:pt x="2" y="5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3" y="11"/>
                        <a:pt x="14" y="11"/>
                        <a:pt x="15" y="10"/>
                      </a:cubicBezTo>
                      <a:cubicBezTo>
                        <a:pt x="16" y="9"/>
                        <a:pt x="15" y="7"/>
                        <a:pt x="14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9" name="Freeform 54">
                  <a:extLst>
                    <a:ext uri="{FF2B5EF4-FFF2-40B4-BE49-F238E27FC236}">
                      <a16:creationId xmlns:a16="http://schemas.microsoft.com/office/drawing/2014/main" id="{1C2D110E-E677-3741-8335-2D38C49161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06481" y="3311060"/>
                  <a:ext cx="180975" cy="46038"/>
                </a:xfrm>
                <a:custGeom>
                  <a:avLst/>
                  <a:gdLst>
                    <a:gd name="T0" fmla="*/ 16 w 16"/>
                    <a:gd name="T1" fmla="*/ 2 h 4"/>
                    <a:gd name="T2" fmla="*/ 14 w 16"/>
                    <a:gd name="T3" fmla="*/ 0 h 4"/>
                    <a:gd name="T4" fmla="*/ 2 w 16"/>
                    <a:gd name="T5" fmla="*/ 0 h 4"/>
                    <a:gd name="T6" fmla="*/ 0 w 16"/>
                    <a:gd name="T7" fmla="*/ 2 h 4"/>
                    <a:gd name="T8" fmla="*/ 2 w 16"/>
                    <a:gd name="T9" fmla="*/ 4 h 4"/>
                    <a:gd name="T10" fmla="*/ 14 w 16"/>
                    <a:gd name="T11" fmla="*/ 4 h 4"/>
                    <a:gd name="T12" fmla="*/ 16 w 16"/>
                    <a:gd name="T13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4">
                      <a:moveTo>
                        <a:pt x="16" y="2"/>
                      </a:moveTo>
                      <a:cubicBezTo>
                        <a:pt x="16" y="1"/>
                        <a:pt x="15" y="0"/>
                        <a:pt x="14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5" y="4"/>
                        <a:pt x="16" y="3"/>
                        <a:pt x="16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70" name="Freeform 55">
                  <a:extLst>
                    <a:ext uri="{FF2B5EF4-FFF2-40B4-BE49-F238E27FC236}">
                      <a16:creationId xmlns:a16="http://schemas.microsoft.com/office/drawing/2014/main" id="{77CE64EF-E39F-4F47-A4F3-3E314DD433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78093" y="3311060"/>
                  <a:ext cx="192088" cy="46038"/>
                </a:xfrm>
                <a:custGeom>
                  <a:avLst/>
                  <a:gdLst>
                    <a:gd name="T0" fmla="*/ 14 w 17"/>
                    <a:gd name="T1" fmla="*/ 0 h 4"/>
                    <a:gd name="T2" fmla="*/ 3 w 17"/>
                    <a:gd name="T3" fmla="*/ 0 h 4"/>
                    <a:gd name="T4" fmla="*/ 0 w 17"/>
                    <a:gd name="T5" fmla="*/ 2 h 4"/>
                    <a:gd name="T6" fmla="*/ 3 w 17"/>
                    <a:gd name="T7" fmla="*/ 4 h 4"/>
                    <a:gd name="T8" fmla="*/ 14 w 17"/>
                    <a:gd name="T9" fmla="*/ 4 h 4"/>
                    <a:gd name="T10" fmla="*/ 17 w 17"/>
                    <a:gd name="T11" fmla="*/ 2 h 4"/>
                    <a:gd name="T12" fmla="*/ 14 w 17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4">
                      <a:moveTo>
                        <a:pt x="14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3" y="4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6" y="4"/>
                        <a:pt x="17" y="3"/>
                        <a:pt x="17" y="2"/>
                      </a:cubicBezTo>
                      <a:cubicBezTo>
                        <a:pt x="17" y="1"/>
                        <a:pt x="16" y="0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71" name="Freeform 56">
                  <a:extLst>
                    <a:ext uri="{FF2B5EF4-FFF2-40B4-BE49-F238E27FC236}">
                      <a16:creationId xmlns:a16="http://schemas.microsoft.com/office/drawing/2014/main" id="{2F85DD69-0E15-BB45-B35C-C8EA570DC4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9668" y="3639672"/>
                  <a:ext cx="180975" cy="123825"/>
                </a:xfrm>
                <a:custGeom>
                  <a:avLst/>
                  <a:gdLst>
                    <a:gd name="T0" fmla="*/ 12 w 16"/>
                    <a:gd name="T1" fmla="*/ 1 h 11"/>
                    <a:gd name="T2" fmla="*/ 2 w 16"/>
                    <a:gd name="T3" fmla="*/ 7 h 11"/>
                    <a:gd name="T4" fmla="*/ 1 w 16"/>
                    <a:gd name="T5" fmla="*/ 10 h 11"/>
                    <a:gd name="T6" fmla="*/ 4 w 16"/>
                    <a:gd name="T7" fmla="*/ 11 h 11"/>
                    <a:gd name="T8" fmla="*/ 14 w 16"/>
                    <a:gd name="T9" fmla="*/ 5 h 11"/>
                    <a:gd name="T10" fmla="*/ 15 w 16"/>
                    <a:gd name="T11" fmla="*/ 2 h 11"/>
                    <a:gd name="T12" fmla="*/ 12 w 16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1">
                      <a:moveTo>
                        <a:pt x="12" y="1"/>
                      </a:move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0" y="7"/>
                        <a:pt x="0" y="9"/>
                        <a:pt x="1" y="10"/>
                      </a:cubicBezTo>
                      <a:cubicBezTo>
                        <a:pt x="1" y="11"/>
                        <a:pt x="3" y="11"/>
                        <a:pt x="4" y="1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5" y="4"/>
                        <a:pt x="16" y="3"/>
                        <a:pt x="15" y="2"/>
                      </a:cubicBezTo>
                      <a:cubicBezTo>
                        <a:pt x="14" y="0"/>
                        <a:pt x="13" y="0"/>
                        <a:pt x="1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72" name="Freeform 57">
                  <a:extLst>
                    <a:ext uri="{FF2B5EF4-FFF2-40B4-BE49-F238E27FC236}">
                      <a16:creationId xmlns:a16="http://schemas.microsoft.com/office/drawing/2014/main" id="{64A4E3FE-94CA-B349-8CB4-F01C489F0D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7606" y="2904660"/>
                  <a:ext cx="180975" cy="123825"/>
                </a:xfrm>
                <a:custGeom>
                  <a:avLst/>
                  <a:gdLst>
                    <a:gd name="T0" fmla="*/ 4 w 16"/>
                    <a:gd name="T1" fmla="*/ 10 h 11"/>
                    <a:gd name="T2" fmla="*/ 14 w 16"/>
                    <a:gd name="T3" fmla="*/ 4 h 11"/>
                    <a:gd name="T4" fmla="*/ 15 w 16"/>
                    <a:gd name="T5" fmla="*/ 1 h 11"/>
                    <a:gd name="T6" fmla="*/ 12 w 16"/>
                    <a:gd name="T7" fmla="*/ 0 h 11"/>
                    <a:gd name="T8" fmla="*/ 2 w 16"/>
                    <a:gd name="T9" fmla="*/ 6 h 11"/>
                    <a:gd name="T10" fmla="*/ 1 w 16"/>
                    <a:gd name="T11" fmla="*/ 9 h 11"/>
                    <a:gd name="T12" fmla="*/ 4 w 16"/>
                    <a:gd name="T13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1">
                      <a:moveTo>
                        <a:pt x="4" y="10"/>
                      </a:move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5" y="4"/>
                        <a:pt x="16" y="2"/>
                        <a:pt x="15" y="1"/>
                      </a:cubicBezTo>
                      <a:cubicBezTo>
                        <a:pt x="14" y="0"/>
                        <a:pt x="13" y="0"/>
                        <a:pt x="12" y="0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7"/>
                        <a:pt x="0" y="8"/>
                        <a:pt x="1" y="9"/>
                      </a:cubicBezTo>
                      <a:cubicBezTo>
                        <a:pt x="1" y="11"/>
                        <a:pt x="3" y="11"/>
                        <a:pt x="4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73" name="Freeform 58">
                  <a:extLst>
                    <a:ext uri="{FF2B5EF4-FFF2-40B4-BE49-F238E27FC236}">
                      <a16:creationId xmlns:a16="http://schemas.microsoft.com/office/drawing/2014/main" id="{7AB35E8B-C221-094B-8723-BA01A62101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03356" y="3888910"/>
                  <a:ext cx="123825" cy="168275"/>
                </a:xfrm>
                <a:custGeom>
                  <a:avLst/>
                  <a:gdLst>
                    <a:gd name="T0" fmla="*/ 10 w 11"/>
                    <a:gd name="T1" fmla="*/ 0 h 15"/>
                    <a:gd name="T2" fmla="*/ 7 w 11"/>
                    <a:gd name="T3" fmla="*/ 1 h 15"/>
                    <a:gd name="T4" fmla="*/ 1 w 11"/>
                    <a:gd name="T5" fmla="*/ 11 h 15"/>
                    <a:gd name="T6" fmla="*/ 2 w 11"/>
                    <a:gd name="T7" fmla="*/ 15 h 15"/>
                    <a:gd name="T8" fmla="*/ 5 w 11"/>
                    <a:gd name="T9" fmla="*/ 14 h 15"/>
                    <a:gd name="T10" fmla="*/ 11 w 11"/>
                    <a:gd name="T11" fmla="*/ 4 h 15"/>
                    <a:gd name="T12" fmla="*/ 10 w 11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5">
                      <a:moveTo>
                        <a:pt x="10" y="0"/>
                      </a:moveTo>
                      <a:cubicBezTo>
                        <a:pt x="9" y="0"/>
                        <a:pt x="7" y="0"/>
                        <a:pt x="7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3"/>
                        <a:pt x="1" y="14"/>
                        <a:pt x="2" y="15"/>
                      </a:cubicBezTo>
                      <a:cubicBezTo>
                        <a:pt x="3" y="15"/>
                        <a:pt x="4" y="15"/>
                        <a:pt x="5" y="14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11" y="2"/>
                        <a:pt x="11" y="1"/>
                        <a:pt x="1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74" name="Freeform 59">
                  <a:extLst>
                    <a:ext uri="{FF2B5EF4-FFF2-40B4-BE49-F238E27FC236}">
                      <a16:creationId xmlns:a16="http://schemas.microsoft.com/office/drawing/2014/main" id="{AC04D3A2-F124-6C4B-BD19-07CA3B1D46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38368" y="2609385"/>
                  <a:ext cx="134938" cy="169863"/>
                </a:xfrm>
                <a:custGeom>
                  <a:avLst/>
                  <a:gdLst>
                    <a:gd name="T0" fmla="*/ 2 w 12"/>
                    <a:gd name="T1" fmla="*/ 15 h 15"/>
                    <a:gd name="T2" fmla="*/ 5 w 12"/>
                    <a:gd name="T3" fmla="*/ 14 h 15"/>
                    <a:gd name="T4" fmla="*/ 11 w 12"/>
                    <a:gd name="T5" fmla="*/ 4 h 15"/>
                    <a:gd name="T6" fmla="*/ 10 w 12"/>
                    <a:gd name="T7" fmla="*/ 0 h 15"/>
                    <a:gd name="T8" fmla="*/ 7 w 12"/>
                    <a:gd name="T9" fmla="*/ 1 h 15"/>
                    <a:gd name="T10" fmla="*/ 1 w 12"/>
                    <a:gd name="T11" fmla="*/ 11 h 15"/>
                    <a:gd name="T12" fmla="*/ 2 w 12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15">
                      <a:moveTo>
                        <a:pt x="2" y="15"/>
                      </a:moveTo>
                      <a:cubicBezTo>
                        <a:pt x="3" y="15"/>
                        <a:pt x="4" y="15"/>
                        <a:pt x="5" y="14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12" y="2"/>
                        <a:pt x="11" y="1"/>
                        <a:pt x="10" y="0"/>
                      </a:cubicBezTo>
                      <a:cubicBezTo>
                        <a:pt x="9" y="0"/>
                        <a:pt x="8" y="0"/>
                        <a:pt x="7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3"/>
                        <a:pt x="1" y="14"/>
                        <a:pt x="2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75" name="Freeform 60">
                  <a:extLst>
                    <a:ext uri="{FF2B5EF4-FFF2-40B4-BE49-F238E27FC236}">
                      <a16:creationId xmlns:a16="http://schemas.microsoft.com/office/drawing/2014/main" id="{E17D23A4-822B-1642-AC1A-402B7988E7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76418" y="2790360"/>
                  <a:ext cx="101600" cy="509588"/>
                </a:xfrm>
                <a:custGeom>
                  <a:avLst/>
                  <a:gdLst>
                    <a:gd name="T0" fmla="*/ 64 w 64"/>
                    <a:gd name="T1" fmla="*/ 307 h 321"/>
                    <a:gd name="T2" fmla="*/ 36 w 64"/>
                    <a:gd name="T3" fmla="*/ 0 h 321"/>
                    <a:gd name="T4" fmla="*/ 7 w 64"/>
                    <a:gd name="T5" fmla="*/ 307 h 321"/>
                    <a:gd name="T6" fmla="*/ 0 w 64"/>
                    <a:gd name="T7" fmla="*/ 321 h 321"/>
                    <a:gd name="T8" fmla="*/ 43 w 64"/>
                    <a:gd name="T9" fmla="*/ 293 h 321"/>
                    <a:gd name="T10" fmla="*/ 64 w 64"/>
                    <a:gd name="T11" fmla="*/ 307 h 3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4" h="321">
                      <a:moveTo>
                        <a:pt x="64" y="307"/>
                      </a:moveTo>
                      <a:lnTo>
                        <a:pt x="36" y="0"/>
                      </a:lnTo>
                      <a:lnTo>
                        <a:pt x="7" y="307"/>
                      </a:lnTo>
                      <a:lnTo>
                        <a:pt x="0" y="321"/>
                      </a:lnTo>
                      <a:lnTo>
                        <a:pt x="43" y="293"/>
                      </a:lnTo>
                      <a:lnTo>
                        <a:pt x="64" y="3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76" name="Freeform 61">
                  <a:extLst>
                    <a:ext uri="{FF2B5EF4-FFF2-40B4-BE49-F238E27FC236}">
                      <a16:creationId xmlns:a16="http://schemas.microsoft.com/office/drawing/2014/main" id="{34A4F691-CD8C-8540-A7CC-B406DBC97C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87531" y="3379322"/>
                  <a:ext cx="90488" cy="68263"/>
                </a:xfrm>
                <a:custGeom>
                  <a:avLst/>
                  <a:gdLst>
                    <a:gd name="T0" fmla="*/ 0 w 57"/>
                    <a:gd name="T1" fmla="*/ 0 h 43"/>
                    <a:gd name="T2" fmla="*/ 29 w 57"/>
                    <a:gd name="T3" fmla="*/ 43 h 43"/>
                    <a:gd name="T4" fmla="*/ 57 w 57"/>
                    <a:gd name="T5" fmla="*/ 14 h 43"/>
                    <a:gd name="T6" fmla="*/ 36 w 57"/>
                    <a:gd name="T7" fmla="*/ 21 h 43"/>
                    <a:gd name="T8" fmla="*/ 0 w 57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43">
                      <a:moveTo>
                        <a:pt x="0" y="0"/>
                      </a:moveTo>
                      <a:lnTo>
                        <a:pt x="29" y="43"/>
                      </a:lnTo>
                      <a:lnTo>
                        <a:pt x="57" y="14"/>
                      </a:lnTo>
                      <a:lnTo>
                        <a:pt x="36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77" name="Oval 62">
                  <a:extLst>
                    <a:ext uri="{FF2B5EF4-FFF2-40B4-BE49-F238E27FC236}">
                      <a16:creationId xmlns:a16="http://schemas.microsoft.com/office/drawing/2014/main" id="{6F2D0479-4740-4B4D-8ACF-D9471F07FD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0868" y="3311060"/>
                  <a:ext cx="46038" cy="4603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78" name="Freeform 63">
                  <a:extLst>
                    <a:ext uri="{FF2B5EF4-FFF2-40B4-BE49-F238E27FC236}">
                      <a16:creationId xmlns:a16="http://schemas.microsoft.com/office/drawing/2014/main" id="{90207F47-70E3-3641-BFA1-55371E30AC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143081" y="3266610"/>
                  <a:ext cx="439738" cy="134938"/>
                </a:xfrm>
                <a:custGeom>
                  <a:avLst/>
                  <a:gdLst>
                    <a:gd name="T0" fmla="*/ 13 w 39"/>
                    <a:gd name="T1" fmla="*/ 2 h 12"/>
                    <a:gd name="T2" fmla="*/ 9 w 39"/>
                    <a:gd name="T3" fmla="*/ 0 h 12"/>
                    <a:gd name="T4" fmla="*/ 0 w 39"/>
                    <a:gd name="T5" fmla="*/ 6 h 12"/>
                    <a:gd name="T6" fmla="*/ 9 w 39"/>
                    <a:gd name="T7" fmla="*/ 12 h 12"/>
                    <a:gd name="T8" fmla="*/ 13 w 39"/>
                    <a:gd name="T9" fmla="*/ 10 h 12"/>
                    <a:gd name="T10" fmla="*/ 39 w 39"/>
                    <a:gd name="T11" fmla="*/ 6 h 12"/>
                    <a:gd name="T12" fmla="*/ 13 w 39"/>
                    <a:gd name="T13" fmla="*/ 2 h 12"/>
                    <a:gd name="T14" fmla="*/ 9 w 39"/>
                    <a:gd name="T15" fmla="*/ 10 h 12"/>
                    <a:gd name="T16" fmla="*/ 5 w 39"/>
                    <a:gd name="T17" fmla="*/ 6 h 12"/>
                    <a:gd name="T18" fmla="*/ 9 w 39"/>
                    <a:gd name="T19" fmla="*/ 3 h 12"/>
                    <a:gd name="T20" fmla="*/ 13 w 39"/>
                    <a:gd name="T21" fmla="*/ 6 h 12"/>
                    <a:gd name="T22" fmla="*/ 9 w 39"/>
                    <a:gd name="T2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9" h="12">
                      <a:moveTo>
                        <a:pt x="13" y="2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13" y="10"/>
                        <a:pt x="13" y="10"/>
                        <a:pt x="13" y="10"/>
                      </a:cubicBezTo>
                      <a:cubicBezTo>
                        <a:pt x="39" y="6"/>
                        <a:pt x="39" y="6"/>
                        <a:pt x="39" y="6"/>
                      </a:cubicBezTo>
                      <a:lnTo>
                        <a:pt x="13" y="2"/>
                      </a:lnTo>
                      <a:close/>
                      <a:moveTo>
                        <a:pt x="9" y="10"/>
                      </a:moveTo>
                      <a:cubicBezTo>
                        <a:pt x="7" y="10"/>
                        <a:pt x="5" y="8"/>
                        <a:pt x="5" y="6"/>
                      </a:cubicBezTo>
                      <a:cubicBezTo>
                        <a:pt x="5" y="4"/>
                        <a:pt x="7" y="3"/>
                        <a:pt x="9" y="3"/>
                      </a:cubicBezTo>
                      <a:cubicBezTo>
                        <a:pt x="11" y="3"/>
                        <a:pt x="13" y="4"/>
                        <a:pt x="13" y="6"/>
                      </a:cubicBezTo>
                      <a:cubicBezTo>
                        <a:pt x="13" y="8"/>
                        <a:pt x="11" y="10"/>
                        <a:pt x="9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8B5D8A5D-4F88-2D4C-AFCE-5DF5BC6C73BA}"/>
                  </a:ext>
                </a:extLst>
              </p:cNvPr>
              <p:cNvGrpSpPr/>
              <p:nvPr/>
            </p:nvGrpSpPr>
            <p:grpSpPr>
              <a:xfrm>
                <a:off x="3408067" y="1767265"/>
                <a:ext cx="214454" cy="216291"/>
                <a:chOff x="5184775" y="1503363"/>
                <a:chExt cx="2682875" cy="2817812"/>
              </a:xfrm>
              <a:solidFill>
                <a:schemeClr val="accent4">
                  <a:lumMod val="40000"/>
                  <a:lumOff val="60000"/>
                </a:schemeClr>
              </a:solidFill>
            </p:grpSpPr>
            <p:sp>
              <p:nvSpPr>
                <p:cNvPr id="80" name="Freeform 106">
                  <a:extLst>
                    <a:ext uri="{FF2B5EF4-FFF2-40B4-BE49-F238E27FC236}">
                      <a16:creationId xmlns:a16="http://schemas.microsoft.com/office/drawing/2014/main" id="{461EB750-A5C8-9D4B-847D-20FC93CB6A1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84775" y="1503363"/>
                  <a:ext cx="2682875" cy="2817812"/>
                </a:xfrm>
                <a:custGeom>
                  <a:avLst/>
                  <a:gdLst>
                    <a:gd name="T0" fmla="*/ 604 w 712"/>
                    <a:gd name="T1" fmla="*/ 35 h 748"/>
                    <a:gd name="T2" fmla="*/ 588 w 712"/>
                    <a:gd name="T3" fmla="*/ 0 h 748"/>
                    <a:gd name="T4" fmla="*/ 535 w 712"/>
                    <a:gd name="T5" fmla="*/ 17 h 748"/>
                    <a:gd name="T6" fmla="*/ 391 w 712"/>
                    <a:gd name="T7" fmla="*/ 35 h 748"/>
                    <a:gd name="T8" fmla="*/ 374 w 712"/>
                    <a:gd name="T9" fmla="*/ 0 h 748"/>
                    <a:gd name="T10" fmla="*/ 321 w 712"/>
                    <a:gd name="T11" fmla="*/ 17 h 748"/>
                    <a:gd name="T12" fmla="*/ 177 w 712"/>
                    <a:gd name="T13" fmla="*/ 35 h 748"/>
                    <a:gd name="T14" fmla="*/ 161 w 712"/>
                    <a:gd name="T15" fmla="*/ 0 h 748"/>
                    <a:gd name="T16" fmla="*/ 108 w 712"/>
                    <a:gd name="T17" fmla="*/ 17 h 748"/>
                    <a:gd name="T18" fmla="*/ 41 w 712"/>
                    <a:gd name="T19" fmla="*/ 35 h 748"/>
                    <a:gd name="T20" fmla="*/ 0 w 712"/>
                    <a:gd name="T21" fmla="*/ 706 h 748"/>
                    <a:gd name="T22" fmla="*/ 671 w 712"/>
                    <a:gd name="T23" fmla="*/ 748 h 748"/>
                    <a:gd name="T24" fmla="*/ 712 w 712"/>
                    <a:gd name="T25" fmla="*/ 77 h 748"/>
                    <a:gd name="T26" fmla="*/ 182 w 712"/>
                    <a:gd name="T27" fmla="*/ 679 h 748"/>
                    <a:gd name="T28" fmla="*/ 60 w 712"/>
                    <a:gd name="T29" fmla="*/ 570 h 748"/>
                    <a:gd name="T30" fmla="*/ 182 w 712"/>
                    <a:gd name="T31" fmla="*/ 679 h 748"/>
                    <a:gd name="T32" fmla="*/ 60 w 712"/>
                    <a:gd name="T33" fmla="*/ 535 h 748"/>
                    <a:gd name="T34" fmla="*/ 182 w 712"/>
                    <a:gd name="T35" fmla="*/ 426 h 748"/>
                    <a:gd name="T36" fmla="*/ 182 w 712"/>
                    <a:gd name="T37" fmla="*/ 392 h 748"/>
                    <a:gd name="T38" fmla="*/ 60 w 712"/>
                    <a:gd name="T39" fmla="*/ 283 h 748"/>
                    <a:gd name="T40" fmla="*/ 182 w 712"/>
                    <a:gd name="T41" fmla="*/ 392 h 748"/>
                    <a:gd name="T42" fmla="*/ 216 w 712"/>
                    <a:gd name="T43" fmla="*/ 679 h 748"/>
                    <a:gd name="T44" fmla="*/ 337 w 712"/>
                    <a:gd name="T45" fmla="*/ 570 h 748"/>
                    <a:gd name="T46" fmla="*/ 337 w 712"/>
                    <a:gd name="T47" fmla="*/ 535 h 748"/>
                    <a:gd name="T48" fmla="*/ 216 w 712"/>
                    <a:gd name="T49" fmla="*/ 426 h 748"/>
                    <a:gd name="T50" fmla="*/ 337 w 712"/>
                    <a:gd name="T51" fmla="*/ 535 h 748"/>
                    <a:gd name="T52" fmla="*/ 216 w 712"/>
                    <a:gd name="T53" fmla="*/ 283 h 748"/>
                    <a:gd name="T54" fmla="*/ 337 w 712"/>
                    <a:gd name="T55" fmla="*/ 392 h 748"/>
                    <a:gd name="T56" fmla="*/ 494 w 712"/>
                    <a:gd name="T57" fmla="*/ 679 h 748"/>
                    <a:gd name="T58" fmla="*/ 372 w 712"/>
                    <a:gd name="T59" fmla="*/ 570 h 748"/>
                    <a:gd name="T60" fmla="*/ 494 w 712"/>
                    <a:gd name="T61" fmla="*/ 679 h 748"/>
                    <a:gd name="T62" fmla="*/ 372 w 712"/>
                    <a:gd name="T63" fmla="*/ 535 h 748"/>
                    <a:gd name="T64" fmla="*/ 494 w 712"/>
                    <a:gd name="T65" fmla="*/ 426 h 748"/>
                    <a:gd name="T66" fmla="*/ 494 w 712"/>
                    <a:gd name="T67" fmla="*/ 392 h 748"/>
                    <a:gd name="T68" fmla="*/ 372 w 712"/>
                    <a:gd name="T69" fmla="*/ 283 h 748"/>
                    <a:gd name="T70" fmla="*/ 494 w 712"/>
                    <a:gd name="T71" fmla="*/ 392 h 748"/>
                    <a:gd name="T72" fmla="*/ 529 w 712"/>
                    <a:gd name="T73" fmla="*/ 679 h 748"/>
                    <a:gd name="T74" fmla="*/ 650 w 712"/>
                    <a:gd name="T75" fmla="*/ 570 h 748"/>
                    <a:gd name="T76" fmla="*/ 650 w 712"/>
                    <a:gd name="T77" fmla="*/ 535 h 748"/>
                    <a:gd name="T78" fmla="*/ 529 w 712"/>
                    <a:gd name="T79" fmla="*/ 426 h 748"/>
                    <a:gd name="T80" fmla="*/ 650 w 712"/>
                    <a:gd name="T81" fmla="*/ 535 h 748"/>
                    <a:gd name="T82" fmla="*/ 529 w 712"/>
                    <a:gd name="T83" fmla="*/ 392 h 748"/>
                    <a:gd name="T84" fmla="*/ 650 w 712"/>
                    <a:gd name="T85" fmla="*/ 283 h 748"/>
                    <a:gd name="T86" fmla="*/ 652 w 712"/>
                    <a:gd name="T87" fmla="*/ 231 h 748"/>
                    <a:gd name="T88" fmla="*/ 60 w 712"/>
                    <a:gd name="T89" fmla="*/ 105 h 748"/>
                    <a:gd name="T90" fmla="*/ 652 w 712"/>
                    <a:gd name="T91" fmla="*/ 231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712" h="748">
                      <a:moveTo>
                        <a:pt x="671" y="35"/>
                      </a:moveTo>
                      <a:cubicBezTo>
                        <a:pt x="604" y="35"/>
                        <a:pt x="604" y="35"/>
                        <a:pt x="604" y="35"/>
                      </a:cubicBezTo>
                      <a:cubicBezTo>
                        <a:pt x="604" y="17"/>
                        <a:pt x="604" y="17"/>
                        <a:pt x="604" y="17"/>
                      </a:cubicBezTo>
                      <a:cubicBezTo>
                        <a:pt x="604" y="7"/>
                        <a:pt x="597" y="0"/>
                        <a:pt x="588" y="0"/>
                      </a:cubicBezTo>
                      <a:cubicBezTo>
                        <a:pt x="551" y="0"/>
                        <a:pt x="551" y="0"/>
                        <a:pt x="551" y="0"/>
                      </a:cubicBezTo>
                      <a:cubicBezTo>
                        <a:pt x="542" y="0"/>
                        <a:pt x="535" y="7"/>
                        <a:pt x="535" y="17"/>
                      </a:cubicBezTo>
                      <a:cubicBezTo>
                        <a:pt x="535" y="35"/>
                        <a:pt x="535" y="35"/>
                        <a:pt x="535" y="35"/>
                      </a:cubicBezTo>
                      <a:cubicBezTo>
                        <a:pt x="391" y="35"/>
                        <a:pt x="391" y="35"/>
                        <a:pt x="391" y="35"/>
                      </a:cubicBezTo>
                      <a:cubicBezTo>
                        <a:pt x="391" y="17"/>
                        <a:pt x="391" y="17"/>
                        <a:pt x="391" y="17"/>
                      </a:cubicBezTo>
                      <a:cubicBezTo>
                        <a:pt x="391" y="7"/>
                        <a:pt x="383" y="0"/>
                        <a:pt x="374" y="0"/>
                      </a:cubicBezTo>
                      <a:cubicBezTo>
                        <a:pt x="338" y="0"/>
                        <a:pt x="338" y="0"/>
                        <a:pt x="338" y="0"/>
                      </a:cubicBezTo>
                      <a:cubicBezTo>
                        <a:pt x="329" y="0"/>
                        <a:pt x="321" y="7"/>
                        <a:pt x="321" y="17"/>
                      </a:cubicBezTo>
                      <a:cubicBezTo>
                        <a:pt x="321" y="35"/>
                        <a:pt x="321" y="35"/>
                        <a:pt x="321" y="35"/>
                      </a:cubicBezTo>
                      <a:cubicBezTo>
                        <a:pt x="177" y="35"/>
                        <a:pt x="177" y="35"/>
                        <a:pt x="177" y="35"/>
                      </a:cubicBezTo>
                      <a:cubicBezTo>
                        <a:pt x="177" y="17"/>
                        <a:pt x="177" y="17"/>
                        <a:pt x="177" y="17"/>
                      </a:cubicBezTo>
                      <a:cubicBezTo>
                        <a:pt x="177" y="7"/>
                        <a:pt x="170" y="0"/>
                        <a:pt x="161" y="0"/>
                      </a:cubicBezTo>
                      <a:cubicBezTo>
                        <a:pt x="124" y="0"/>
                        <a:pt x="124" y="0"/>
                        <a:pt x="124" y="0"/>
                      </a:cubicBezTo>
                      <a:cubicBezTo>
                        <a:pt x="115" y="0"/>
                        <a:pt x="108" y="7"/>
                        <a:pt x="108" y="17"/>
                      </a:cubicBezTo>
                      <a:cubicBezTo>
                        <a:pt x="108" y="35"/>
                        <a:pt x="108" y="35"/>
                        <a:pt x="108" y="35"/>
                      </a:cubicBezTo>
                      <a:cubicBezTo>
                        <a:pt x="41" y="35"/>
                        <a:pt x="41" y="35"/>
                        <a:pt x="41" y="35"/>
                      </a:cubicBezTo>
                      <a:cubicBezTo>
                        <a:pt x="18" y="35"/>
                        <a:pt x="0" y="54"/>
                        <a:pt x="0" y="77"/>
                      </a:cubicBezTo>
                      <a:cubicBezTo>
                        <a:pt x="0" y="706"/>
                        <a:pt x="0" y="706"/>
                        <a:pt x="0" y="706"/>
                      </a:cubicBezTo>
                      <a:cubicBezTo>
                        <a:pt x="0" y="729"/>
                        <a:pt x="18" y="748"/>
                        <a:pt x="41" y="748"/>
                      </a:cubicBezTo>
                      <a:cubicBezTo>
                        <a:pt x="671" y="748"/>
                        <a:pt x="671" y="748"/>
                        <a:pt x="671" y="748"/>
                      </a:cubicBezTo>
                      <a:cubicBezTo>
                        <a:pt x="694" y="748"/>
                        <a:pt x="712" y="729"/>
                        <a:pt x="712" y="706"/>
                      </a:cubicBezTo>
                      <a:cubicBezTo>
                        <a:pt x="712" y="77"/>
                        <a:pt x="712" y="77"/>
                        <a:pt x="712" y="77"/>
                      </a:cubicBezTo>
                      <a:cubicBezTo>
                        <a:pt x="712" y="54"/>
                        <a:pt x="694" y="35"/>
                        <a:pt x="671" y="35"/>
                      </a:cubicBezTo>
                      <a:close/>
                      <a:moveTo>
                        <a:pt x="182" y="679"/>
                      </a:moveTo>
                      <a:cubicBezTo>
                        <a:pt x="60" y="679"/>
                        <a:pt x="60" y="679"/>
                        <a:pt x="60" y="679"/>
                      </a:cubicBezTo>
                      <a:cubicBezTo>
                        <a:pt x="60" y="570"/>
                        <a:pt x="60" y="570"/>
                        <a:pt x="60" y="570"/>
                      </a:cubicBezTo>
                      <a:cubicBezTo>
                        <a:pt x="182" y="570"/>
                        <a:pt x="182" y="570"/>
                        <a:pt x="182" y="570"/>
                      </a:cubicBezTo>
                      <a:lnTo>
                        <a:pt x="182" y="679"/>
                      </a:lnTo>
                      <a:close/>
                      <a:moveTo>
                        <a:pt x="182" y="535"/>
                      </a:moveTo>
                      <a:cubicBezTo>
                        <a:pt x="60" y="535"/>
                        <a:pt x="60" y="535"/>
                        <a:pt x="60" y="535"/>
                      </a:cubicBezTo>
                      <a:cubicBezTo>
                        <a:pt x="60" y="426"/>
                        <a:pt x="60" y="426"/>
                        <a:pt x="60" y="426"/>
                      </a:cubicBezTo>
                      <a:cubicBezTo>
                        <a:pt x="182" y="426"/>
                        <a:pt x="182" y="426"/>
                        <a:pt x="182" y="426"/>
                      </a:cubicBezTo>
                      <a:lnTo>
                        <a:pt x="182" y="535"/>
                      </a:lnTo>
                      <a:close/>
                      <a:moveTo>
                        <a:pt x="182" y="392"/>
                      </a:moveTo>
                      <a:cubicBezTo>
                        <a:pt x="60" y="392"/>
                        <a:pt x="60" y="392"/>
                        <a:pt x="60" y="392"/>
                      </a:cubicBezTo>
                      <a:cubicBezTo>
                        <a:pt x="60" y="283"/>
                        <a:pt x="60" y="283"/>
                        <a:pt x="60" y="283"/>
                      </a:cubicBezTo>
                      <a:cubicBezTo>
                        <a:pt x="182" y="283"/>
                        <a:pt x="182" y="283"/>
                        <a:pt x="182" y="283"/>
                      </a:cubicBezTo>
                      <a:lnTo>
                        <a:pt x="182" y="392"/>
                      </a:lnTo>
                      <a:close/>
                      <a:moveTo>
                        <a:pt x="337" y="679"/>
                      </a:moveTo>
                      <a:cubicBezTo>
                        <a:pt x="216" y="679"/>
                        <a:pt x="216" y="679"/>
                        <a:pt x="216" y="679"/>
                      </a:cubicBezTo>
                      <a:cubicBezTo>
                        <a:pt x="216" y="570"/>
                        <a:pt x="216" y="570"/>
                        <a:pt x="216" y="570"/>
                      </a:cubicBezTo>
                      <a:cubicBezTo>
                        <a:pt x="337" y="570"/>
                        <a:pt x="337" y="570"/>
                        <a:pt x="337" y="570"/>
                      </a:cubicBezTo>
                      <a:lnTo>
                        <a:pt x="337" y="679"/>
                      </a:lnTo>
                      <a:close/>
                      <a:moveTo>
                        <a:pt x="337" y="535"/>
                      </a:moveTo>
                      <a:cubicBezTo>
                        <a:pt x="216" y="535"/>
                        <a:pt x="216" y="535"/>
                        <a:pt x="216" y="535"/>
                      </a:cubicBezTo>
                      <a:cubicBezTo>
                        <a:pt x="216" y="426"/>
                        <a:pt x="216" y="426"/>
                        <a:pt x="216" y="426"/>
                      </a:cubicBezTo>
                      <a:cubicBezTo>
                        <a:pt x="337" y="426"/>
                        <a:pt x="337" y="426"/>
                        <a:pt x="337" y="426"/>
                      </a:cubicBezTo>
                      <a:lnTo>
                        <a:pt x="337" y="535"/>
                      </a:lnTo>
                      <a:close/>
                      <a:moveTo>
                        <a:pt x="216" y="392"/>
                      </a:moveTo>
                      <a:cubicBezTo>
                        <a:pt x="216" y="283"/>
                        <a:pt x="216" y="283"/>
                        <a:pt x="216" y="283"/>
                      </a:cubicBezTo>
                      <a:cubicBezTo>
                        <a:pt x="337" y="283"/>
                        <a:pt x="337" y="283"/>
                        <a:pt x="337" y="283"/>
                      </a:cubicBezTo>
                      <a:cubicBezTo>
                        <a:pt x="337" y="392"/>
                        <a:pt x="337" y="392"/>
                        <a:pt x="337" y="392"/>
                      </a:cubicBezTo>
                      <a:lnTo>
                        <a:pt x="216" y="392"/>
                      </a:lnTo>
                      <a:close/>
                      <a:moveTo>
                        <a:pt x="494" y="679"/>
                      </a:moveTo>
                      <a:cubicBezTo>
                        <a:pt x="372" y="679"/>
                        <a:pt x="372" y="679"/>
                        <a:pt x="372" y="679"/>
                      </a:cubicBezTo>
                      <a:cubicBezTo>
                        <a:pt x="372" y="570"/>
                        <a:pt x="372" y="570"/>
                        <a:pt x="372" y="570"/>
                      </a:cubicBezTo>
                      <a:cubicBezTo>
                        <a:pt x="494" y="570"/>
                        <a:pt x="494" y="570"/>
                        <a:pt x="494" y="570"/>
                      </a:cubicBezTo>
                      <a:lnTo>
                        <a:pt x="494" y="679"/>
                      </a:lnTo>
                      <a:close/>
                      <a:moveTo>
                        <a:pt x="494" y="535"/>
                      </a:moveTo>
                      <a:cubicBezTo>
                        <a:pt x="372" y="535"/>
                        <a:pt x="372" y="535"/>
                        <a:pt x="372" y="535"/>
                      </a:cubicBezTo>
                      <a:cubicBezTo>
                        <a:pt x="372" y="426"/>
                        <a:pt x="372" y="426"/>
                        <a:pt x="372" y="426"/>
                      </a:cubicBezTo>
                      <a:cubicBezTo>
                        <a:pt x="494" y="426"/>
                        <a:pt x="494" y="426"/>
                        <a:pt x="494" y="426"/>
                      </a:cubicBezTo>
                      <a:lnTo>
                        <a:pt x="494" y="535"/>
                      </a:lnTo>
                      <a:close/>
                      <a:moveTo>
                        <a:pt x="494" y="392"/>
                      </a:moveTo>
                      <a:cubicBezTo>
                        <a:pt x="372" y="392"/>
                        <a:pt x="372" y="392"/>
                        <a:pt x="372" y="392"/>
                      </a:cubicBezTo>
                      <a:cubicBezTo>
                        <a:pt x="372" y="283"/>
                        <a:pt x="372" y="283"/>
                        <a:pt x="372" y="283"/>
                      </a:cubicBezTo>
                      <a:cubicBezTo>
                        <a:pt x="494" y="283"/>
                        <a:pt x="494" y="283"/>
                        <a:pt x="494" y="283"/>
                      </a:cubicBezTo>
                      <a:lnTo>
                        <a:pt x="494" y="392"/>
                      </a:lnTo>
                      <a:close/>
                      <a:moveTo>
                        <a:pt x="650" y="679"/>
                      </a:moveTo>
                      <a:cubicBezTo>
                        <a:pt x="529" y="679"/>
                        <a:pt x="529" y="679"/>
                        <a:pt x="529" y="679"/>
                      </a:cubicBezTo>
                      <a:cubicBezTo>
                        <a:pt x="529" y="570"/>
                        <a:pt x="529" y="570"/>
                        <a:pt x="529" y="570"/>
                      </a:cubicBezTo>
                      <a:cubicBezTo>
                        <a:pt x="650" y="570"/>
                        <a:pt x="650" y="570"/>
                        <a:pt x="650" y="570"/>
                      </a:cubicBezTo>
                      <a:lnTo>
                        <a:pt x="650" y="679"/>
                      </a:lnTo>
                      <a:close/>
                      <a:moveTo>
                        <a:pt x="650" y="535"/>
                      </a:moveTo>
                      <a:cubicBezTo>
                        <a:pt x="529" y="535"/>
                        <a:pt x="529" y="535"/>
                        <a:pt x="529" y="535"/>
                      </a:cubicBezTo>
                      <a:cubicBezTo>
                        <a:pt x="529" y="426"/>
                        <a:pt x="529" y="426"/>
                        <a:pt x="529" y="426"/>
                      </a:cubicBezTo>
                      <a:cubicBezTo>
                        <a:pt x="650" y="426"/>
                        <a:pt x="650" y="426"/>
                        <a:pt x="650" y="426"/>
                      </a:cubicBezTo>
                      <a:lnTo>
                        <a:pt x="650" y="535"/>
                      </a:lnTo>
                      <a:close/>
                      <a:moveTo>
                        <a:pt x="650" y="392"/>
                      </a:moveTo>
                      <a:cubicBezTo>
                        <a:pt x="529" y="392"/>
                        <a:pt x="529" y="392"/>
                        <a:pt x="529" y="392"/>
                      </a:cubicBezTo>
                      <a:cubicBezTo>
                        <a:pt x="529" y="283"/>
                        <a:pt x="529" y="283"/>
                        <a:pt x="529" y="283"/>
                      </a:cubicBezTo>
                      <a:cubicBezTo>
                        <a:pt x="650" y="283"/>
                        <a:pt x="650" y="283"/>
                        <a:pt x="650" y="283"/>
                      </a:cubicBezTo>
                      <a:lnTo>
                        <a:pt x="650" y="392"/>
                      </a:lnTo>
                      <a:close/>
                      <a:moveTo>
                        <a:pt x="652" y="231"/>
                      </a:moveTo>
                      <a:cubicBezTo>
                        <a:pt x="60" y="231"/>
                        <a:pt x="60" y="231"/>
                        <a:pt x="60" y="231"/>
                      </a:cubicBezTo>
                      <a:cubicBezTo>
                        <a:pt x="60" y="105"/>
                        <a:pt x="60" y="105"/>
                        <a:pt x="60" y="105"/>
                      </a:cubicBezTo>
                      <a:cubicBezTo>
                        <a:pt x="652" y="105"/>
                        <a:pt x="652" y="105"/>
                        <a:pt x="652" y="105"/>
                      </a:cubicBezTo>
                      <a:lnTo>
                        <a:pt x="652" y="23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1" name="Rectangle 107">
                  <a:extLst>
                    <a:ext uri="{FF2B5EF4-FFF2-40B4-BE49-F238E27FC236}">
                      <a16:creationId xmlns:a16="http://schemas.microsoft.com/office/drawing/2014/main" id="{75E5B506-F1EB-F14B-93FC-31BDEF0621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80200" y="2660650"/>
                  <a:ext cx="271463" cy="22225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Rectangle 108">
                  <a:extLst>
                    <a:ext uri="{FF2B5EF4-FFF2-40B4-BE49-F238E27FC236}">
                      <a16:creationId xmlns:a16="http://schemas.microsoft.com/office/drawing/2014/main" id="{0638CEEC-9226-BF4D-BD19-FAE494BFEF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9650" y="2660650"/>
                  <a:ext cx="271463" cy="22225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Rectangle 109">
                  <a:extLst>
                    <a:ext uri="{FF2B5EF4-FFF2-40B4-BE49-F238E27FC236}">
                      <a16:creationId xmlns:a16="http://schemas.microsoft.com/office/drawing/2014/main" id="{2F5FA61A-A298-0B48-BBDB-36ABD5C5F9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05450" y="2660650"/>
                  <a:ext cx="271463" cy="22225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39B04B83-2264-D34C-946C-3077255A600B}"/>
                </a:ext>
              </a:extLst>
            </p:cNvPr>
            <p:cNvSpPr txBox="1"/>
            <p:nvPr/>
          </p:nvSpPr>
          <p:spPr bwMode="auto">
            <a:xfrm>
              <a:off x="3020369" y="3428621"/>
              <a:ext cx="99428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0" algn="ctr" defTabSz="685783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8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Medium" panose="02000503020000020003" pitchFamily="2" charset="0"/>
                  <a:cs typeface="Arial Narrow" charset="0"/>
                  <a:sym typeface="Arial"/>
                </a:rPr>
                <a:t>1st PARTY BRAND DATA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79A9466-3A85-AB4A-9916-FA275FBB2E7E}"/>
                </a:ext>
              </a:extLst>
            </p:cNvPr>
            <p:cNvGrpSpPr/>
            <p:nvPr/>
          </p:nvGrpSpPr>
          <p:grpSpPr>
            <a:xfrm>
              <a:off x="3203610" y="3780532"/>
              <a:ext cx="679319" cy="326662"/>
              <a:chOff x="2969276" y="3603828"/>
              <a:chExt cx="679319" cy="326662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B5F1F3FA-CDF5-4D47-9D90-C1F6044DD30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9276" y="3603828"/>
                <a:ext cx="269969" cy="326662"/>
                <a:chOff x="3157538" y="1157288"/>
                <a:chExt cx="2828925" cy="2828925"/>
              </a:xfrm>
              <a:solidFill>
                <a:schemeClr val="accent3">
                  <a:lumMod val="40000"/>
                  <a:lumOff val="60000"/>
                </a:schemeClr>
              </a:solidFill>
            </p:grpSpPr>
            <p:sp>
              <p:nvSpPr>
                <p:cNvPr id="119" name="Freeform 12">
                  <a:extLst>
                    <a:ext uri="{FF2B5EF4-FFF2-40B4-BE49-F238E27FC236}">
                      <a16:creationId xmlns:a16="http://schemas.microsoft.com/office/drawing/2014/main" id="{9F9DAC48-28B5-1D41-8F2B-FAAD1AD9C1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7538" y="1157288"/>
                  <a:ext cx="2828925" cy="2828925"/>
                </a:xfrm>
                <a:custGeom>
                  <a:avLst/>
                  <a:gdLst>
                    <a:gd name="T0" fmla="*/ 737 w 752"/>
                    <a:gd name="T1" fmla="*/ 361 h 752"/>
                    <a:gd name="T2" fmla="*/ 391 w 752"/>
                    <a:gd name="T3" fmla="*/ 361 h 752"/>
                    <a:gd name="T4" fmla="*/ 391 w 752"/>
                    <a:gd name="T5" fmla="*/ 15 h 752"/>
                    <a:gd name="T6" fmla="*/ 376 w 752"/>
                    <a:gd name="T7" fmla="*/ 0 h 752"/>
                    <a:gd name="T8" fmla="*/ 361 w 752"/>
                    <a:gd name="T9" fmla="*/ 15 h 752"/>
                    <a:gd name="T10" fmla="*/ 361 w 752"/>
                    <a:gd name="T11" fmla="*/ 361 h 752"/>
                    <a:gd name="T12" fmla="*/ 15 w 752"/>
                    <a:gd name="T13" fmla="*/ 361 h 752"/>
                    <a:gd name="T14" fmla="*/ 0 w 752"/>
                    <a:gd name="T15" fmla="*/ 376 h 752"/>
                    <a:gd name="T16" fmla="*/ 15 w 752"/>
                    <a:gd name="T17" fmla="*/ 391 h 752"/>
                    <a:gd name="T18" fmla="*/ 361 w 752"/>
                    <a:gd name="T19" fmla="*/ 391 h 752"/>
                    <a:gd name="T20" fmla="*/ 361 w 752"/>
                    <a:gd name="T21" fmla="*/ 737 h 752"/>
                    <a:gd name="T22" fmla="*/ 376 w 752"/>
                    <a:gd name="T23" fmla="*/ 752 h 752"/>
                    <a:gd name="T24" fmla="*/ 391 w 752"/>
                    <a:gd name="T25" fmla="*/ 737 h 752"/>
                    <a:gd name="T26" fmla="*/ 391 w 752"/>
                    <a:gd name="T27" fmla="*/ 391 h 752"/>
                    <a:gd name="T28" fmla="*/ 737 w 752"/>
                    <a:gd name="T29" fmla="*/ 391 h 752"/>
                    <a:gd name="T30" fmla="*/ 752 w 752"/>
                    <a:gd name="T31" fmla="*/ 376 h 752"/>
                    <a:gd name="T32" fmla="*/ 737 w 752"/>
                    <a:gd name="T33" fmla="*/ 361 h 7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52" h="752">
                      <a:moveTo>
                        <a:pt x="737" y="361"/>
                      </a:moveTo>
                      <a:cubicBezTo>
                        <a:pt x="391" y="361"/>
                        <a:pt x="391" y="361"/>
                        <a:pt x="391" y="361"/>
                      </a:cubicBezTo>
                      <a:cubicBezTo>
                        <a:pt x="391" y="15"/>
                        <a:pt x="391" y="15"/>
                        <a:pt x="391" y="15"/>
                      </a:cubicBezTo>
                      <a:cubicBezTo>
                        <a:pt x="391" y="7"/>
                        <a:pt x="384" y="0"/>
                        <a:pt x="376" y="0"/>
                      </a:cubicBezTo>
                      <a:cubicBezTo>
                        <a:pt x="368" y="0"/>
                        <a:pt x="361" y="7"/>
                        <a:pt x="361" y="15"/>
                      </a:cubicBezTo>
                      <a:cubicBezTo>
                        <a:pt x="361" y="361"/>
                        <a:pt x="361" y="361"/>
                        <a:pt x="361" y="361"/>
                      </a:cubicBezTo>
                      <a:cubicBezTo>
                        <a:pt x="15" y="361"/>
                        <a:pt x="15" y="361"/>
                        <a:pt x="15" y="361"/>
                      </a:cubicBezTo>
                      <a:cubicBezTo>
                        <a:pt x="7" y="361"/>
                        <a:pt x="0" y="368"/>
                        <a:pt x="0" y="376"/>
                      </a:cubicBezTo>
                      <a:cubicBezTo>
                        <a:pt x="0" y="384"/>
                        <a:pt x="7" y="391"/>
                        <a:pt x="15" y="391"/>
                      </a:cubicBezTo>
                      <a:cubicBezTo>
                        <a:pt x="361" y="391"/>
                        <a:pt x="361" y="391"/>
                        <a:pt x="361" y="391"/>
                      </a:cubicBezTo>
                      <a:cubicBezTo>
                        <a:pt x="361" y="737"/>
                        <a:pt x="361" y="737"/>
                        <a:pt x="361" y="737"/>
                      </a:cubicBezTo>
                      <a:cubicBezTo>
                        <a:pt x="361" y="745"/>
                        <a:pt x="368" y="752"/>
                        <a:pt x="376" y="752"/>
                      </a:cubicBezTo>
                      <a:cubicBezTo>
                        <a:pt x="384" y="752"/>
                        <a:pt x="391" y="745"/>
                        <a:pt x="391" y="737"/>
                      </a:cubicBezTo>
                      <a:cubicBezTo>
                        <a:pt x="391" y="391"/>
                        <a:pt x="391" y="391"/>
                        <a:pt x="391" y="391"/>
                      </a:cubicBezTo>
                      <a:cubicBezTo>
                        <a:pt x="737" y="391"/>
                        <a:pt x="737" y="391"/>
                        <a:pt x="737" y="391"/>
                      </a:cubicBezTo>
                      <a:cubicBezTo>
                        <a:pt x="745" y="391"/>
                        <a:pt x="752" y="384"/>
                        <a:pt x="752" y="376"/>
                      </a:cubicBezTo>
                      <a:cubicBezTo>
                        <a:pt x="752" y="368"/>
                        <a:pt x="745" y="361"/>
                        <a:pt x="737" y="36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" name="Oval 13">
                  <a:extLst>
                    <a:ext uri="{FF2B5EF4-FFF2-40B4-BE49-F238E27FC236}">
                      <a16:creationId xmlns:a16="http://schemas.microsoft.com/office/drawing/2014/main" id="{86CF369E-675D-4047-8BAE-FE0BD15FC7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06988" y="1416051"/>
                  <a:ext cx="412750" cy="41433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" name="Freeform 14">
                  <a:extLst>
                    <a:ext uri="{FF2B5EF4-FFF2-40B4-BE49-F238E27FC236}">
                      <a16:creationId xmlns:a16="http://schemas.microsoft.com/office/drawing/2014/main" id="{5B5D7BF4-2310-D440-9288-BCEB52F2BB1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86338" y="1901826"/>
                  <a:ext cx="658813" cy="338138"/>
                </a:xfrm>
                <a:custGeom>
                  <a:avLst/>
                  <a:gdLst>
                    <a:gd name="T0" fmla="*/ 139 w 175"/>
                    <a:gd name="T1" fmla="*/ 30 h 90"/>
                    <a:gd name="T2" fmla="*/ 145 w 175"/>
                    <a:gd name="T3" fmla="*/ 36 h 90"/>
                    <a:gd name="T4" fmla="*/ 145 w 175"/>
                    <a:gd name="T5" fmla="*/ 50 h 90"/>
                    <a:gd name="T6" fmla="*/ 87 w 175"/>
                    <a:gd name="T7" fmla="*/ 61 h 90"/>
                    <a:gd name="T8" fmla="*/ 29 w 175"/>
                    <a:gd name="T9" fmla="*/ 50 h 90"/>
                    <a:gd name="T10" fmla="*/ 29 w 175"/>
                    <a:gd name="T11" fmla="*/ 36 h 90"/>
                    <a:gd name="T12" fmla="*/ 35 w 175"/>
                    <a:gd name="T13" fmla="*/ 30 h 90"/>
                    <a:gd name="T14" fmla="*/ 139 w 175"/>
                    <a:gd name="T15" fmla="*/ 30 h 90"/>
                    <a:gd name="T16" fmla="*/ 139 w 175"/>
                    <a:gd name="T17" fmla="*/ 0 h 90"/>
                    <a:gd name="T18" fmla="*/ 35 w 175"/>
                    <a:gd name="T19" fmla="*/ 0 h 90"/>
                    <a:gd name="T20" fmla="*/ 0 w 175"/>
                    <a:gd name="T21" fmla="*/ 36 h 90"/>
                    <a:gd name="T22" fmla="*/ 0 w 175"/>
                    <a:gd name="T23" fmla="*/ 65 h 90"/>
                    <a:gd name="T24" fmla="*/ 87 w 175"/>
                    <a:gd name="T25" fmla="*/ 90 h 90"/>
                    <a:gd name="T26" fmla="*/ 175 w 175"/>
                    <a:gd name="T27" fmla="*/ 65 h 90"/>
                    <a:gd name="T28" fmla="*/ 175 w 175"/>
                    <a:gd name="T29" fmla="*/ 36 h 90"/>
                    <a:gd name="T30" fmla="*/ 139 w 175"/>
                    <a:gd name="T31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75" h="90">
                      <a:moveTo>
                        <a:pt x="139" y="30"/>
                      </a:moveTo>
                      <a:cubicBezTo>
                        <a:pt x="143" y="30"/>
                        <a:pt x="145" y="33"/>
                        <a:pt x="145" y="36"/>
                      </a:cubicBezTo>
                      <a:cubicBezTo>
                        <a:pt x="145" y="50"/>
                        <a:pt x="145" y="50"/>
                        <a:pt x="145" y="50"/>
                      </a:cubicBezTo>
                      <a:cubicBezTo>
                        <a:pt x="131" y="58"/>
                        <a:pt x="113" y="61"/>
                        <a:pt x="87" y="61"/>
                      </a:cubicBezTo>
                      <a:cubicBezTo>
                        <a:pt x="62" y="61"/>
                        <a:pt x="43" y="58"/>
                        <a:pt x="29" y="50"/>
                      </a:cubicBezTo>
                      <a:cubicBezTo>
                        <a:pt x="29" y="36"/>
                        <a:pt x="29" y="36"/>
                        <a:pt x="29" y="36"/>
                      </a:cubicBezTo>
                      <a:cubicBezTo>
                        <a:pt x="29" y="33"/>
                        <a:pt x="32" y="30"/>
                        <a:pt x="35" y="30"/>
                      </a:cubicBezTo>
                      <a:cubicBezTo>
                        <a:pt x="139" y="30"/>
                        <a:pt x="139" y="30"/>
                        <a:pt x="139" y="30"/>
                      </a:cubicBezTo>
                      <a:moveTo>
                        <a:pt x="139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6" y="0"/>
                        <a:pt x="0" y="16"/>
                        <a:pt x="0" y="36"/>
                      </a:cubicBezTo>
                      <a:cubicBezTo>
                        <a:pt x="0" y="65"/>
                        <a:pt x="0" y="65"/>
                        <a:pt x="0" y="65"/>
                      </a:cubicBezTo>
                      <a:cubicBezTo>
                        <a:pt x="23" y="85"/>
                        <a:pt x="54" y="90"/>
                        <a:pt x="87" y="90"/>
                      </a:cubicBezTo>
                      <a:cubicBezTo>
                        <a:pt x="121" y="90"/>
                        <a:pt x="151" y="85"/>
                        <a:pt x="175" y="65"/>
                      </a:cubicBezTo>
                      <a:cubicBezTo>
                        <a:pt x="175" y="36"/>
                        <a:pt x="175" y="36"/>
                        <a:pt x="175" y="36"/>
                      </a:cubicBezTo>
                      <a:cubicBezTo>
                        <a:pt x="175" y="16"/>
                        <a:pt x="159" y="0"/>
                        <a:pt x="13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" name="Freeform 15">
                  <a:extLst>
                    <a:ext uri="{FF2B5EF4-FFF2-40B4-BE49-F238E27FC236}">
                      <a16:creationId xmlns:a16="http://schemas.microsoft.com/office/drawing/2014/main" id="{B560B371-C19E-3F43-BD5F-DF4EF0642FE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06988" y="2892426"/>
                  <a:ext cx="412750" cy="409575"/>
                </a:xfrm>
                <a:custGeom>
                  <a:avLst/>
                  <a:gdLst>
                    <a:gd name="T0" fmla="*/ 55 w 110"/>
                    <a:gd name="T1" fmla="*/ 29 h 109"/>
                    <a:gd name="T2" fmla="*/ 81 w 110"/>
                    <a:gd name="T3" fmla="*/ 55 h 109"/>
                    <a:gd name="T4" fmla="*/ 55 w 110"/>
                    <a:gd name="T5" fmla="*/ 80 h 109"/>
                    <a:gd name="T6" fmla="*/ 29 w 110"/>
                    <a:gd name="T7" fmla="*/ 55 h 109"/>
                    <a:gd name="T8" fmla="*/ 55 w 110"/>
                    <a:gd name="T9" fmla="*/ 29 h 109"/>
                    <a:gd name="T10" fmla="*/ 55 w 110"/>
                    <a:gd name="T11" fmla="*/ 0 h 109"/>
                    <a:gd name="T12" fmla="*/ 0 w 110"/>
                    <a:gd name="T13" fmla="*/ 55 h 109"/>
                    <a:gd name="T14" fmla="*/ 55 w 110"/>
                    <a:gd name="T15" fmla="*/ 109 h 109"/>
                    <a:gd name="T16" fmla="*/ 110 w 110"/>
                    <a:gd name="T17" fmla="*/ 55 h 109"/>
                    <a:gd name="T18" fmla="*/ 55 w 110"/>
                    <a:gd name="T1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0" h="109">
                      <a:moveTo>
                        <a:pt x="55" y="29"/>
                      </a:moveTo>
                      <a:cubicBezTo>
                        <a:pt x="69" y="29"/>
                        <a:pt x="81" y="40"/>
                        <a:pt x="81" y="55"/>
                      </a:cubicBezTo>
                      <a:cubicBezTo>
                        <a:pt x="81" y="69"/>
                        <a:pt x="69" y="80"/>
                        <a:pt x="55" y="80"/>
                      </a:cubicBezTo>
                      <a:cubicBezTo>
                        <a:pt x="41" y="80"/>
                        <a:pt x="29" y="69"/>
                        <a:pt x="29" y="55"/>
                      </a:cubicBezTo>
                      <a:cubicBezTo>
                        <a:pt x="29" y="40"/>
                        <a:pt x="41" y="29"/>
                        <a:pt x="55" y="29"/>
                      </a:cubicBezTo>
                      <a:moveTo>
                        <a:pt x="55" y="0"/>
                      </a:moveTo>
                      <a:cubicBezTo>
                        <a:pt x="25" y="0"/>
                        <a:pt x="0" y="24"/>
                        <a:pt x="0" y="55"/>
                      </a:cubicBezTo>
                      <a:cubicBezTo>
                        <a:pt x="0" y="85"/>
                        <a:pt x="25" y="109"/>
                        <a:pt x="55" y="109"/>
                      </a:cubicBezTo>
                      <a:cubicBezTo>
                        <a:pt x="85" y="109"/>
                        <a:pt x="110" y="85"/>
                        <a:pt x="110" y="55"/>
                      </a:cubicBezTo>
                      <a:cubicBezTo>
                        <a:pt x="110" y="24"/>
                        <a:pt x="85" y="0"/>
                        <a:pt x="5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" name="Freeform 16">
                  <a:extLst>
                    <a:ext uri="{FF2B5EF4-FFF2-40B4-BE49-F238E27FC236}">
                      <a16:creationId xmlns:a16="http://schemas.microsoft.com/office/drawing/2014/main" id="{D716D5F6-6AB5-9A41-B397-2299138DC2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86338" y="3376613"/>
                  <a:ext cx="658813" cy="339725"/>
                </a:xfrm>
                <a:custGeom>
                  <a:avLst/>
                  <a:gdLst>
                    <a:gd name="T0" fmla="*/ 139 w 175"/>
                    <a:gd name="T1" fmla="*/ 0 h 90"/>
                    <a:gd name="T2" fmla="*/ 35 w 175"/>
                    <a:gd name="T3" fmla="*/ 0 h 90"/>
                    <a:gd name="T4" fmla="*/ 0 w 175"/>
                    <a:gd name="T5" fmla="*/ 35 h 90"/>
                    <a:gd name="T6" fmla="*/ 0 w 175"/>
                    <a:gd name="T7" fmla="*/ 65 h 90"/>
                    <a:gd name="T8" fmla="*/ 87 w 175"/>
                    <a:gd name="T9" fmla="*/ 90 h 90"/>
                    <a:gd name="T10" fmla="*/ 175 w 175"/>
                    <a:gd name="T11" fmla="*/ 65 h 90"/>
                    <a:gd name="T12" fmla="*/ 175 w 175"/>
                    <a:gd name="T13" fmla="*/ 35 h 90"/>
                    <a:gd name="T14" fmla="*/ 139 w 175"/>
                    <a:gd name="T15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5" h="90">
                      <a:moveTo>
                        <a:pt x="139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6" y="0"/>
                        <a:pt x="0" y="16"/>
                        <a:pt x="0" y="35"/>
                      </a:cubicBezTo>
                      <a:cubicBezTo>
                        <a:pt x="0" y="65"/>
                        <a:pt x="0" y="65"/>
                        <a:pt x="0" y="65"/>
                      </a:cubicBezTo>
                      <a:cubicBezTo>
                        <a:pt x="23" y="84"/>
                        <a:pt x="54" y="90"/>
                        <a:pt x="87" y="90"/>
                      </a:cubicBezTo>
                      <a:cubicBezTo>
                        <a:pt x="121" y="90"/>
                        <a:pt x="151" y="84"/>
                        <a:pt x="175" y="65"/>
                      </a:cubicBezTo>
                      <a:cubicBezTo>
                        <a:pt x="175" y="35"/>
                        <a:pt x="175" y="35"/>
                        <a:pt x="175" y="35"/>
                      </a:cubicBezTo>
                      <a:cubicBezTo>
                        <a:pt x="175" y="16"/>
                        <a:pt x="159" y="0"/>
                        <a:pt x="13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" name="Oval 17">
                  <a:extLst>
                    <a:ext uri="{FF2B5EF4-FFF2-40B4-BE49-F238E27FC236}">
                      <a16:creationId xmlns:a16="http://schemas.microsoft.com/office/drawing/2014/main" id="{724015F7-B8C0-624B-B921-56D9585B74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4263" y="1404938"/>
                  <a:ext cx="412750" cy="411163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Freeform 18">
                  <a:extLst>
                    <a:ext uri="{FF2B5EF4-FFF2-40B4-BE49-F238E27FC236}">
                      <a16:creationId xmlns:a16="http://schemas.microsoft.com/office/drawing/2014/main" id="{DECA7FCB-9627-9045-8DD8-B8AA4FB809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851" y="1890713"/>
                  <a:ext cx="658813" cy="338138"/>
                </a:xfrm>
                <a:custGeom>
                  <a:avLst/>
                  <a:gdLst>
                    <a:gd name="T0" fmla="*/ 140 w 175"/>
                    <a:gd name="T1" fmla="*/ 0 h 90"/>
                    <a:gd name="T2" fmla="*/ 36 w 175"/>
                    <a:gd name="T3" fmla="*/ 0 h 90"/>
                    <a:gd name="T4" fmla="*/ 0 w 175"/>
                    <a:gd name="T5" fmla="*/ 35 h 90"/>
                    <a:gd name="T6" fmla="*/ 0 w 175"/>
                    <a:gd name="T7" fmla="*/ 65 h 90"/>
                    <a:gd name="T8" fmla="*/ 88 w 175"/>
                    <a:gd name="T9" fmla="*/ 90 h 90"/>
                    <a:gd name="T10" fmla="*/ 175 w 175"/>
                    <a:gd name="T11" fmla="*/ 65 h 90"/>
                    <a:gd name="T12" fmla="*/ 175 w 175"/>
                    <a:gd name="T13" fmla="*/ 35 h 90"/>
                    <a:gd name="T14" fmla="*/ 140 w 175"/>
                    <a:gd name="T15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5" h="90">
                      <a:moveTo>
                        <a:pt x="140" y="0"/>
                      </a:move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6" y="0"/>
                        <a:pt x="0" y="16"/>
                        <a:pt x="0" y="35"/>
                      </a:cubicBezTo>
                      <a:cubicBezTo>
                        <a:pt x="0" y="65"/>
                        <a:pt x="0" y="65"/>
                        <a:pt x="0" y="65"/>
                      </a:cubicBezTo>
                      <a:cubicBezTo>
                        <a:pt x="24" y="84"/>
                        <a:pt x="54" y="90"/>
                        <a:pt x="88" y="90"/>
                      </a:cubicBezTo>
                      <a:cubicBezTo>
                        <a:pt x="121" y="90"/>
                        <a:pt x="152" y="84"/>
                        <a:pt x="175" y="65"/>
                      </a:cubicBezTo>
                      <a:cubicBezTo>
                        <a:pt x="175" y="35"/>
                        <a:pt x="175" y="35"/>
                        <a:pt x="175" y="35"/>
                      </a:cubicBezTo>
                      <a:cubicBezTo>
                        <a:pt x="175" y="16"/>
                        <a:pt x="159" y="0"/>
                        <a:pt x="1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Freeform 19">
                  <a:extLst>
                    <a:ext uri="{FF2B5EF4-FFF2-40B4-BE49-F238E27FC236}">
                      <a16:creationId xmlns:a16="http://schemas.microsoft.com/office/drawing/2014/main" id="{593F3E86-1269-304C-9779-84C7090E02F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624263" y="2892426"/>
                  <a:ext cx="412750" cy="409575"/>
                </a:xfrm>
                <a:custGeom>
                  <a:avLst/>
                  <a:gdLst>
                    <a:gd name="T0" fmla="*/ 55 w 110"/>
                    <a:gd name="T1" fmla="*/ 29 h 109"/>
                    <a:gd name="T2" fmla="*/ 81 w 110"/>
                    <a:gd name="T3" fmla="*/ 55 h 109"/>
                    <a:gd name="T4" fmla="*/ 55 w 110"/>
                    <a:gd name="T5" fmla="*/ 80 h 109"/>
                    <a:gd name="T6" fmla="*/ 29 w 110"/>
                    <a:gd name="T7" fmla="*/ 55 h 109"/>
                    <a:gd name="T8" fmla="*/ 55 w 110"/>
                    <a:gd name="T9" fmla="*/ 29 h 109"/>
                    <a:gd name="T10" fmla="*/ 55 w 110"/>
                    <a:gd name="T11" fmla="*/ 0 h 109"/>
                    <a:gd name="T12" fmla="*/ 0 w 110"/>
                    <a:gd name="T13" fmla="*/ 55 h 109"/>
                    <a:gd name="T14" fmla="*/ 55 w 110"/>
                    <a:gd name="T15" fmla="*/ 109 h 109"/>
                    <a:gd name="T16" fmla="*/ 110 w 110"/>
                    <a:gd name="T17" fmla="*/ 55 h 109"/>
                    <a:gd name="T18" fmla="*/ 55 w 110"/>
                    <a:gd name="T1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0" h="109">
                      <a:moveTo>
                        <a:pt x="55" y="29"/>
                      </a:moveTo>
                      <a:cubicBezTo>
                        <a:pt x="69" y="29"/>
                        <a:pt x="81" y="40"/>
                        <a:pt x="81" y="55"/>
                      </a:cubicBezTo>
                      <a:cubicBezTo>
                        <a:pt x="81" y="69"/>
                        <a:pt x="69" y="80"/>
                        <a:pt x="55" y="80"/>
                      </a:cubicBezTo>
                      <a:cubicBezTo>
                        <a:pt x="41" y="80"/>
                        <a:pt x="29" y="69"/>
                        <a:pt x="29" y="55"/>
                      </a:cubicBezTo>
                      <a:cubicBezTo>
                        <a:pt x="29" y="40"/>
                        <a:pt x="41" y="29"/>
                        <a:pt x="55" y="29"/>
                      </a:cubicBezTo>
                      <a:moveTo>
                        <a:pt x="55" y="0"/>
                      </a:moveTo>
                      <a:cubicBezTo>
                        <a:pt x="25" y="0"/>
                        <a:pt x="0" y="24"/>
                        <a:pt x="0" y="55"/>
                      </a:cubicBezTo>
                      <a:cubicBezTo>
                        <a:pt x="0" y="85"/>
                        <a:pt x="25" y="109"/>
                        <a:pt x="55" y="109"/>
                      </a:cubicBezTo>
                      <a:cubicBezTo>
                        <a:pt x="85" y="109"/>
                        <a:pt x="110" y="85"/>
                        <a:pt x="110" y="55"/>
                      </a:cubicBezTo>
                      <a:cubicBezTo>
                        <a:pt x="110" y="24"/>
                        <a:pt x="85" y="0"/>
                        <a:pt x="5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" name="Freeform 20">
                  <a:extLst>
                    <a:ext uri="{FF2B5EF4-FFF2-40B4-BE49-F238E27FC236}">
                      <a16:creationId xmlns:a16="http://schemas.microsoft.com/office/drawing/2014/main" id="{A1B4629A-134B-FA4C-8FCE-59A896372E0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98851" y="3376613"/>
                  <a:ext cx="658813" cy="339725"/>
                </a:xfrm>
                <a:custGeom>
                  <a:avLst/>
                  <a:gdLst>
                    <a:gd name="T0" fmla="*/ 140 w 175"/>
                    <a:gd name="T1" fmla="*/ 29 h 90"/>
                    <a:gd name="T2" fmla="*/ 146 w 175"/>
                    <a:gd name="T3" fmla="*/ 35 h 90"/>
                    <a:gd name="T4" fmla="*/ 146 w 175"/>
                    <a:gd name="T5" fmla="*/ 49 h 90"/>
                    <a:gd name="T6" fmla="*/ 88 w 175"/>
                    <a:gd name="T7" fmla="*/ 61 h 90"/>
                    <a:gd name="T8" fmla="*/ 30 w 175"/>
                    <a:gd name="T9" fmla="*/ 49 h 90"/>
                    <a:gd name="T10" fmla="*/ 30 w 175"/>
                    <a:gd name="T11" fmla="*/ 35 h 90"/>
                    <a:gd name="T12" fmla="*/ 36 w 175"/>
                    <a:gd name="T13" fmla="*/ 29 h 90"/>
                    <a:gd name="T14" fmla="*/ 140 w 175"/>
                    <a:gd name="T15" fmla="*/ 29 h 90"/>
                    <a:gd name="T16" fmla="*/ 140 w 175"/>
                    <a:gd name="T17" fmla="*/ 0 h 90"/>
                    <a:gd name="T18" fmla="*/ 36 w 175"/>
                    <a:gd name="T19" fmla="*/ 0 h 90"/>
                    <a:gd name="T20" fmla="*/ 0 w 175"/>
                    <a:gd name="T21" fmla="*/ 35 h 90"/>
                    <a:gd name="T22" fmla="*/ 0 w 175"/>
                    <a:gd name="T23" fmla="*/ 65 h 90"/>
                    <a:gd name="T24" fmla="*/ 88 w 175"/>
                    <a:gd name="T25" fmla="*/ 90 h 90"/>
                    <a:gd name="T26" fmla="*/ 175 w 175"/>
                    <a:gd name="T27" fmla="*/ 65 h 90"/>
                    <a:gd name="T28" fmla="*/ 175 w 175"/>
                    <a:gd name="T29" fmla="*/ 35 h 90"/>
                    <a:gd name="T30" fmla="*/ 140 w 175"/>
                    <a:gd name="T31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75" h="90">
                      <a:moveTo>
                        <a:pt x="140" y="29"/>
                      </a:moveTo>
                      <a:cubicBezTo>
                        <a:pt x="143" y="29"/>
                        <a:pt x="146" y="32"/>
                        <a:pt x="146" y="35"/>
                      </a:cubicBezTo>
                      <a:cubicBezTo>
                        <a:pt x="146" y="49"/>
                        <a:pt x="146" y="49"/>
                        <a:pt x="146" y="49"/>
                      </a:cubicBezTo>
                      <a:cubicBezTo>
                        <a:pt x="132" y="57"/>
                        <a:pt x="113" y="61"/>
                        <a:pt x="88" y="61"/>
                      </a:cubicBezTo>
                      <a:cubicBezTo>
                        <a:pt x="62" y="61"/>
                        <a:pt x="44" y="57"/>
                        <a:pt x="30" y="49"/>
                      </a:cubicBezTo>
                      <a:cubicBezTo>
                        <a:pt x="30" y="35"/>
                        <a:pt x="30" y="35"/>
                        <a:pt x="30" y="35"/>
                      </a:cubicBezTo>
                      <a:cubicBezTo>
                        <a:pt x="30" y="32"/>
                        <a:pt x="32" y="29"/>
                        <a:pt x="36" y="29"/>
                      </a:cubicBezTo>
                      <a:cubicBezTo>
                        <a:pt x="140" y="29"/>
                        <a:pt x="140" y="29"/>
                        <a:pt x="140" y="29"/>
                      </a:cubicBezTo>
                      <a:moveTo>
                        <a:pt x="140" y="0"/>
                      </a:move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6" y="0"/>
                        <a:pt x="0" y="16"/>
                        <a:pt x="0" y="35"/>
                      </a:cubicBezTo>
                      <a:cubicBezTo>
                        <a:pt x="0" y="65"/>
                        <a:pt x="0" y="65"/>
                        <a:pt x="0" y="65"/>
                      </a:cubicBezTo>
                      <a:cubicBezTo>
                        <a:pt x="24" y="84"/>
                        <a:pt x="54" y="90"/>
                        <a:pt x="88" y="90"/>
                      </a:cubicBezTo>
                      <a:cubicBezTo>
                        <a:pt x="121" y="90"/>
                        <a:pt x="152" y="84"/>
                        <a:pt x="175" y="65"/>
                      </a:cubicBezTo>
                      <a:cubicBezTo>
                        <a:pt x="175" y="35"/>
                        <a:pt x="175" y="35"/>
                        <a:pt x="175" y="35"/>
                      </a:cubicBezTo>
                      <a:cubicBezTo>
                        <a:pt x="175" y="16"/>
                        <a:pt x="159" y="0"/>
                        <a:pt x="1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0FE9B9E3-EA20-F64A-89B8-CE705277044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70567" y="3645138"/>
                <a:ext cx="278028" cy="256181"/>
                <a:chOff x="3023117" y="2822575"/>
                <a:chExt cx="2828928" cy="2154238"/>
              </a:xfrm>
              <a:solidFill>
                <a:schemeClr val="accent4">
                  <a:lumMod val="40000"/>
                  <a:lumOff val="60000"/>
                </a:schemeClr>
              </a:solidFill>
            </p:grpSpPr>
            <p:sp>
              <p:nvSpPr>
                <p:cNvPr id="130" name="Freeform 5">
                  <a:extLst>
                    <a:ext uri="{FF2B5EF4-FFF2-40B4-BE49-F238E27FC236}">
                      <a16:creationId xmlns:a16="http://schemas.microsoft.com/office/drawing/2014/main" id="{59A4AC10-3DCA-6647-B5B9-EBA75689AA1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778773" y="3097214"/>
                  <a:ext cx="1317625" cy="1322390"/>
                </a:xfrm>
                <a:custGeom>
                  <a:avLst/>
                  <a:gdLst>
                    <a:gd name="T0" fmla="*/ 0 w 350"/>
                    <a:gd name="T1" fmla="*/ 175 h 351"/>
                    <a:gd name="T2" fmla="*/ 350 w 350"/>
                    <a:gd name="T3" fmla="*/ 175 h 351"/>
                    <a:gd name="T4" fmla="*/ 20 w 350"/>
                    <a:gd name="T5" fmla="*/ 185 h 351"/>
                    <a:gd name="T6" fmla="*/ 80 w 350"/>
                    <a:gd name="T7" fmla="*/ 244 h 351"/>
                    <a:gd name="T8" fmla="*/ 20 w 350"/>
                    <a:gd name="T9" fmla="*/ 185 h 351"/>
                    <a:gd name="T10" fmla="*/ 185 w 350"/>
                    <a:gd name="T11" fmla="*/ 21 h 351"/>
                    <a:gd name="T12" fmla="*/ 185 w 350"/>
                    <a:gd name="T13" fmla="*/ 88 h 351"/>
                    <a:gd name="T14" fmla="*/ 258 w 350"/>
                    <a:gd name="T15" fmla="*/ 166 h 351"/>
                    <a:gd name="T16" fmla="*/ 185 w 350"/>
                    <a:gd name="T17" fmla="*/ 107 h 351"/>
                    <a:gd name="T18" fmla="*/ 165 w 350"/>
                    <a:gd name="T19" fmla="*/ 21 h 351"/>
                    <a:gd name="T20" fmla="*/ 106 w 350"/>
                    <a:gd name="T21" fmla="*/ 88 h 351"/>
                    <a:gd name="T22" fmla="*/ 165 w 350"/>
                    <a:gd name="T23" fmla="*/ 107 h 351"/>
                    <a:gd name="T24" fmla="*/ 92 w 350"/>
                    <a:gd name="T25" fmla="*/ 166 h 351"/>
                    <a:gd name="T26" fmla="*/ 165 w 350"/>
                    <a:gd name="T27" fmla="*/ 107 h 351"/>
                    <a:gd name="T28" fmla="*/ 20 w 350"/>
                    <a:gd name="T29" fmla="*/ 166 h 351"/>
                    <a:gd name="T30" fmla="*/ 80 w 350"/>
                    <a:gd name="T31" fmla="*/ 107 h 351"/>
                    <a:gd name="T32" fmla="*/ 92 w 350"/>
                    <a:gd name="T33" fmla="*/ 185 h 351"/>
                    <a:gd name="T34" fmla="*/ 165 w 350"/>
                    <a:gd name="T35" fmla="*/ 244 h 351"/>
                    <a:gd name="T36" fmla="*/ 92 w 350"/>
                    <a:gd name="T37" fmla="*/ 185 h 351"/>
                    <a:gd name="T38" fmla="*/ 165 w 350"/>
                    <a:gd name="T39" fmla="*/ 330 h 351"/>
                    <a:gd name="T40" fmla="*/ 165 w 350"/>
                    <a:gd name="T41" fmla="*/ 263 h 351"/>
                    <a:gd name="T42" fmla="*/ 185 w 350"/>
                    <a:gd name="T43" fmla="*/ 263 h 351"/>
                    <a:gd name="T44" fmla="*/ 185 w 350"/>
                    <a:gd name="T45" fmla="*/ 330 h 351"/>
                    <a:gd name="T46" fmla="*/ 185 w 350"/>
                    <a:gd name="T47" fmla="*/ 185 h 351"/>
                    <a:gd name="T48" fmla="*/ 250 w 350"/>
                    <a:gd name="T49" fmla="*/ 244 h 351"/>
                    <a:gd name="T50" fmla="*/ 278 w 350"/>
                    <a:gd name="T51" fmla="*/ 185 h 351"/>
                    <a:gd name="T52" fmla="*/ 315 w 350"/>
                    <a:gd name="T53" fmla="*/ 244 h 351"/>
                    <a:gd name="T54" fmla="*/ 278 w 350"/>
                    <a:gd name="T55" fmla="*/ 185 h 351"/>
                    <a:gd name="T56" fmla="*/ 270 w 350"/>
                    <a:gd name="T57" fmla="*/ 107 h 351"/>
                    <a:gd name="T58" fmla="*/ 330 w 350"/>
                    <a:gd name="T59" fmla="*/ 166 h 351"/>
                    <a:gd name="T60" fmla="*/ 304 w 350"/>
                    <a:gd name="T61" fmla="*/ 88 h 351"/>
                    <a:gd name="T62" fmla="*/ 234 w 350"/>
                    <a:gd name="T63" fmla="*/ 32 h 351"/>
                    <a:gd name="T64" fmla="*/ 116 w 350"/>
                    <a:gd name="T65" fmla="*/ 32 h 351"/>
                    <a:gd name="T66" fmla="*/ 46 w 350"/>
                    <a:gd name="T67" fmla="*/ 88 h 351"/>
                    <a:gd name="T68" fmla="*/ 46 w 350"/>
                    <a:gd name="T69" fmla="*/ 263 h 351"/>
                    <a:gd name="T70" fmla="*/ 116 w 350"/>
                    <a:gd name="T71" fmla="*/ 319 h 351"/>
                    <a:gd name="T72" fmla="*/ 234 w 350"/>
                    <a:gd name="T73" fmla="*/ 319 h 351"/>
                    <a:gd name="T74" fmla="*/ 304 w 350"/>
                    <a:gd name="T75" fmla="*/ 263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350" h="351">
                      <a:moveTo>
                        <a:pt x="175" y="0"/>
                      </a:moveTo>
                      <a:cubicBezTo>
                        <a:pt x="78" y="0"/>
                        <a:pt x="0" y="79"/>
                        <a:pt x="0" y="175"/>
                      </a:cubicBezTo>
                      <a:cubicBezTo>
                        <a:pt x="0" y="272"/>
                        <a:pt x="78" y="351"/>
                        <a:pt x="175" y="351"/>
                      </a:cubicBezTo>
                      <a:cubicBezTo>
                        <a:pt x="272" y="351"/>
                        <a:pt x="350" y="272"/>
                        <a:pt x="350" y="175"/>
                      </a:cubicBezTo>
                      <a:cubicBezTo>
                        <a:pt x="350" y="79"/>
                        <a:pt x="272" y="0"/>
                        <a:pt x="175" y="0"/>
                      </a:cubicBezTo>
                      <a:close/>
                      <a:moveTo>
                        <a:pt x="20" y="185"/>
                      </a:moveTo>
                      <a:cubicBezTo>
                        <a:pt x="72" y="185"/>
                        <a:pt x="72" y="185"/>
                        <a:pt x="72" y="185"/>
                      </a:cubicBezTo>
                      <a:cubicBezTo>
                        <a:pt x="73" y="206"/>
                        <a:pt x="75" y="226"/>
                        <a:pt x="80" y="244"/>
                      </a:cubicBezTo>
                      <a:cubicBezTo>
                        <a:pt x="35" y="244"/>
                        <a:pt x="35" y="244"/>
                        <a:pt x="35" y="244"/>
                      </a:cubicBezTo>
                      <a:cubicBezTo>
                        <a:pt x="26" y="226"/>
                        <a:pt x="21" y="206"/>
                        <a:pt x="20" y="185"/>
                      </a:cubicBezTo>
                      <a:close/>
                      <a:moveTo>
                        <a:pt x="185" y="88"/>
                      </a:moveTo>
                      <a:cubicBezTo>
                        <a:pt x="185" y="21"/>
                        <a:pt x="185" y="21"/>
                        <a:pt x="185" y="21"/>
                      </a:cubicBezTo>
                      <a:cubicBezTo>
                        <a:pt x="209" y="26"/>
                        <a:pt x="230" y="52"/>
                        <a:pt x="244" y="88"/>
                      </a:cubicBezTo>
                      <a:lnTo>
                        <a:pt x="185" y="88"/>
                      </a:lnTo>
                      <a:close/>
                      <a:moveTo>
                        <a:pt x="250" y="107"/>
                      </a:moveTo>
                      <a:cubicBezTo>
                        <a:pt x="255" y="125"/>
                        <a:pt x="258" y="145"/>
                        <a:pt x="258" y="166"/>
                      </a:cubicBezTo>
                      <a:cubicBezTo>
                        <a:pt x="185" y="166"/>
                        <a:pt x="185" y="166"/>
                        <a:pt x="185" y="166"/>
                      </a:cubicBezTo>
                      <a:cubicBezTo>
                        <a:pt x="185" y="107"/>
                        <a:pt x="185" y="107"/>
                        <a:pt x="185" y="107"/>
                      </a:cubicBezTo>
                      <a:lnTo>
                        <a:pt x="250" y="107"/>
                      </a:lnTo>
                      <a:close/>
                      <a:moveTo>
                        <a:pt x="165" y="21"/>
                      </a:moveTo>
                      <a:cubicBezTo>
                        <a:pt x="165" y="88"/>
                        <a:pt x="165" y="88"/>
                        <a:pt x="165" y="88"/>
                      </a:cubicBezTo>
                      <a:cubicBezTo>
                        <a:pt x="106" y="88"/>
                        <a:pt x="106" y="88"/>
                        <a:pt x="106" y="88"/>
                      </a:cubicBezTo>
                      <a:cubicBezTo>
                        <a:pt x="120" y="52"/>
                        <a:pt x="141" y="26"/>
                        <a:pt x="165" y="21"/>
                      </a:cubicBezTo>
                      <a:close/>
                      <a:moveTo>
                        <a:pt x="165" y="107"/>
                      </a:moveTo>
                      <a:cubicBezTo>
                        <a:pt x="165" y="166"/>
                        <a:pt x="165" y="166"/>
                        <a:pt x="165" y="166"/>
                      </a:cubicBezTo>
                      <a:cubicBezTo>
                        <a:pt x="92" y="166"/>
                        <a:pt x="92" y="166"/>
                        <a:pt x="92" y="166"/>
                      </a:cubicBezTo>
                      <a:cubicBezTo>
                        <a:pt x="92" y="145"/>
                        <a:pt x="95" y="125"/>
                        <a:pt x="100" y="107"/>
                      </a:cubicBezTo>
                      <a:lnTo>
                        <a:pt x="165" y="107"/>
                      </a:lnTo>
                      <a:close/>
                      <a:moveTo>
                        <a:pt x="72" y="166"/>
                      </a:moveTo>
                      <a:cubicBezTo>
                        <a:pt x="20" y="166"/>
                        <a:pt x="20" y="166"/>
                        <a:pt x="20" y="166"/>
                      </a:cubicBezTo>
                      <a:cubicBezTo>
                        <a:pt x="21" y="145"/>
                        <a:pt x="26" y="125"/>
                        <a:pt x="35" y="107"/>
                      </a:cubicBezTo>
                      <a:cubicBezTo>
                        <a:pt x="80" y="107"/>
                        <a:pt x="80" y="107"/>
                        <a:pt x="80" y="107"/>
                      </a:cubicBezTo>
                      <a:cubicBezTo>
                        <a:pt x="75" y="125"/>
                        <a:pt x="73" y="145"/>
                        <a:pt x="72" y="166"/>
                      </a:cubicBezTo>
                      <a:close/>
                      <a:moveTo>
                        <a:pt x="92" y="185"/>
                      </a:moveTo>
                      <a:cubicBezTo>
                        <a:pt x="165" y="185"/>
                        <a:pt x="165" y="185"/>
                        <a:pt x="165" y="185"/>
                      </a:cubicBezTo>
                      <a:cubicBezTo>
                        <a:pt x="165" y="244"/>
                        <a:pt x="165" y="244"/>
                        <a:pt x="165" y="244"/>
                      </a:cubicBezTo>
                      <a:cubicBezTo>
                        <a:pt x="100" y="244"/>
                        <a:pt x="100" y="244"/>
                        <a:pt x="100" y="244"/>
                      </a:cubicBezTo>
                      <a:cubicBezTo>
                        <a:pt x="95" y="226"/>
                        <a:pt x="92" y="206"/>
                        <a:pt x="92" y="185"/>
                      </a:cubicBezTo>
                      <a:close/>
                      <a:moveTo>
                        <a:pt x="165" y="263"/>
                      </a:moveTo>
                      <a:cubicBezTo>
                        <a:pt x="165" y="330"/>
                        <a:pt x="165" y="330"/>
                        <a:pt x="165" y="330"/>
                      </a:cubicBezTo>
                      <a:cubicBezTo>
                        <a:pt x="141" y="325"/>
                        <a:pt x="120" y="299"/>
                        <a:pt x="106" y="263"/>
                      </a:cubicBezTo>
                      <a:lnTo>
                        <a:pt x="165" y="263"/>
                      </a:lnTo>
                      <a:close/>
                      <a:moveTo>
                        <a:pt x="185" y="330"/>
                      </a:moveTo>
                      <a:cubicBezTo>
                        <a:pt x="185" y="263"/>
                        <a:pt x="185" y="263"/>
                        <a:pt x="185" y="263"/>
                      </a:cubicBezTo>
                      <a:cubicBezTo>
                        <a:pt x="244" y="263"/>
                        <a:pt x="244" y="263"/>
                        <a:pt x="244" y="263"/>
                      </a:cubicBezTo>
                      <a:cubicBezTo>
                        <a:pt x="230" y="299"/>
                        <a:pt x="209" y="325"/>
                        <a:pt x="185" y="330"/>
                      </a:cubicBezTo>
                      <a:close/>
                      <a:moveTo>
                        <a:pt x="185" y="244"/>
                      </a:moveTo>
                      <a:cubicBezTo>
                        <a:pt x="185" y="185"/>
                        <a:pt x="185" y="185"/>
                        <a:pt x="185" y="185"/>
                      </a:cubicBezTo>
                      <a:cubicBezTo>
                        <a:pt x="258" y="185"/>
                        <a:pt x="258" y="185"/>
                        <a:pt x="258" y="185"/>
                      </a:cubicBezTo>
                      <a:cubicBezTo>
                        <a:pt x="258" y="206"/>
                        <a:pt x="255" y="226"/>
                        <a:pt x="250" y="244"/>
                      </a:cubicBezTo>
                      <a:lnTo>
                        <a:pt x="185" y="244"/>
                      </a:lnTo>
                      <a:close/>
                      <a:moveTo>
                        <a:pt x="278" y="185"/>
                      </a:moveTo>
                      <a:cubicBezTo>
                        <a:pt x="330" y="185"/>
                        <a:pt x="330" y="185"/>
                        <a:pt x="330" y="185"/>
                      </a:cubicBezTo>
                      <a:cubicBezTo>
                        <a:pt x="329" y="206"/>
                        <a:pt x="324" y="226"/>
                        <a:pt x="315" y="244"/>
                      </a:cubicBezTo>
                      <a:cubicBezTo>
                        <a:pt x="270" y="244"/>
                        <a:pt x="270" y="244"/>
                        <a:pt x="270" y="244"/>
                      </a:cubicBezTo>
                      <a:cubicBezTo>
                        <a:pt x="275" y="226"/>
                        <a:pt x="277" y="206"/>
                        <a:pt x="278" y="185"/>
                      </a:cubicBezTo>
                      <a:close/>
                      <a:moveTo>
                        <a:pt x="278" y="166"/>
                      </a:moveTo>
                      <a:cubicBezTo>
                        <a:pt x="277" y="145"/>
                        <a:pt x="275" y="125"/>
                        <a:pt x="270" y="107"/>
                      </a:cubicBezTo>
                      <a:cubicBezTo>
                        <a:pt x="315" y="107"/>
                        <a:pt x="315" y="107"/>
                        <a:pt x="315" y="107"/>
                      </a:cubicBezTo>
                      <a:cubicBezTo>
                        <a:pt x="324" y="125"/>
                        <a:pt x="329" y="145"/>
                        <a:pt x="330" y="166"/>
                      </a:cubicBezTo>
                      <a:lnTo>
                        <a:pt x="278" y="166"/>
                      </a:lnTo>
                      <a:close/>
                      <a:moveTo>
                        <a:pt x="304" y="88"/>
                      </a:moveTo>
                      <a:cubicBezTo>
                        <a:pt x="265" y="88"/>
                        <a:pt x="265" y="88"/>
                        <a:pt x="265" y="88"/>
                      </a:cubicBezTo>
                      <a:cubicBezTo>
                        <a:pt x="257" y="65"/>
                        <a:pt x="247" y="46"/>
                        <a:pt x="234" y="32"/>
                      </a:cubicBezTo>
                      <a:cubicBezTo>
                        <a:pt x="263" y="43"/>
                        <a:pt x="287" y="63"/>
                        <a:pt x="304" y="88"/>
                      </a:cubicBezTo>
                      <a:close/>
                      <a:moveTo>
                        <a:pt x="116" y="32"/>
                      </a:moveTo>
                      <a:cubicBezTo>
                        <a:pt x="103" y="46"/>
                        <a:pt x="93" y="65"/>
                        <a:pt x="85" y="88"/>
                      </a:cubicBezTo>
                      <a:cubicBezTo>
                        <a:pt x="46" y="88"/>
                        <a:pt x="46" y="88"/>
                        <a:pt x="46" y="88"/>
                      </a:cubicBezTo>
                      <a:cubicBezTo>
                        <a:pt x="63" y="63"/>
                        <a:pt x="87" y="43"/>
                        <a:pt x="116" y="32"/>
                      </a:cubicBezTo>
                      <a:close/>
                      <a:moveTo>
                        <a:pt x="46" y="263"/>
                      </a:moveTo>
                      <a:cubicBezTo>
                        <a:pt x="85" y="263"/>
                        <a:pt x="85" y="263"/>
                        <a:pt x="85" y="263"/>
                      </a:cubicBezTo>
                      <a:cubicBezTo>
                        <a:pt x="93" y="286"/>
                        <a:pt x="103" y="305"/>
                        <a:pt x="116" y="319"/>
                      </a:cubicBezTo>
                      <a:cubicBezTo>
                        <a:pt x="87" y="308"/>
                        <a:pt x="63" y="288"/>
                        <a:pt x="46" y="263"/>
                      </a:cubicBezTo>
                      <a:close/>
                      <a:moveTo>
                        <a:pt x="234" y="319"/>
                      </a:moveTo>
                      <a:cubicBezTo>
                        <a:pt x="247" y="305"/>
                        <a:pt x="257" y="286"/>
                        <a:pt x="265" y="263"/>
                      </a:cubicBezTo>
                      <a:cubicBezTo>
                        <a:pt x="304" y="263"/>
                        <a:pt x="304" y="263"/>
                        <a:pt x="304" y="263"/>
                      </a:cubicBezTo>
                      <a:cubicBezTo>
                        <a:pt x="287" y="288"/>
                        <a:pt x="263" y="308"/>
                        <a:pt x="234" y="3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" name="Freeform 6">
                  <a:extLst>
                    <a:ext uri="{FF2B5EF4-FFF2-40B4-BE49-F238E27FC236}">
                      <a16:creationId xmlns:a16="http://schemas.microsoft.com/office/drawing/2014/main" id="{5C99EFA3-D61C-D340-AA41-B8BDB29E2B0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23117" y="2822575"/>
                  <a:ext cx="2828928" cy="2154238"/>
                </a:xfrm>
                <a:custGeom>
                  <a:avLst/>
                  <a:gdLst>
                    <a:gd name="T0" fmla="*/ 702 w 752"/>
                    <a:gd name="T1" fmla="*/ 447 h 572"/>
                    <a:gd name="T2" fmla="*/ 50 w 752"/>
                    <a:gd name="T3" fmla="*/ 447 h 572"/>
                    <a:gd name="T4" fmla="*/ 50 w 752"/>
                    <a:gd name="T5" fmla="*/ 50 h 572"/>
                    <a:gd name="T6" fmla="*/ 702 w 752"/>
                    <a:gd name="T7" fmla="*/ 50 h 572"/>
                    <a:gd name="T8" fmla="*/ 702 w 752"/>
                    <a:gd name="T9" fmla="*/ 447 h 572"/>
                    <a:gd name="T10" fmla="*/ 727 w 752"/>
                    <a:gd name="T11" fmla="*/ 0 h 572"/>
                    <a:gd name="T12" fmla="*/ 25 w 752"/>
                    <a:gd name="T13" fmla="*/ 0 h 572"/>
                    <a:gd name="T14" fmla="*/ 0 w 752"/>
                    <a:gd name="T15" fmla="*/ 25 h 572"/>
                    <a:gd name="T16" fmla="*/ 0 w 752"/>
                    <a:gd name="T17" fmla="*/ 472 h 572"/>
                    <a:gd name="T18" fmla="*/ 25 w 752"/>
                    <a:gd name="T19" fmla="*/ 497 h 572"/>
                    <a:gd name="T20" fmla="*/ 300 w 752"/>
                    <a:gd name="T21" fmla="*/ 497 h 572"/>
                    <a:gd name="T22" fmla="*/ 300 w 752"/>
                    <a:gd name="T23" fmla="*/ 539 h 572"/>
                    <a:gd name="T24" fmla="*/ 194 w 752"/>
                    <a:gd name="T25" fmla="*/ 539 h 572"/>
                    <a:gd name="T26" fmla="*/ 194 w 752"/>
                    <a:gd name="T27" fmla="*/ 572 h 572"/>
                    <a:gd name="T28" fmla="*/ 558 w 752"/>
                    <a:gd name="T29" fmla="*/ 572 h 572"/>
                    <a:gd name="T30" fmla="*/ 558 w 752"/>
                    <a:gd name="T31" fmla="*/ 539 h 572"/>
                    <a:gd name="T32" fmla="*/ 452 w 752"/>
                    <a:gd name="T33" fmla="*/ 539 h 572"/>
                    <a:gd name="T34" fmla="*/ 452 w 752"/>
                    <a:gd name="T35" fmla="*/ 497 h 572"/>
                    <a:gd name="T36" fmla="*/ 727 w 752"/>
                    <a:gd name="T37" fmla="*/ 497 h 572"/>
                    <a:gd name="T38" fmla="*/ 752 w 752"/>
                    <a:gd name="T39" fmla="*/ 472 h 572"/>
                    <a:gd name="T40" fmla="*/ 752 w 752"/>
                    <a:gd name="T41" fmla="*/ 25 h 572"/>
                    <a:gd name="T42" fmla="*/ 727 w 752"/>
                    <a:gd name="T43" fmla="*/ 0 h 5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52" h="572">
                      <a:moveTo>
                        <a:pt x="702" y="447"/>
                      </a:moveTo>
                      <a:cubicBezTo>
                        <a:pt x="50" y="447"/>
                        <a:pt x="50" y="447"/>
                        <a:pt x="50" y="447"/>
                      </a:cubicBezTo>
                      <a:cubicBezTo>
                        <a:pt x="50" y="50"/>
                        <a:pt x="50" y="50"/>
                        <a:pt x="50" y="50"/>
                      </a:cubicBezTo>
                      <a:cubicBezTo>
                        <a:pt x="702" y="50"/>
                        <a:pt x="702" y="50"/>
                        <a:pt x="702" y="50"/>
                      </a:cubicBezTo>
                      <a:cubicBezTo>
                        <a:pt x="702" y="447"/>
                        <a:pt x="702" y="447"/>
                        <a:pt x="702" y="447"/>
                      </a:cubicBezTo>
                      <a:close/>
                      <a:moveTo>
                        <a:pt x="727" y="0"/>
                      </a:move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11" y="0"/>
                        <a:pt x="0" y="11"/>
                        <a:pt x="0" y="25"/>
                      </a:cubicBezTo>
                      <a:cubicBezTo>
                        <a:pt x="0" y="472"/>
                        <a:pt x="0" y="472"/>
                        <a:pt x="0" y="472"/>
                      </a:cubicBezTo>
                      <a:cubicBezTo>
                        <a:pt x="0" y="486"/>
                        <a:pt x="11" y="497"/>
                        <a:pt x="25" y="497"/>
                      </a:cubicBezTo>
                      <a:cubicBezTo>
                        <a:pt x="300" y="497"/>
                        <a:pt x="300" y="497"/>
                        <a:pt x="300" y="497"/>
                      </a:cubicBezTo>
                      <a:cubicBezTo>
                        <a:pt x="300" y="539"/>
                        <a:pt x="300" y="539"/>
                        <a:pt x="300" y="539"/>
                      </a:cubicBezTo>
                      <a:cubicBezTo>
                        <a:pt x="194" y="539"/>
                        <a:pt x="194" y="539"/>
                        <a:pt x="194" y="539"/>
                      </a:cubicBezTo>
                      <a:cubicBezTo>
                        <a:pt x="194" y="572"/>
                        <a:pt x="194" y="572"/>
                        <a:pt x="194" y="572"/>
                      </a:cubicBezTo>
                      <a:cubicBezTo>
                        <a:pt x="558" y="572"/>
                        <a:pt x="558" y="572"/>
                        <a:pt x="558" y="572"/>
                      </a:cubicBezTo>
                      <a:cubicBezTo>
                        <a:pt x="558" y="539"/>
                        <a:pt x="558" y="539"/>
                        <a:pt x="558" y="539"/>
                      </a:cubicBezTo>
                      <a:cubicBezTo>
                        <a:pt x="452" y="539"/>
                        <a:pt x="452" y="539"/>
                        <a:pt x="452" y="539"/>
                      </a:cubicBezTo>
                      <a:cubicBezTo>
                        <a:pt x="452" y="497"/>
                        <a:pt x="452" y="497"/>
                        <a:pt x="452" y="497"/>
                      </a:cubicBezTo>
                      <a:cubicBezTo>
                        <a:pt x="727" y="497"/>
                        <a:pt x="727" y="497"/>
                        <a:pt x="727" y="497"/>
                      </a:cubicBezTo>
                      <a:cubicBezTo>
                        <a:pt x="741" y="497"/>
                        <a:pt x="752" y="486"/>
                        <a:pt x="752" y="472"/>
                      </a:cubicBezTo>
                      <a:cubicBezTo>
                        <a:pt x="752" y="25"/>
                        <a:pt x="752" y="25"/>
                        <a:pt x="752" y="25"/>
                      </a:cubicBezTo>
                      <a:cubicBezTo>
                        <a:pt x="752" y="11"/>
                        <a:pt x="741" y="0"/>
                        <a:pt x="72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2641B22-F42F-ED4B-86CA-38557CE3AE01}"/>
                </a:ext>
              </a:extLst>
            </p:cNvPr>
            <p:cNvGrpSpPr/>
            <p:nvPr/>
          </p:nvGrpSpPr>
          <p:grpSpPr>
            <a:xfrm>
              <a:off x="2443144" y="2465414"/>
              <a:ext cx="705162" cy="792080"/>
              <a:chOff x="2344822" y="2465414"/>
              <a:chExt cx="705162" cy="792080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D4F456C-B459-A84E-8710-4A1A49DA7FAE}"/>
                  </a:ext>
                </a:extLst>
              </p:cNvPr>
              <p:cNvSpPr txBox="1"/>
              <p:nvPr/>
            </p:nvSpPr>
            <p:spPr bwMode="auto">
              <a:xfrm>
                <a:off x="2344822" y="2918940"/>
                <a:ext cx="70516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85783">
                  <a:buClr>
                    <a:srgbClr val="000000"/>
                  </a:buClr>
                  <a:defRPr/>
                </a:pPr>
                <a:r>
                  <a:rPr lang="en-US" sz="8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Medium" panose="02000503020000020003" pitchFamily="2" charset="0"/>
                    <a:cs typeface="Arial Narrow" charset="0"/>
                    <a:sym typeface="Arial"/>
                  </a:rPr>
                  <a:t>3rd PARTY DATA</a:t>
                </a:r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9F8B1E86-3A8A-9B4D-8350-675D7A3399D0}"/>
                  </a:ext>
                </a:extLst>
              </p:cNvPr>
              <p:cNvGrpSpPr/>
              <p:nvPr/>
            </p:nvGrpSpPr>
            <p:grpSpPr>
              <a:xfrm>
                <a:off x="2513245" y="2465414"/>
                <a:ext cx="359182" cy="372839"/>
                <a:chOff x="3186113" y="1163638"/>
                <a:chExt cx="2752726" cy="2830513"/>
              </a:xfrm>
              <a:solidFill>
                <a:schemeClr val="accent4"/>
              </a:solidFill>
            </p:grpSpPr>
            <p:sp>
              <p:nvSpPr>
                <p:cNvPr id="134" name="Oval 11">
                  <a:extLst>
                    <a:ext uri="{FF2B5EF4-FFF2-40B4-BE49-F238E27FC236}">
                      <a16:creationId xmlns:a16="http://schemas.microsoft.com/office/drawing/2014/main" id="{38D3058F-C4A2-DB4A-887C-B8C44D9F4B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11651" y="1841501"/>
                  <a:ext cx="633413" cy="63658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" name="Freeform 12">
                  <a:extLst>
                    <a:ext uri="{FF2B5EF4-FFF2-40B4-BE49-F238E27FC236}">
                      <a16:creationId xmlns:a16="http://schemas.microsoft.com/office/drawing/2014/main" id="{FBD72EC5-B6A1-BA47-8E3A-7EB93E58FF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9563" y="2587626"/>
                  <a:ext cx="1012825" cy="555625"/>
                </a:xfrm>
                <a:custGeom>
                  <a:avLst/>
                  <a:gdLst>
                    <a:gd name="T0" fmla="*/ 215 w 269"/>
                    <a:gd name="T1" fmla="*/ 0 h 148"/>
                    <a:gd name="T2" fmla="*/ 55 w 269"/>
                    <a:gd name="T3" fmla="*/ 0 h 148"/>
                    <a:gd name="T4" fmla="*/ 0 w 269"/>
                    <a:gd name="T5" fmla="*/ 55 h 148"/>
                    <a:gd name="T6" fmla="*/ 0 w 269"/>
                    <a:gd name="T7" fmla="*/ 100 h 148"/>
                    <a:gd name="T8" fmla="*/ 135 w 269"/>
                    <a:gd name="T9" fmla="*/ 148 h 148"/>
                    <a:gd name="T10" fmla="*/ 269 w 269"/>
                    <a:gd name="T11" fmla="*/ 100 h 148"/>
                    <a:gd name="T12" fmla="*/ 269 w 269"/>
                    <a:gd name="T13" fmla="*/ 55 h 148"/>
                    <a:gd name="T14" fmla="*/ 215 w 269"/>
                    <a:gd name="T15" fmla="*/ 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9" h="148">
                      <a:moveTo>
                        <a:pt x="215" y="0"/>
                      </a:move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25" y="0"/>
                        <a:pt x="0" y="25"/>
                        <a:pt x="0" y="55"/>
                      </a:cubicBezTo>
                      <a:cubicBezTo>
                        <a:pt x="0" y="100"/>
                        <a:pt x="0" y="100"/>
                        <a:pt x="0" y="100"/>
                      </a:cubicBezTo>
                      <a:cubicBezTo>
                        <a:pt x="36" y="130"/>
                        <a:pt x="83" y="148"/>
                        <a:pt x="135" y="148"/>
                      </a:cubicBezTo>
                      <a:cubicBezTo>
                        <a:pt x="186" y="148"/>
                        <a:pt x="233" y="130"/>
                        <a:pt x="269" y="100"/>
                      </a:cubicBezTo>
                      <a:cubicBezTo>
                        <a:pt x="269" y="55"/>
                        <a:pt x="269" y="55"/>
                        <a:pt x="269" y="55"/>
                      </a:cubicBezTo>
                      <a:cubicBezTo>
                        <a:pt x="269" y="25"/>
                        <a:pt x="245" y="0"/>
                        <a:pt x="21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" name="Oval 13">
                  <a:extLst>
                    <a:ext uri="{FF2B5EF4-FFF2-40B4-BE49-F238E27FC236}">
                      <a16:creationId xmlns:a16="http://schemas.microsoft.com/office/drawing/2014/main" id="{D13DFFE6-896A-4449-9947-675C958C26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1751" y="2132013"/>
                  <a:ext cx="387350" cy="3841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Oval 14">
                  <a:extLst>
                    <a:ext uri="{FF2B5EF4-FFF2-40B4-BE49-F238E27FC236}">
                      <a16:creationId xmlns:a16="http://schemas.microsoft.com/office/drawing/2014/main" id="{DF697289-59BE-3E46-A281-3F6C98C0A3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27613" y="2132013"/>
                  <a:ext cx="384175" cy="3841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" name="Freeform 15">
                  <a:extLst>
                    <a:ext uri="{FF2B5EF4-FFF2-40B4-BE49-F238E27FC236}">
                      <a16:creationId xmlns:a16="http://schemas.microsoft.com/office/drawing/2014/main" id="{B969B327-8959-3B4A-BE8A-FDD819821F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9038" y="2587626"/>
                  <a:ext cx="455613" cy="341313"/>
                </a:xfrm>
                <a:custGeom>
                  <a:avLst/>
                  <a:gdLst>
                    <a:gd name="T0" fmla="*/ 82 w 121"/>
                    <a:gd name="T1" fmla="*/ 53 h 91"/>
                    <a:gd name="T2" fmla="*/ 121 w 121"/>
                    <a:gd name="T3" fmla="*/ 0 h 91"/>
                    <a:gd name="T4" fmla="*/ 33 w 121"/>
                    <a:gd name="T5" fmla="*/ 0 h 91"/>
                    <a:gd name="T6" fmla="*/ 0 w 121"/>
                    <a:gd name="T7" fmla="*/ 34 h 91"/>
                    <a:gd name="T8" fmla="*/ 0 w 121"/>
                    <a:gd name="T9" fmla="*/ 61 h 91"/>
                    <a:gd name="T10" fmla="*/ 82 w 121"/>
                    <a:gd name="T11" fmla="*/ 91 h 91"/>
                    <a:gd name="T12" fmla="*/ 82 w 121"/>
                    <a:gd name="T13" fmla="*/ 53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1" h="91">
                      <a:moveTo>
                        <a:pt x="82" y="53"/>
                      </a:moveTo>
                      <a:cubicBezTo>
                        <a:pt x="82" y="28"/>
                        <a:pt x="98" y="7"/>
                        <a:pt x="121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15" y="0"/>
                        <a:pt x="0" y="15"/>
                        <a:pt x="0" y="34"/>
                      </a:cubicBezTo>
                      <a:cubicBezTo>
                        <a:pt x="0" y="61"/>
                        <a:pt x="0" y="61"/>
                        <a:pt x="0" y="61"/>
                      </a:cubicBezTo>
                      <a:cubicBezTo>
                        <a:pt x="22" y="79"/>
                        <a:pt x="50" y="91"/>
                        <a:pt x="82" y="91"/>
                      </a:cubicBezTo>
                      <a:lnTo>
                        <a:pt x="82" y="5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Freeform 16">
                  <a:extLst>
                    <a:ext uri="{FF2B5EF4-FFF2-40B4-BE49-F238E27FC236}">
                      <a16:creationId xmlns:a16="http://schemas.microsoft.com/office/drawing/2014/main" id="{8AC56A8E-5ED9-A44D-8897-25C537EB14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3651" y="2587626"/>
                  <a:ext cx="455613" cy="341313"/>
                </a:xfrm>
                <a:custGeom>
                  <a:avLst/>
                  <a:gdLst>
                    <a:gd name="T0" fmla="*/ 88 w 121"/>
                    <a:gd name="T1" fmla="*/ 0 h 91"/>
                    <a:gd name="T2" fmla="*/ 0 w 121"/>
                    <a:gd name="T3" fmla="*/ 0 h 91"/>
                    <a:gd name="T4" fmla="*/ 39 w 121"/>
                    <a:gd name="T5" fmla="*/ 53 h 91"/>
                    <a:gd name="T6" fmla="*/ 39 w 121"/>
                    <a:gd name="T7" fmla="*/ 91 h 91"/>
                    <a:gd name="T8" fmla="*/ 121 w 121"/>
                    <a:gd name="T9" fmla="*/ 61 h 91"/>
                    <a:gd name="T10" fmla="*/ 121 w 121"/>
                    <a:gd name="T11" fmla="*/ 34 h 91"/>
                    <a:gd name="T12" fmla="*/ 88 w 121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1" h="91">
                      <a:moveTo>
                        <a:pt x="8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7"/>
                        <a:pt x="39" y="28"/>
                        <a:pt x="39" y="53"/>
                      </a:cubicBezTo>
                      <a:cubicBezTo>
                        <a:pt x="39" y="91"/>
                        <a:pt x="39" y="91"/>
                        <a:pt x="39" y="91"/>
                      </a:cubicBezTo>
                      <a:cubicBezTo>
                        <a:pt x="70" y="91"/>
                        <a:pt x="99" y="79"/>
                        <a:pt x="121" y="61"/>
                      </a:cubicBezTo>
                      <a:cubicBezTo>
                        <a:pt x="121" y="34"/>
                        <a:pt x="121" y="34"/>
                        <a:pt x="121" y="34"/>
                      </a:cubicBezTo>
                      <a:cubicBezTo>
                        <a:pt x="121" y="15"/>
                        <a:pt x="106" y="0"/>
                        <a:pt x="8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Freeform 17">
                  <a:extLst>
                    <a:ext uri="{FF2B5EF4-FFF2-40B4-BE49-F238E27FC236}">
                      <a16:creationId xmlns:a16="http://schemas.microsoft.com/office/drawing/2014/main" id="{C1A12EE8-450A-3347-B51C-DCB1F78504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4601" y="1163638"/>
                  <a:ext cx="2112963" cy="982663"/>
                </a:xfrm>
                <a:custGeom>
                  <a:avLst/>
                  <a:gdLst>
                    <a:gd name="T0" fmla="*/ 10 w 561"/>
                    <a:gd name="T1" fmla="*/ 134 h 261"/>
                    <a:gd name="T2" fmla="*/ 224 w 561"/>
                    <a:gd name="T3" fmla="*/ 46 h 261"/>
                    <a:gd name="T4" fmla="*/ 438 w 561"/>
                    <a:gd name="T5" fmla="*/ 134 h 261"/>
                    <a:gd name="T6" fmla="*/ 455 w 561"/>
                    <a:gd name="T7" fmla="*/ 153 h 261"/>
                    <a:gd name="T8" fmla="*/ 417 w 561"/>
                    <a:gd name="T9" fmla="*/ 170 h 261"/>
                    <a:gd name="T10" fmla="*/ 417 w 561"/>
                    <a:gd name="T11" fmla="*/ 199 h 261"/>
                    <a:gd name="T12" fmla="*/ 561 w 561"/>
                    <a:gd name="T13" fmla="*/ 261 h 261"/>
                    <a:gd name="T14" fmla="*/ 543 w 561"/>
                    <a:gd name="T15" fmla="*/ 105 h 261"/>
                    <a:gd name="T16" fmla="*/ 515 w 561"/>
                    <a:gd name="T17" fmla="*/ 97 h 261"/>
                    <a:gd name="T18" fmla="*/ 491 w 561"/>
                    <a:gd name="T19" fmla="*/ 125 h 261"/>
                    <a:gd name="T20" fmla="*/ 224 w 561"/>
                    <a:gd name="T21" fmla="*/ 0 h 261"/>
                    <a:gd name="T22" fmla="*/ 0 w 561"/>
                    <a:gd name="T23" fmla="*/ 81 h 261"/>
                    <a:gd name="T24" fmla="*/ 7 w 561"/>
                    <a:gd name="T25" fmla="*/ 137 h 261"/>
                    <a:gd name="T26" fmla="*/ 10 w 561"/>
                    <a:gd name="T27" fmla="*/ 134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61" h="261">
                      <a:moveTo>
                        <a:pt x="10" y="134"/>
                      </a:moveTo>
                      <a:cubicBezTo>
                        <a:pt x="67" y="77"/>
                        <a:pt x="143" y="46"/>
                        <a:pt x="224" y="46"/>
                      </a:cubicBezTo>
                      <a:cubicBezTo>
                        <a:pt x="305" y="46"/>
                        <a:pt x="381" y="77"/>
                        <a:pt x="438" y="134"/>
                      </a:cubicBezTo>
                      <a:cubicBezTo>
                        <a:pt x="444" y="140"/>
                        <a:pt x="450" y="147"/>
                        <a:pt x="455" y="153"/>
                      </a:cubicBezTo>
                      <a:cubicBezTo>
                        <a:pt x="417" y="170"/>
                        <a:pt x="417" y="170"/>
                        <a:pt x="417" y="170"/>
                      </a:cubicBezTo>
                      <a:cubicBezTo>
                        <a:pt x="404" y="175"/>
                        <a:pt x="404" y="193"/>
                        <a:pt x="417" y="199"/>
                      </a:cubicBezTo>
                      <a:cubicBezTo>
                        <a:pt x="561" y="261"/>
                        <a:pt x="561" y="261"/>
                        <a:pt x="561" y="261"/>
                      </a:cubicBezTo>
                      <a:cubicBezTo>
                        <a:pt x="543" y="105"/>
                        <a:pt x="543" y="105"/>
                        <a:pt x="543" y="105"/>
                      </a:cubicBezTo>
                      <a:cubicBezTo>
                        <a:pt x="541" y="91"/>
                        <a:pt x="524" y="86"/>
                        <a:pt x="515" y="97"/>
                      </a:cubicBezTo>
                      <a:cubicBezTo>
                        <a:pt x="491" y="125"/>
                        <a:pt x="491" y="125"/>
                        <a:pt x="491" y="125"/>
                      </a:cubicBezTo>
                      <a:cubicBezTo>
                        <a:pt x="427" y="49"/>
                        <a:pt x="331" y="0"/>
                        <a:pt x="224" y="0"/>
                      </a:cubicBezTo>
                      <a:cubicBezTo>
                        <a:pt x="139" y="0"/>
                        <a:pt x="61" y="31"/>
                        <a:pt x="0" y="81"/>
                      </a:cubicBezTo>
                      <a:cubicBezTo>
                        <a:pt x="7" y="137"/>
                        <a:pt x="7" y="137"/>
                        <a:pt x="7" y="137"/>
                      </a:cubicBezTo>
                      <a:cubicBezTo>
                        <a:pt x="8" y="136"/>
                        <a:pt x="9" y="135"/>
                        <a:pt x="10" y="1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Freeform 18">
                  <a:extLst>
                    <a:ext uri="{FF2B5EF4-FFF2-40B4-BE49-F238E27FC236}">
                      <a16:creationId xmlns:a16="http://schemas.microsoft.com/office/drawing/2014/main" id="{157562FF-173E-D14D-98E4-D0A81F66CA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4026" y="2184401"/>
                  <a:ext cx="1674813" cy="1809750"/>
                </a:xfrm>
                <a:custGeom>
                  <a:avLst/>
                  <a:gdLst>
                    <a:gd name="T0" fmla="*/ 445 w 445"/>
                    <a:gd name="T1" fmla="*/ 78 h 481"/>
                    <a:gd name="T2" fmla="*/ 441 w 445"/>
                    <a:gd name="T3" fmla="*/ 20 h 481"/>
                    <a:gd name="T4" fmla="*/ 390 w 445"/>
                    <a:gd name="T5" fmla="*/ 0 h 481"/>
                    <a:gd name="T6" fmla="*/ 400 w 445"/>
                    <a:gd name="T7" fmla="*/ 78 h 481"/>
                    <a:gd name="T8" fmla="*/ 311 w 445"/>
                    <a:gd name="T9" fmla="*/ 292 h 481"/>
                    <a:gd name="T10" fmla="*/ 146 w 445"/>
                    <a:gd name="T11" fmla="*/ 377 h 481"/>
                    <a:gd name="T12" fmla="*/ 151 w 445"/>
                    <a:gd name="T13" fmla="*/ 334 h 481"/>
                    <a:gd name="T14" fmla="*/ 125 w 445"/>
                    <a:gd name="T15" fmla="*/ 320 h 481"/>
                    <a:gd name="T16" fmla="*/ 0 w 445"/>
                    <a:gd name="T17" fmla="*/ 414 h 481"/>
                    <a:gd name="T18" fmla="*/ 144 w 445"/>
                    <a:gd name="T19" fmla="*/ 476 h 481"/>
                    <a:gd name="T20" fmla="*/ 165 w 445"/>
                    <a:gd name="T21" fmla="*/ 456 h 481"/>
                    <a:gd name="T22" fmla="*/ 153 w 445"/>
                    <a:gd name="T23" fmla="*/ 422 h 481"/>
                    <a:gd name="T24" fmla="*/ 445 w 445"/>
                    <a:gd name="T25" fmla="*/ 78 h 4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45" h="481">
                      <a:moveTo>
                        <a:pt x="445" y="78"/>
                      </a:moveTo>
                      <a:cubicBezTo>
                        <a:pt x="445" y="58"/>
                        <a:pt x="444" y="39"/>
                        <a:pt x="441" y="20"/>
                      </a:cubicBezTo>
                      <a:cubicBezTo>
                        <a:pt x="390" y="0"/>
                        <a:pt x="390" y="0"/>
                        <a:pt x="390" y="0"/>
                      </a:cubicBezTo>
                      <a:cubicBezTo>
                        <a:pt x="396" y="25"/>
                        <a:pt x="400" y="51"/>
                        <a:pt x="400" y="78"/>
                      </a:cubicBezTo>
                      <a:cubicBezTo>
                        <a:pt x="400" y="159"/>
                        <a:pt x="368" y="235"/>
                        <a:pt x="311" y="292"/>
                      </a:cubicBezTo>
                      <a:cubicBezTo>
                        <a:pt x="266" y="337"/>
                        <a:pt x="208" y="367"/>
                        <a:pt x="146" y="377"/>
                      </a:cubicBezTo>
                      <a:cubicBezTo>
                        <a:pt x="151" y="334"/>
                        <a:pt x="151" y="334"/>
                        <a:pt x="151" y="334"/>
                      </a:cubicBezTo>
                      <a:cubicBezTo>
                        <a:pt x="152" y="320"/>
                        <a:pt x="136" y="311"/>
                        <a:pt x="125" y="320"/>
                      </a:cubicBezTo>
                      <a:cubicBezTo>
                        <a:pt x="0" y="414"/>
                        <a:pt x="0" y="414"/>
                        <a:pt x="0" y="414"/>
                      </a:cubicBezTo>
                      <a:cubicBezTo>
                        <a:pt x="144" y="476"/>
                        <a:pt x="144" y="476"/>
                        <a:pt x="144" y="476"/>
                      </a:cubicBezTo>
                      <a:cubicBezTo>
                        <a:pt x="157" y="481"/>
                        <a:pt x="170" y="469"/>
                        <a:pt x="165" y="456"/>
                      </a:cubicBezTo>
                      <a:cubicBezTo>
                        <a:pt x="153" y="422"/>
                        <a:pt x="153" y="422"/>
                        <a:pt x="153" y="422"/>
                      </a:cubicBezTo>
                      <a:cubicBezTo>
                        <a:pt x="319" y="395"/>
                        <a:pt x="445" y="251"/>
                        <a:pt x="445" y="7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2" name="Freeform 19">
                  <a:extLst>
                    <a:ext uri="{FF2B5EF4-FFF2-40B4-BE49-F238E27FC236}">
                      <a16:creationId xmlns:a16="http://schemas.microsoft.com/office/drawing/2014/main" id="{CD91E151-2C1E-A843-89FD-45E3963A6D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6113" y="1544638"/>
                  <a:ext cx="1136650" cy="2155825"/>
                </a:xfrm>
                <a:custGeom>
                  <a:avLst/>
                  <a:gdLst>
                    <a:gd name="T0" fmla="*/ 169 w 302"/>
                    <a:gd name="T1" fmla="*/ 462 h 573"/>
                    <a:gd name="T2" fmla="*/ 80 w 302"/>
                    <a:gd name="T3" fmla="*/ 248 h 573"/>
                    <a:gd name="T4" fmla="*/ 97 w 302"/>
                    <a:gd name="T5" fmla="*/ 146 h 573"/>
                    <a:gd name="T6" fmla="*/ 130 w 302"/>
                    <a:gd name="T7" fmla="*/ 170 h 573"/>
                    <a:gd name="T8" fmla="*/ 156 w 302"/>
                    <a:gd name="T9" fmla="*/ 156 h 573"/>
                    <a:gd name="T10" fmla="*/ 137 w 302"/>
                    <a:gd name="T11" fmla="*/ 0 h 573"/>
                    <a:gd name="T12" fmla="*/ 11 w 302"/>
                    <a:gd name="T13" fmla="*/ 94 h 573"/>
                    <a:gd name="T14" fmla="*/ 18 w 302"/>
                    <a:gd name="T15" fmla="*/ 122 h 573"/>
                    <a:gd name="T16" fmla="*/ 55 w 302"/>
                    <a:gd name="T17" fmla="*/ 129 h 573"/>
                    <a:gd name="T18" fmla="*/ 34 w 302"/>
                    <a:gd name="T19" fmla="*/ 248 h 573"/>
                    <a:gd name="T20" fmla="*/ 258 w 302"/>
                    <a:gd name="T21" fmla="*/ 573 h 573"/>
                    <a:gd name="T22" fmla="*/ 302 w 302"/>
                    <a:gd name="T23" fmla="*/ 540 h 573"/>
                    <a:gd name="T24" fmla="*/ 169 w 302"/>
                    <a:gd name="T25" fmla="*/ 462 h 5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02" h="573">
                      <a:moveTo>
                        <a:pt x="169" y="462"/>
                      </a:moveTo>
                      <a:cubicBezTo>
                        <a:pt x="111" y="405"/>
                        <a:pt x="80" y="329"/>
                        <a:pt x="80" y="248"/>
                      </a:cubicBezTo>
                      <a:cubicBezTo>
                        <a:pt x="80" y="212"/>
                        <a:pt x="86" y="178"/>
                        <a:pt x="97" y="146"/>
                      </a:cubicBezTo>
                      <a:cubicBezTo>
                        <a:pt x="130" y="170"/>
                        <a:pt x="130" y="170"/>
                        <a:pt x="130" y="170"/>
                      </a:cubicBezTo>
                      <a:cubicBezTo>
                        <a:pt x="142" y="179"/>
                        <a:pt x="157" y="169"/>
                        <a:pt x="156" y="156"/>
                      </a:cubicBezTo>
                      <a:cubicBezTo>
                        <a:pt x="137" y="0"/>
                        <a:pt x="137" y="0"/>
                        <a:pt x="137" y="0"/>
                      </a:cubicBezTo>
                      <a:cubicBezTo>
                        <a:pt x="11" y="94"/>
                        <a:pt x="11" y="94"/>
                        <a:pt x="11" y="94"/>
                      </a:cubicBezTo>
                      <a:cubicBezTo>
                        <a:pt x="0" y="102"/>
                        <a:pt x="4" y="120"/>
                        <a:pt x="18" y="122"/>
                      </a:cubicBezTo>
                      <a:cubicBezTo>
                        <a:pt x="55" y="129"/>
                        <a:pt x="55" y="129"/>
                        <a:pt x="55" y="129"/>
                      </a:cubicBezTo>
                      <a:cubicBezTo>
                        <a:pt x="42" y="166"/>
                        <a:pt x="34" y="206"/>
                        <a:pt x="34" y="248"/>
                      </a:cubicBezTo>
                      <a:cubicBezTo>
                        <a:pt x="34" y="396"/>
                        <a:pt x="127" y="523"/>
                        <a:pt x="258" y="573"/>
                      </a:cubicBezTo>
                      <a:cubicBezTo>
                        <a:pt x="302" y="540"/>
                        <a:pt x="302" y="540"/>
                        <a:pt x="302" y="540"/>
                      </a:cubicBezTo>
                      <a:cubicBezTo>
                        <a:pt x="252" y="526"/>
                        <a:pt x="206" y="499"/>
                        <a:pt x="169" y="4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2962657E-FB95-7146-9576-E7581CA696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5966" y="3174479"/>
              <a:ext cx="220029" cy="264171"/>
            </a:xfrm>
            <a:prstGeom prst="straightConnector1">
              <a:avLst/>
            </a:prstGeom>
            <a:ln w="22225" cap="rnd">
              <a:solidFill>
                <a:schemeClr val="accent5">
                  <a:lumMod val="60000"/>
                  <a:lumOff val="4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DF10F3C4-849F-F642-990A-4D242CA416E4}"/>
                </a:ext>
              </a:extLst>
            </p:cNvPr>
            <p:cNvCxnSpPr>
              <a:cxnSpLocks/>
            </p:cNvCxnSpPr>
            <p:nvPr/>
          </p:nvCxnSpPr>
          <p:spPr>
            <a:xfrm>
              <a:off x="3221824" y="2249822"/>
              <a:ext cx="241458" cy="215157"/>
            </a:xfrm>
            <a:prstGeom prst="straightConnector1">
              <a:avLst/>
            </a:prstGeom>
            <a:ln w="22225" cap="rnd">
              <a:solidFill>
                <a:schemeClr val="accent5">
                  <a:lumMod val="60000"/>
                  <a:lumOff val="4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24F69990-71F3-7946-B886-C8B3D90600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04340" y="2840696"/>
              <a:ext cx="460151" cy="6894"/>
            </a:xfrm>
            <a:prstGeom prst="straightConnector1">
              <a:avLst/>
            </a:prstGeom>
            <a:ln w="22225" cap="rnd">
              <a:solidFill>
                <a:schemeClr val="accent5">
                  <a:lumMod val="60000"/>
                  <a:lumOff val="4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0147635B-55F5-DB44-8609-D91E3DC2B77F}"/>
              </a:ext>
            </a:extLst>
          </p:cNvPr>
          <p:cNvSpPr txBox="1"/>
          <p:nvPr/>
        </p:nvSpPr>
        <p:spPr bwMode="auto">
          <a:xfrm>
            <a:off x="4742551" y="4507769"/>
            <a:ext cx="2405726" cy="25391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venir Medium" panose="02000503020000020003" pitchFamily="2" charset="0"/>
                <a:ea typeface="Arial Narrow" charset="0"/>
                <a:cs typeface="Arial Narrow" charset="0"/>
                <a:sym typeface="Arial"/>
              </a:rPr>
              <a:t>OMNI-CHANNEL DELIVERY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4AC9E6-8F07-CF44-BB4B-548E968705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4888" y="2014564"/>
            <a:ext cx="159352" cy="192705"/>
          </a:xfrm>
          <a:prstGeom prst="rect">
            <a:avLst/>
          </a:prstGeom>
        </p:spPr>
      </p:pic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9FC3823C-ACBC-CE4E-9DDB-78350DC6B088}"/>
              </a:ext>
            </a:extLst>
          </p:cNvPr>
          <p:cNvCxnSpPr>
            <a:cxnSpLocks/>
            <a:stCxn id="99" idx="2"/>
          </p:cNvCxnSpPr>
          <p:nvPr/>
        </p:nvCxnSpPr>
        <p:spPr>
          <a:xfrm flipH="1">
            <a:off x="1411720" y="2422063"/>
            <a:ext cx="208146" cy="272040"/>
          </a:xfrm>
          <a:prstGeom prst="straightConnector1">
            <a:avLst/>
          </a:prstGeom>
          <a:ln w="22225" cap="rnd">
            <a:solidFill>
              <a:schemeClr val="accent5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13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8505E9-B92D-734A-8759-668DCFB61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5362" y="1788583"/>
            <a:ext cx="7393274" cy="1281099"/>
          </a:xfrm>
        </p:spPr>
        <p:txBody>
          <a:bodyPr/>
          <a:lstStyle/>
          <a:p>
            <a:r>
              <a:rPr lang="en-US" sz="4400" dirty="0"/>
              <a:t>THANK YOU!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A7EE33-B0A4-2741-8383-B50531DB7C8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850503" y="2625272"/>
            <a:ext cx="5442993" cy="463550"/>
          </a:xfrm>
        </p:spPr>
        <p:txBody>
          <a:bodyPr>
            <a:noAutofit/>
          </a:bodyPr>
          <a:lstStyle/>
          <a:p>
            <a:r>
              <a:rPr lang="en-US" sz="1800" dirty="0"/>
              <a:t>Your Personalization Journey </a:t>
            </a:r>
            <a:r>
              <a:rPr lang="en-US" sz="1800" dirty="0">
                <a:solidFill>
                  <a:schemeClr val="accent2"/>
                </a:solidFill>
              </a:rPr>
              <a:t>STARTS HERE</a:t>
            </a:r>
          </a:p>
          <a:p>
            <a:endParaRPr lang="en-US" sz="1800" dirty="0">
              <a:solidFill>
                <a:schemeClr val="accent2"/>
              </a:solidFill>
            </a:endParaRPr>
          </a:p>
          <a:p>
            <a:r>
              <a:rPr lang="en-US" sz="1800" dirty="0" err="1">
                <a:solidFill>
                  <a:schemeClr val="accent2"/>
                </a:solidFill>
              </a:rPr>
              <a:t>diaz@jivox.com</a:t>
            </a:r>
            <a:endParaRPr lang="en-US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09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F640E7-153F-0D42-9A2D-C656D38FA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F997-0A3B-314B-87C7-90A984899C61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17717C-1C0B-DB4C-9B6A-DD0365358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Shoppers demand </a:t>
            </a:r>
            <a:r>
              <a:rPr lang="en-US" dirty="0">
                <a:solidFill>
                  <a:schemeClr val="accent4"/>
                </a:solidFill>
              </a:rPr>
              <a:t>personalization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8482C-D41F-C54D-B430-6983BC1CB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55" y="1040395"/>
            <a:ext cx="7960969" cy="2547510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1EC378-71FD-9A4E-AA27-A33DBAD323E4}"/>
              </a:ext>
            </a:extLst>
          </p:cNvPr>
          <p:cNvSpPr txBox="1"/>
          <p:nvPr/>
        </p:nvSpPr>
        <p:spPr>
          <a:xfrm>
            <a:off x="955964" y="4103105"/>
            <a:ext cx="7854266" cy="3693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…. but only 38% of brands currently deliver relevant and personalized experiences</a:t>
            </a:r>
          </a:p>
        </p:txBody>
      </p:sp>
    </p:spTree>
    <p:extLst>
      <p:ext uri="{BB962C8B-B14F-4D97-AF65-F5344CB8AC3E}">
        <p14:creationId xmlns:p14="http://schemas.microsoft.com/office/powerpoint/2010/main" val="3438381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3">
            <a:extLst>
              <a:ext uri="{FF2B5EF4-FFF2-40B4-BE49-F238E27FC236}">
                <a16:creationId xmlns:a16="http://schemas.microsoft.com/office/drawing/2014/main" id="{930EAA47-B379-A541-B9A4-49C4072E49A6}"/>
              </a:ext>
            </a:extLst>
          </p:cNvPr>
          <p:cNvSpPr>
            <a:spLocks/>
          </p:cNvSpPr>
          <p:nvPr/>
        </p:nvSpPr>
        <p:spPr bwMode="auto">
          <a:xfrm>
            <a:off x="2273087" y="1233286"/>
            <a:ext cx="4191693" cy="2548969"/>
          </a:xfrm>
          <a:custGeom>
            <a:avLst/>
            <a:gdLst/>
            <a:ahLst/>
            <a:cxnLst>
              <a:cxn ang="0">
                <a:pos x="17" y="56"/>
              </a:cxn>
              <a:cxn ang="0">
                <a:pos x="76" y="56"/>
              </a:cxn>
              <a:cxn ang="0">
                <a:pos x="74" y="26"/>
              </a:cxn>
              <a:cxn ang="0">
                <a:pos x="52" y="13"/>
              </a:cxn>
              <a:cxn ang="0">
                <a:pos x="18" y="26"/>
              </a:cxn>
              <a:cxn ang="0">
                <a:pos x="17" y="56"/>
              </a:cxn>
            </a:cxnLst>
            <a:rect l="0" t="0" r="r" b="b"/>
            <a:pathLst>
              <a:path w="95" h="57">
                <a:moveTo>
                  <a:pt x="17" y="56"/>
                </a:moveTo>
                <a:cubicBezTo>
                  <a:pt x="76" y="56"/>
                  <a:pt x="76" y="56"/>
                  <a:pt x="76" y="56"/>
                </a:cubicBezTo>
                <a:cubicBezTo>
                  <a:pt x="95" y="54"/>
                  <a:pt x="92" y="25"/>
                  <a:pt x="74" y="26"/>
                </a:cubicBezTo>
                <a:cubicBezTo>
                  <a:pt x="76" y="8"/>
                  <a:pt x="59" y="5"/>
                  <a:pt x="52" y="13"/>
                </a:cubicBezTo>
                <a:cubicBezTo>
                  <a:pt x="42" y="0"/>
                  <a:pt x="19" y="4"/>
                  <a:pt x="18" y="26"/>
                </a:cubicBezTo>
                <a:cubicBezTo>
                  <a:pt x="0" y="29"/>
                  <a:pt x="5" y="57"/>
                  <a:pt x="17" y="56"/>
                </a:cubicBezTo>
                <a:close/>
              </a:path>
            </a:pathLst>
          </a:custGeom>
          <a:solidFill>
            <a:srgbClr val="B39DC9">
              <a:alpha val="89804"/>
            </a:srgbClr>
          </a:solidFill>
          <a:ln w="76200" cmpd="sng">
            <a:solidFill>
              <a:schemeClr val="accent3">
                <a:lumMod val="20000"/>
                <a:lumOff val="80000"/>
              </a:schemeClr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venir Book" panose="02000503020000020003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FE4FC641-99DE-D243-84FA-B72153447E7C}"/>
              </a:ext>
            </a:extLst>
          </p:cNvPr>
          <p:cNvSpPr/>
          <p:nvPr/>
        </p:nvSpPr>
        <p:spPr>
          <a:xfrm>
            <a:off x="1551502" y="1350848"/>
            <a:ext cx="3269053" cy="3091415"/>
          </a:xfrm>
          <a:prstGeom prst="ellipse">
            <a:avLst/>
          </a:prstGeom>
          <a:solidFill>
            <a:schemeClr val="accent4">
              <a:lumMod val="60000"/>
              <a:lumOff val="40000"/>
              <a:alpha val="9804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Book" panose="02000503020000020003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1F1C761-B89E-EE48-9C82-E1A28E09A808}"/>
              </a:ext>
            </a:extLst>
          </p:cNvPr>
          <p:cNvSpPr/>
          <p:nvPr/>
        </p:nvSpPr>
        <p:spPr>
          <a:xfrm>
            <a:off x="4860420" y="1305654"/>
            <a:ext cx="3269053" cy="3091415"/>
          </a:xfrm>
          <a:prstGeom prst="ellipse">
            <a:avLst/>
          </a:prstGeom>
          <a:solidFill>
            <a:schemeClr val="accent4">
              <a:lumMod val="60000"/>
              <a:lumOff val="40000"/>
              <a:alpha val="9804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Book" panose="02000503020000020003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7E65D7C7-C748-9449-A791-1D3A046DD37F}"/>
              </a:ext>
            </a:extLst>
          </p:cNvPr>
          <p:cNvSpPr/>
          <p:nvPr/>
        </p:nvSpPr>
        <p:spPr>
          <a:xfrm>
            <a:off x="6539411" y="2404789"/>
            <a:ext cx="962579" cy="940948"/>
          </a:xfrm>
          <a:prstGeom prst="ellipse">
            <a:avLst/>
          </a:prstGeom>
          <a:solidFill>
            <a:srgbClr val="D9E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Book" panose="02000503020000020003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D946B9-E2D5-CA4A-A663-4C6A4F48A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PERSONALIZED </a:t>
            </a:r>
            <a:r>
              <a:rPr lang="en-US" dirty="0">
                <a:solidFill>
                  <a:schemeClr val="accent4"/>
                </a:solidFill>
              </a:rPr>
              <a:t>COMMERCE</a:t>
            </a:r>
          </a:p>
        </p:txBody>
      </p:sp>
      <p:sp>
        <p:nvSpPr>
          <p:cNvPr id="251" name="Text Placeholder 4">
            <a:extLst>
              <a:ext uri="{FF2B5EF4-FFF2-40B4-BE49-F238E27FC236}">
                <a16:creationId xmlns:a16="http://schemas.microsoft.com/office/drawing/2014/main" id="{E5E320C5-6661-D54E-BDAA-162E30824A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>
                <a:latin typeface="Avenir Book" panose="02000503020000020003"/>
              </a:rPr>
              <a:t>Content-to-Commerce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10856EC-3D93-C542-8209-949962C305F0}"/>
              </a:ext>
            </a:extLst>
          </p:cNvPr>
          <p:cNvSpPr txBox="1"/>
          <p:nvPr/>
        </p:nvSpPr>
        <p:spPr>
          <a:xfrm>
            <a:off x="6477765" y="2974720"/>
            <a:ext cx="1094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36454F"/>
                </a:solidFill>
                <a:effectLst/>
                <a:uLnTx/>
                <a:uFillTx/>
                <a:latin typeface="Avenir Book" panose="02000503020000020003"/>
              </a:rPr>
              <a:t>PERSONALIZED COMMERCE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220ED5-4D57-7D4F-9D78-EBA7F07E3C5A}"/>
              </a:ext>
            </a:extLst>
          </p:cNvPr>
          <p:cNvGrpSpPr/>
          <p:nvPr/>
        </p:nvGrpSpPr>
        <p:grpSpPr>
          <a:xfrm>
            <a:off x="4955226" y="1264106"/>
            <a:ext cx="3565605" cy="3313354"/>
            <a:chOff x="5404326" y="1264106"/>
            <a:chExt cx="3565605" cy="331335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4E8D49E-5BEB-484D-9CAB-1D3BFF631D2D}"/>
                </a:ext>
              </a:extLst>
            </p:cNvPr>
            <p:cNvGrpSpPr/>
            <p:nvPr/>
          </p:nvGrpSpPr>
          <p:grpSpPr>
            <a:xfrm>
              <a:off x="5404326" y="1264106"/>
              <a:ext cx="3565605" cy="3313354"/>
              <a:chOff x="5404326" y="1264106"/>
              <a:chExt cx="3565605" cy="3313354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D2B67351-4FC3-0542-AA97-9DD10318D4BA}"/>
                  </a:ext>
                </a:extLst>
              </p:cNvPr>
              <p:cNvGrpSpPr/>
              <p:nvPr/>
            </p:nvGrpSpPr>
            <p:grpSpPr>
              <a:xfrm>
                <a:off x="5404326" y="1264106"/>
                <a:ext cx="3565605" cy="3313354"/>
                <a:chOff x="5404326" y="1264106"/>
                <a:chExt cx="3565605" cy="3313354"/>
              </a:xfrm>
            </p:grpSpPr>
            <p:sp>
              <p:nvSpPr>
                <p:cNvPr id="23" name="Arc 22">
                  <a:extLst>
                    <a:ext uri="{FF2B5EF4-FFF2-40B4-BE49-F238E27FC236}">
                      <a16:creationId xmlns:a16="http://schemas.microsoft.com/office/drawing/2014/main" id="{AF33A517-CE9C-EB4C-97AF-DEB255FFFB65}"/>
                    </a:ext>
                  </a:extLst>
                </p:cNvPr>
                <p:cNvSpPr/>
                <p:nvPr/>
              </p:nvSpPr>
              <p:spPr>
                <a:xfrm>
                  <a:off x="5404326" y="1322089"/>
                  <a:ext cx="3214575" cy="3184553"/>
                </a:xfrm>
                <a:prstGeom prst="arc">
                  <a:avLst>
                    <a:gd name="adj1" fmla="val 17044336"/>
                    <a:gd name="adj2" fmla="val 4175064"/>
                  </a:avLst>
                </a:prstGeom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Book" panose="02000503020000020003"/>
                  </a:endParaRPr>
                </a:p>
              </p:txBody>
            </p: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735C8A04-80CE-EA4F-BDA6-6E3E115B4A31}"/>
                    </a:ext>
                  </a:extLst>
                </p:cNvPr>
                <p:cNvGrpSpPr/>
                <p:nvPr/>
              </p:nvGrpSpPr>
              <p:grpSpPr>
                <a:xfrm>
                  <a:off x="6132730" y="1264106"/>
                  <a:ext cx="2837201" cy="3313354"/>
                  <a:chOff x="6132730" y="1264106"/>
                  <a:chExt cx="2837201" cy="3313354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C13A360D-5841-F044-BF90-793B76083202}"/>
                      </a:ext>
                    </a:extLst>
                  </p:cNvPr>
                  <p:cNvGrpSpPr/>
                  <p:nvPr/>
                </p:nvGrpSpPr>
                <p:grpSpPr>
                  <a:xfrm>
                    <a:off x="8216199" y="3037697"/>
                    <a:ext cx="753732" cy="563659"/>
                    <a:chOff x="8059314" y="2714549"/>
                    <a:chExt cx="912016" cy="682026"/>
                  </a:xfrm>
                </p:grpSpPr>
                <p:grpSp>
                  <p:nvGrpSpPr>
                    <p:cNvPr id="65" name="Group 64">
                      <a:extLst>
                        <a:ext uri="{FF2B5EF4-FFF2-40B4-BE49-F238E27FC236}">
                          <a16:creationId xmlns:a16="http://schemas.microsoft.com/office/drawing/2014/main" id="{289BAB9A-6987-3B44-9CEA-A6F7B675BF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02041" y="2714549"/>
                      <a:ext cx="522097" cy="407173"/>
                      <a:chOff x="6977063" y="2087563"/>
                      <a:chExt cx="2351087" cy="1833562"/>
                    </a:xfrm>
                    <a:solidFill>
                      <a:schemeClr val="accent4"/>
                    </a:solidFill>
                  </p:grpSpPr>
                  <p:sp>
                    <p:nvSpPr>
                      <p:cNvPr id="67" name="Freeform 150">
                        <a:extLst>
                          <a:ext uri="{FF2B5EF4-FFF2-40B4-BE49-F238E27FC236}">
                            <a16:creationId xmlns:a16="http://schemas.microsoft.com/office/drawing/2014/main" id="{4F8EFE51-E209-074B-991A-E4BE28D8507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77063" y="2087563"/>
                        <a:ext cx="1717675" cy="1539875"/>
                      </a:xfrm>
                      <a:custGeom>
                        <a:avLst/>
                        <a:gdLst>
                          <a:gd name="T0" fmla="*/ 86 w 152"/>
                          <a:gd name="T1" fmla="*/ 106 h 136"/>
                          <a:gd name="T2" fmla="*/ 77 w 152"/>
                          <a:gd name="T3" fmla="*/ 106 h 136"/>
                          <a:gd name="T4" fmla="*/ 48 w 152"/>
                          <a:gd name="T5" fmla="*/ 101 h 136"/>
                          <a:gd name="T6" fmla="*/ 46 w 152"/>
                          <a:gd name="T7" fmla="*/ 100 h 136"/>
                          <a:gd name="T8" fmla="*/ 25 w 152"/>
                          <a:gd name="T9" fmla="*/ 110 h 136"/>
                          <a:gd name="T10" fmla="*/ 32 w 152"/>
                          <a:gd name="T11" fmla="*/ 93 h 136"/>
                          <a:gd name="T12" fmla="*/ 29 w 152"/>
                          <a:gd name="T13" fmla="*/ 90 h 136"/>
                          <a:gd name="T14" fmla="*/ 14 w 152"/>
                          <a:gd name="T15" fmla="*/ 59 h 136"/>
                          <a:gd name="T16" fmla="*/ 77 w 152"/>
                          <a:gd name="T17" fmla="*/ 12 h 136"/>
                          <a:gd name="T18" fmla="*/ 140 w 152"/>
                          <a:gd name="T19" fmla="*/ 59 h 136"/>
                          <a:gd name="T20" fmla="*/ 150 w 152"/>
                          <a:gd name="T21" fmla="*/ 58 h 136"/>
                          <a:gd name="T22" fmla="*/ 152 w 152"/>
                          <a:gd name="T23" fmla="*/ 58 h 136"/>
                          <a:gd name="T24" fmla="*/ 77 w 152"/>
                          <a:gd name="T25" fmla="*/ 0 h 136"/>
                          <a:gd name="T26" fmla="*/ 2 w 152"/>
                          <a:gd name="T27" fmla="*/ 59 h 136"/>
                          <a:gd name="T28" fmla="*/ 18 w 152"/>
                          <a:gd name="T29" fmla="*/ 96 h 136"/>
                          <a:gd name="T30" fmla="*/ 0 w 152"/>
                          <a:gd name="T31" fmla="*/ 136 h 136"/>
                          <a:gd name="T32" fmla="*/ 47 w 152"/>
                          <a:gd name="T33" fmla="*/ 113 h 136"/>
                          <a:gd name="T34" fmla="*/ 77 w 152"/>
                          <a:gd name="T35" fmla="*/ 118 h 136"/>
                          <a:gd name="T36" fmla="*/ 87 w 152"/>
                          <a:gd name="T37" fmla="*/ 118 h 136"/>
                          <a:gd name="T38" fmla="*/ 86 w 152"/>
                          <a:gd name="T39" fmla="*/ 108 h 136"/>
                          <a:gd name="T40" fmla="*/ 86 w 152"/>
                          <a:gd name="T41" fmla="*/ 106 h 13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152" h="136">
                            <a:moveTo>
                              <a:pt x="86" y="106"/>
                            </a:moveTo>
                            <a:cubicBezTo>
                              <a:pt x="83" y="106"/>
                              <a:pt x="80" y="106"/>
                              <a:pt x="77" y="106"/>
                            </a:cubicBezTo>
                            <a:cubicBezTo>
                              <a:pt x="67" y="106"/>
                              <a:pt x="57" y="104"/>
                              <a:pt x="48" y="101"/>
                            </a:cubicBezTo>
                            <a:cubicBezTo>
                              <a:pt x="46" y="100"/>
                              <a:pt x="46" y="100"/>
                              <a:pt x="46" y="100"/>
                            </a:cubicBezTo>
                            <a:cubicBezTo>
                              <a:pt x="25" y="110"/>
                              <a:pt x="25" y="110"/>
                              <a:pt x="25" y="110"/>
                            </a:cubicBezTo>
                            <a:cubicBezTo>
                              <a:pt x="32" y="93"/>
                              <a:pt x="32" y="93"/>
                              <a:pt x="32" y="93"/>
                            </a:cubicBezTo>
                            <a:cubicBezTo>
                              <a:pt x="29" y="90"/>
                              <a:pt x="29" y="90"/>
                              <a:pt x="29" y="90"/>
                            </a:cubicBezTo>
                            <a:cubicBezTo>
                              <a:pt x="19" y="81"/>
                              <a:pt x="14" y="70"/>
                              <a:pt x="14" y="59"/>
                            </a:cubicBezTo>
                            <a:cubicBezTo>
                              <a:pt x="14" y="33"/>
                              <a:pt x="42" y="12"/>
                              <a:pt x="77" y="12"/>
                            </a:cubicBezTo>
                            <a:cubicBezTo>
                              <a:pt x="112" y="12"/>
                              <a:pt x="140" y="33"/>
                              <a:pt x="140" y="59"/>
                            </a:cubicBezTo>
                            <a:cubicBezTo>
                              <a:pt x="143" y="58"/>
                              <a:pt x="147" y="58"/>
                              <a:pt x="150" y="58"/>
                            </a:cubicBezTo>
                            <a:cubicBezTo>
                              <a:pt x="151" y="58"/>
                              <a:pt x="152" y="58"/>
                              <a:pt x="152" y="58"/>
                            </a:cubicBezTo>
                            <a:cubicBezTo>
                              <a:pt x="152" y="26"/>
                              <a:pt x="118" y="0"/>
                              <a:pt x="77" y="0"/>
                            </a:cubicBezTo>
                            <a:cubicBezTo>
                              <a:pt x="35" y="0"/>
                              <a:pt x="2" y="26"/>
                              <a:pt x="2" y="59"/>
                            </a:cubicBezTo>
                            <a:cubicBezTo>
                              <a:pt x="2" y="72"/>
                              <a:pt x="7" y="85"/>
                              <a:pt x="18" y="96"/>
                            </a:cubicBezTo>
                            <a:cubicBezTo>
                              <a:pt x="0" y="136"/>
                              <a:pt x="0" y="136"/>
                              <a:pt x="0" y="136"/>
                            </a:cubicBezTo>
                            <a:cubicBezTo>
                              <a:pt x="47" y="113"/>
                              <a:pt x="47" y="113"/>
                              <a:pt x="47" y="113"/>
                            </a:cubicBezTo>
                            <a:cubicBezTo>
                              <a:pt x="56" y="117"/>
                              <a:pt x="66" y="118"/>
                              <a:pt x="77" y="118"/>
                            </a:cubicBezTo>
                            <a:cubicBezTo>
                              <a:pt x="81" y="118"/>
                              <a:pt x="84" y="118"/>
                              <a:pt x="87" y="118"/>
                            </a:cubicBezTo>
                            <a:cubicBezTo>
                              <a:pt x="87" y="115"/>
                              <a:pt x="86" y="111"/>
                              <a:pt x="86" y="108"/>
                            </a:cubicBezTo>
                            <a:cubicBezTo>
                              <a:pt x="86" y="107"/>
                              <a:pt x="86" y="106"/>
                              <a:pt x="86" y="10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Avenir Book" panose="02000503020000020003"/>
                        </a:endParaRPr>
                      </a:p>
                    </p:txBody>
                  </p:sp>
                  <p:sp>
                    <p:nvSpPr>
                      <p:cNvPr id="68" name="Freeform 151">
                        <a:extLst>
                          <a:ext uri="{FF2B5EF4-FFF2-40B4-BE49-F238E27FC236}">
                            <a16:creationId xmlns:a16="http://schemas.microsoft.com/office/drawing/2014/main" id="{34DE766A-E227-824F-9350-53860FA8DC2F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8005763" y="2800350"/>
                        <a:ext cx="1322387" cy="1120775"/>
                      </a:xfrm>
                      <a:custGeom>
                        <a:avLst/>
                        <a:gdLst>
                          <a:gd name="T0" fmla="*/ 117 w 117"/>
                          <a:gd name="T1" fmla="*/ 45 h 99"/>
                          <a:gd name="T2" fmla="*/ 59 w 117"/>
                          <a:gd name="T3" fmla="*/ 0 h 99"/>
                          <a:gd name="T4" fmla="*/ 0 w 117"/>
                          <a:gd name="T5" fmla="*/ 45 h 99"/>
                          <a:gd name="T6" fmla="*/ 59 w 117"/>
                          <a:gd name="T7" fmla="*/ 90 h 99"/>
                          <a:gd name="T8" fmla="*/ 85 w 117"/>
                          <a:gd name="T9" fmla="*/ 85 h 99"/>
                          <a:gd name="T10" fmla="*/ 114 w 117"/>
                          <a:gd name="T11" fmla="*/ 99 h 99"/>
                          <a:gd name="T12" fmla="*/ 103 w 117"/>
                          <a:gd name="T13" fmla="*/ 75 h 99"/>
                          <a:gd name="T14" fmla="*/ 117 w 117"/>
                          <a:gd name="T15" fmla="*/ 45 h 99"/>
                          <a:gd name="T16" fmla="*/ 31 w 117"/>
                          <a:gd name="T17" fmla="*/ 54 h 99"/>
                          <a:gd name="T18" fmla="*/ 24 w 117"/>
                          <a:gd name="T19" fmla="*/ 47 h 99"/>
                          <a:gd name="T20" fmla="*/ 31 w 117"/>
                          <a:gd name="T21" fmla="*/ 40 h 99"/>
                          <a:gd name="T22" fmla="*/ 38 w 117"/>
                          <a:gd name="T23" fmla="*/ 47 h 99"/>
                          <a:gd name="T24" fmla="*/ 31 w 117"/>
                          <a:gd name="T25" fmla="*/ 54 h 99"/>
                          <a:gd name="T26" fmla="*/ 58 w 117"/>
                          <a:gd name="T27" fmla="*/ 54 h 99"/>
                          <a:gd name="T28" fmla="*/ 51 w 117"/>
                          <a:gd name="T29" fmla="*/ 47 h 99"/>
                          <a:gd name="T30" fmla="*/ 58 w 117"/>
                          <a:gd name="T31" fmla="*/ 40 h 99"/>
                          <a:gd name="T32" fmla="*/ 65 w 117"/>
                          <a:gd name="T33" fmla="*/ 47 h 99"/>
                          <a:gd name="T34" fmla="*/ 58 w 117"/>
                          <a:gd name="T35" fmla="*/ 54 h 99"/>
                          <a:gd name="T36" fmla="*/ 86 w 117"/>
                          <a:gd name="T37" fmla="*/ 54 h 99"/>
                          <a:gd name="T38" fmla="*/ 79 w 117"/>
                          <a:gd name="T39" fmla="*/ 47 h 99"/>
                          <a:gd name="T40" fmla="*/ 86 w 117"/>
                          <a:gd name="T41" fmla="*/ 40 h 99"/>
                          <a:gd name="T42" fmla="*/ 93 w 117"/>
                          <a:gd name="T43" fmla="*/ 47 h 99"/>
                          <a:gd name="T44" fmla="*/ 86 w 117"/>
                          <a:gd name="T45" fmla="*/ 54 h 9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</a:cxnLst>
                        <a:rect l="0" t="0" r="r" b="b"/>
                        <a:pathLst>
                          <a:path w="117" h="99">
                            <a:moveTo>
                              <a:pt x="117" y="45"/>
                            </a:moveTo>
                            <a:cubicBezTo>
                              <a:pt x="117" y="20"/>
                              <a:pt x="91" y="0"/>
                              <a:pt x="59" y="0"/>
                            </a:cubicBezTo>
                            <a:cubicBezTo>
                              <a:pt x="27" y="0"/>
                              <a:pt x="0" y="20"/>
                              <a:pt x="0" y="45"/>
                            </a:cubicBezTo>
                            <a:cubicBezTo>
                              <a:pt x="0" y="70"/>
                              <a:pt x="27" y="90"/>
                              <a:pt x="59" y="90"/>
                            </a:cubicBezTo>
                            <a:cubicBezTo>
                              <a:pt x="68" y="90"/>
                              <a:pt x="77" y="88"/>
                              <a:pt x="85" y="85"/>
                            </a:cubicBezTo>
                            <a:cubicBezTo>
                              <a:pt x="114" y="99"/>
                              <a:pt x="114" y="99"/>
                              <a:pt x="114" y="99"/>
                            </a:cubicBezTo>
                            <a:cubicBezTo>
                              <a:pt x="103" y="75"/>
                              <a:pt x="103" y="75"/>
                              <a:pt x="103" y="75"/>
                            </a:cubicBezTo>
                            <a:cubicBezTo>
                              <a:pt x="112" y="67"/>
                              <a:pt x="117" y="57"/>
                              <a:pt x="117" y="45"/>
                            </a:cubicBezTo>
                            <a:close/>
                            <a:moveTo>
                              <a:pt x="31" y="54"/>
                            </a:moveTo>
                            <a:cubicBezTo>
                              <a:pt x="27" y="54"/>
                              <a:pt x="24" y="51"/>
                              <a:pt x="24" y="47"/>
                            </a:cubicBezTo>
                            <a:cubicBezTo>
                              <a:pt x="24" y="43"/>
                              <a:pt x="27" y="40"/>
                              <a:pt x="31" y="40"/>
                            </a:cubicBezTo>
                            <a:cubicBezTo>
                              <a:pt x="34" y="40"/>
                              <a:pt x="38" y="43"/>
                              <a:pt x="38" y="47"/>
                            </a:cubicBezTo>
                            <a:cubicBezTo>
                              <a:pt x="38" y="51"/>
                              <a:pt x="34" y="54"/>
                              <a:pt x="31" y="54"/>
                            </a:cubicBezTo>
                            <a:close/>
                            <a:moveTo>
                              <a:pt x="58" y="54"/>
                            </a:moveTo>
                            <a:cubicBezTo>
                              <a:pt x="54" y="54"/>
                              <a:pt x="51" y="51"/>
                              <a:pt x="51" y="47"/>
                            </a:cubicBezTo>
                            <a:cubicBezTo>
                              <a:pt x="51" y="43"/>
                              <a:pt x="54" y="40"/>
                              <a:pt x="58" y="40"/>
                            </a:cubicBezTo>
                            <a:cubicBezTo>
                              <a:pt x="62" y="40"/>
                              <a:pt x="65" y="43"/>
                              <a:pt x="65" y="47"/>
                            </a:cubicBezTo>
                            <a:cubicBezTo>
                              <a:pt x="65" y="51"/>
                              <a:pt x="62" y="54"/>
                              <a:pt x="58" y="54"/>
                            </a:cubicBezTo>
                            <a:close/>
                            <a:moveTo>
                              <a:pt x="86" y="54"/>
                            </a:moveTo>
                            <a:cubicBezTo>
                              <a:pt x="82" y="54"/>
                              <a:pt x="79" y="51"/>
                              <a:pt x="79" y="47"/>
                            </a:cubicBezTo>
                            <a:cubicBezTo>
                              <a:pt x="79" y="43"/>
                              <a:pt x="82" y="40"/>
                              <a:pt x="86" y="40"/>
                            </a:cubicBezTo>
                            <a:cubicBezTo>
                              <a:pt x="90" y="40"/>
                              <a:pt x="93" y="43"/>
                              <a:pt x="93" y="47"/>
                            </a:cubicBezTo>
                            <a:cubicBezTo>
                              <a:pt x="93" y="51"/>
                              <a:pt x="90" y="54"/>
                              <a:pt x="86" y="54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Avenir Book" panose="02000503020000020003"/>
                        </a:endParaRPr>
                      </a:p>
                    </p:txBody>
                  </p:sp>
                  <p:sp>
                    <p:nvSpPr>
                      <p:cNvPr id="69" name="Oval 152">
                        <a:extLst>
                          <a:ext uri="{FF2B5EF4-FFF2-40B4-BE49-F238E27FC236}">
                            <a16:creationId xmlns:a16="http://schemas.microsoft.com/office/drawing/2014/main" id="{954351FF-5B7B-7641-8DF1-BABC7F68D05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107363" y="2698750"/>
                        <a:ext cx="169862" cy="180975"/>
                      </a:xfrm>
                      <a:prstGeom prst="ellipse">
                        <a:avLst/>
                      </a:prstGeom>
                      <a:solidFill>
                        <a:schemeClr val="accent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Avenir Book" panose="02000503020000020003"/>
                        </a:endParaRPr>
                      </a:p>
                    </p:txBody>
                  </p:sp>
                  <p:sp>
                    <p:nvSpPr>
                      <p:cNvPr id="70" name="Oval 153">
                        <a:extLst>
                          <a:ext uri="{FF2B5EF4-FFF2-40B4-BE49-F238E27FC236}">
                            <a16:creationId xmlns:a16="http://schemas.microsoft.com/office/drawing/2014/main" id="{88C046CA-9ABF-FD41-B0AF-71ECB889CCB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29500" y="2698750"/>
                        <a:ext cx="169862" cy="180975"/>
                      </a:xfrm>
                      <a:prstGeom prst="ellipse">
                        <a:avLst/>
                      </a:prstGeom>
                      <a:solidFill>
                        <a:schemeClr val="accent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Avenir Book" panose="02000503020000020003"/>
                        </a:endParaRPr>
                      </a:p>
                    </p:txBody>
                  </p:sp>
                  <p:sp>
                    <p:nvSpPr>
                      <p:cNvPr id="71" name="Oval 154">
                        <a:extLst>
                          <a:ext uri="{FF2B5EF4-FFF2-40B4-BE49-F238E27FC236}">
                            <a16:creationId xmlns:a16="http://schemas.microsoft.com/office/drawing/2014/main" id="{27D3C3AF-44A3-2E4A-95F0-5E015BF8392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67638" y="2698750"/>
                        <a:ext cx="169862" cy="180975"/>
                      </a:xfrm>
                      <a:prstGeom prst="ellipse">
                        <a:avLst/>
                      </a:prstGeom>
                      <a:solidFill>
                        <a:schemeClr val="accent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Avenir Book" panose="02000503020000020003"/>
                        </a:endParaRPr>
                      </a:p>
                    </p:txBody>
                  </p:sp>
                </p:grpSp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E25B8C05-80C0-7140-B87D-1FD676B82B3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59314" y="3154509"/>
                      <a:ext cx="912016" cy="242066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en-US"/>
                      </a:defPPr>
                      <a:lvl1pPr algn="ctr">
                        <a:defRPr sz="700" b="1">
                          <a:solidFill>
                            <a:srgbClr val="FFFFFF"/>
                          </a:solidFill>
                          <a:latin typeface="Arial"/>
                          <a:cs typeface="Arial"/>
                        </a:defRPr>
                      </a:lvl1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venir Book" panose="02000503020000020003"/>
                        </a:rPr>
                        <a:t>SOCIAL MEDIA</a:t>
                      </a:r>
                    </a:p>
                  </p:txBody>
                </p:sp>
              </p:grpSp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8B05AD88-AC41-784A-BE67-6059F808E433}"/>
                      </a:ext>
                    </a:extLst>
                  </p:cNvPr>
                  <p:cNvGrpSpPr/>
                  <p:nvPr/>
                </p:nvGrpSpPr>
                <p:grpSpPr>
                  <a:xfrm>
                    <a:off x="8319394" y="2134658"/>
                    <a:ext cx="433132" cy="535508"/>
                    <a:chOff x="8213723" y="1762855"/>
                    <a:chExt cx="524089" cy="647963"/>
                  </a:xfrm>
                </p:grpSpPr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DFC5D17B-0850-934D-917A-0B96992D76D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13723" y="2168752"/>
                      <a:ext cx="524089" cy="242066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venir Book" panose="02000503020000020003"/>
                          <a:cs typeface="Arial"/>
                        </a:rPr>
                        <a:t>VIDEO</a:t>
                      </a:r>
                    </a:p>
                  </p:txBody>
                </p:sp>
                <p:grpSp>
                  <p:nvGrpSpPr>
                    <p:cNvPr id="62" name="Group 61">
                      <a:extLst>
                        <a:ext uri="{FF2B5EF4-FFF2-40B4-BE49-F238E27FC236}">
                          <a16:creationId xmlns:a16="http://schemas.microsoft.com/office/drawing/2014/main" id="{25341E8F-F7C1-E641-AEBC-CEB86B3E70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39946" y="1762855"/>
                      <a:ext cx="458305" cy="336337"/>
                      <a:chOff x="7099300" y="2935087"/>
                      <a:chExt cx="2362200" cy="1733550"/>
                    </a:xfrm>
                    <a:solidFill>
                      <a:schemeClr val="accent4"/>
                    </a:solidFill>
                  </p:grpSpPr>
                  <p:sp>
                    <p:nvSpPr>
                      <p:cNvPr id="63" name="Freeform 67">
                        <a:extLst>
                          <a:ext uri="{FF2B5EF4-FFF2-40B4-BE49-F238E27FC236}">
                            <a16:creationId xmlns:a16="http://schemas.microsoft.com/office/drawing/2014/main" id="{7D219660-5325-A749-A322-2BA67CAD5D67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7099300" y="2935087"/>
                        <a:ext cx="2362200" cy="1733550"/>
                      </a:xfrm>
                      <a:custGeom>
                        <a:avLst/>
                        <a:gdLst>
                          <a:gd name="T0" fmla="*/ 203 w 209"/>
                          <a:gd name="T1" fmla="*/ 13 h 153"/>
                          <a:gd name="T2" fmla="*/ 193 w 209"/>
                          <a:gd name="T3" fmla="*/ 4 h 153"/>
                          <a:gd name="T4" fmla="*/ 176 w 209"/>
                          <a:gd name="T5" fmla="*/ 0 h 153"/>
                          <a:gd name="T6" fmla="*/ 33 w 209"/>
                          <a:gd name="T7" fmla="*/ 0 h 153"/>
                          <a:gd name="T8" fmla="*/ 17 w 209"/>
                          <a:gd name="T9" fmla="*/ 4 h 153"/>
                          <a:gd name="T10" fmla="*/ 7 w 209"/>
                          <a:gd name="T11" fmla="*/ 13 h 153"/>
                          <a:gd name="T12" fmla="*/ 0 w 209"/>
                          <a:gd name="T13" fmla="*/ 33 h 153"/>
                          <a:gd name="T14" fmla="*/ 0 w 209"/>
                          <a:gd name="T15" fmla="*/ 120 h 153"/>
                          <a:gd name="T16" fmla="*/ 33 w 209"/>
                          <a:gd name="T17" fmla="*/ 153 h 153"/>
                          <a:gd name="T18" fmla="*/ 176 w 209"/>
                          <a:gd name="T19" fmla="*/ 153 h 153"/>
                          <a:gd name="T20" fmla="*/ 209 w 209"/>
                          <a:gd name="T21" fmla="*/ 120 h 153"/>
                          <a:gd name="T22" fmla="*/ 209 w 209"/>
                          <a:gd name="T23" fmla="*/ 33 h 153"/>
                          <a:gd name="T24" fmla="*/ 203 w 209"/>
                          <a:gd name="T25" fmla="*/ 13 h 153"/>
                          <a:gd name="T26" fmla="*/ 196 w 209"/>
                          <a:gd name="T27" fmla="*/ 120 h 153"/>
                          <a:gd name="T28" fmla="*/ 195 w 209"/>
                          <a:gd name="T29" fmla="*/ 128 h 153"/>
                          <a:gd name="T30" fmla="*/ 186 w 209"/>
                          <a:gd name="T31" fmla="*/ 138 h 153"/>
                          <a:gd name="T32" fmla="*/ 176 w 209"/>
                          <a:gd name="T33" fmla="*/ 140 h 153"/>
                          <a:gd name="T34" fmla="*/ 33 w 209"/>
                          <a:gd name="T35" fmla="*/ 140 h 153"/>
                          <a:gd name="T36" fmla="*/ 27 w 209"/>
                          <a:gd name="T37" fmla="*/ 139 h 153"/>
                          <a:gd name="T38" fmla="*/ 16 w 209"/>
                          <a:gd name="T39" fmla="*/ 131 h 153"/>
                          <a:gd name="T40" fmla="*/ 13 w 209"/>
                          <a:gd name="T41" fmla="*/ 120 h 153"/>
                          <a:gd name="T42" fmla="*/ 13 w 209"/>
                          <a:gd name="T43" fmla="*/ 33 h 153"/>
                          <a:gd name="T44" fmla="*/ 16 w 209"/>
                          <a:gd name="T45" fmla="*/ 22 h 153"/>
                          <a:gd name="T46" fmla="*/ 27 w 209"/>
                          <a:gd name="T47" fmla="*/ 14 h 153"/>
                          <a:gd name="T48" fmla="*/ 33 w 209"/>
                          <a:gd name="T49" fmla="*/ 13 h 153"/>
                          <a:gd name="T50" fmla="*/ 176 w 209"/>
                          <a:gd name="T51" fmla="*/ 13 h 153"/>
                          <a:gd name="T52" fmla="*/ 183 w 209"/>
                          <a:gd name="T53" fmla="*/ 14 h 153"/>
                          <a:gd name="T54" fmla="*/ 193 w 209"/>
                          <a:gd name="T55" fmla="*/ 22 h 153"/>
                          <a:gd name="T56" fmla="*/ 196 w 209"/>
                          <a:gd name="T57" fmla="*/ 33 h 153"/>
                          <a:gd name="T58" fmla="*/ 196 w 209"/>
                          <a:gd name="T59" fmla="*/ 120 h 1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</a:cxnLst>
                        <a:rect l="0" t="0" r="r" b="b"/>
                        <a:pathLst>
                          <a:path w="209" h="153">
                            <a:moveTo>
                              <a:pt x="203" y="13"/>
                            </a:moveTo>
                            <a:cubicBezTo>
                              <a:pt x="200" y="9"/>
                              <a:pt x="196" y="6"/>
                              <a:pt x="193" y="4"/>
                            </a:cubicBezTo>
                            <a:cubicBezTo>
                              <a:pt x="188" y="1"/>
                              <a:pt x="182" y="0"/>
                              <a:pt x="176" y="0"/>
                            </a:cubicBezTo>
                            <a:cubicBezTo>
                              <a:pt x="33" y="0"/>
                              <a:pt x="33" y="0"/>
                              <a:pt x="33" y="0"/>
                            </a:cubicBezTo>
                            <a:cubicBezTo>
                              <a:pt x="27" y="0"/>
                              <a:pt x="22" y="1"/>
                              <a:pt x="17" y="4"/>
                            </a:cubicBezTo>
                            <a:cubicBezTo>
                              <a:pt x="13" y="6"/>
                              <a:pt x="9" y="9"/>
                              <a:pt x="7" y="13"/>
                            </a:cubicBezTo>
                            <a:cubicBezTo>
                              <a:pt x="2" y="19"/>
                              <a:pt x="0" y="26"/>
                              <a:pt x="0" y="33"/>
                            </a:cubicBezTo>
                            <a:cubicBezTo>
                              <a:pt x="0" y="120"/>
                              <a:pt x="0" y="120"/>
                              <a:pt x="0" y="120"/>
                            </a:cubicBezTo>
                            <a:cubicBezTo>
                              <a:pt x="0" y="139"/>
                              <a:pt x="15" y="153"/>
                              <a:pt x="33" y="153"/>
                            </a:cubicBezTo>
                            <a:cubicBezTo>
                              <a:pt x="176" y="153"/>
                              <a:pt x="176" y="153"/>
                              <a:pt x="176" y="153"/>
                            </a:cubicBezTo>
                            <a:cubicBezTo>
                              <a:pt x="194" y="153"/>
                              <a:pt x="209" y="139"/>
                              <a:pt x="209" y="120"/>
                            </a:cubicBezTo>
                            <a:cubicBezTo>
                              <a:pt x="209" y="33"/>
                              <a:pt x="209" y="33"/>
                              <a:pt x="209" y="33"/>
                            </a:cubicBezTo>
                            <a:cubicBezTo>
                              <a:pt x="209" y="26"/>
                              <a:pt x="207" y="19"/>
                              <a:pt x="203" y="13"/>
                            </a:cubicBezTo>
                            <a:close/>
                            <a:moveTo>
                              <a:pt x="196" y="120"/>
                            </a:moveTo>
                            <a:cubicBezTo>
                              <a:pt x="196" y="123"/>
                              <a:pt x="196" y="126"/>
                              <a:pt x="195" y="128"/>
                            </a:cubicBezTo>
                            <a:cubicBezTo>
                              <a:pt x="193" y="132"/>
                              <a:pt x="190" y="136"/>
                              <a:pt x="186" y="138"/>
                            </a:cubicBezTo>
                            <a:cubicBezTo>
                              <a:pt x="183" y="139"/>
                              <a:pt x="180" y="140"/>
                              <a:pt x="176" y="140"/>
                            </a:cubicBezTo>
                            <a:cubicBezTo>
                              <a:pt x="33" y="140"/>
                              <a:pt x="33" y="140"/>
                              <a:pt x="33" y="140"/>
                            </a:cubicBezTo>
                            <a:cubicBezTo>
                              <a:pt x="31" y="140"/>
                              <a:pt x="29" y="140"/>
                              <a:pt x="27" y="139"/>
                            </a:cubicBezTo>
                            <a:cubicBezTo>
                              <a:pt x="22" y="138"/>
                              <a:pt x="19" y="135"/>
                              <a:pt x="16" y="131"/>
                            </a:cubicBezTo>
                            <a:cubicBezTo>
                              <a:pt x="14" y="128"/>
                              <a:pt x="13" y="124"/>
                              <a:pt x="13" y="120"/>
                            </a:cubicBezTo>
                            <a:cubicBezTo>
                              <a:pt x="13" y="33"/>
                              <a:pt x="13" y="33"/>
                              <a:pt x="13" y="33"/>
                            </a:cubicBezTo>
                            <a:cubicBezTo>
                              <a:pt x="13" y="29"/>
                              <a:pt x="14" y="26"/>
                              <a:pt x="16" y="22"/>
                            </a:cubicBezTo>
                            <a:cubicBezTo>
                              <a:pt x="19" y="19"/>
                              <a:pt x="22" y="16"/>
                              <a:pt x="27" y="14"/>
                            </a:cubicBezTo>
                            <a:cubicBezTo>
                              <a:pt x="29" y="14"/>
                              <a:pt x="31" y="13"/>
                              <a:pt x="33" y="13"/>
                            </a:cubicBezTo>
                            <a:cubicBezTo>
                              <a:pt x="176" y="13"/>
                              <a:pt x="176" y="13"/>
                              <a:pt x="176" y="13"/>
                            </a:cubicBezTo>
                            <a:cubicBezTo>
                              <a:pt x="178" y="13"/>
                              <a:pt x="181" y="14"/>
                              <a:pt x="183" y="14"/>
                            </a:cubicBezTo>
                            <a:cubicBezTo>
                              <a:pt x="187" y="16"/>
                              <a:pt x="191" y="19"/>
                              <a:pt x="193" y="22"/>
                            </a:cubicBezTo>
                            <a:cubicBezTo>
                              <a:pt x="195" y="26"/>
                              <a:pt x="196" y="29"/>
                              <a:pt x="196" y="33"/>
                            </a:cubicBezTo>
                            <a:lnTo>
                              <a:pt x="196" y="12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Avenir Book" panose="02000503020000020003"/>
                        </a:endParaRPr>
                      </a:p>
                    </p:txBody>
                  </p:sp>
                  <p:sp>
                    <p:nvSpPr>
                      <p:cNvPr id="64" name="Freeform 68">
                        <a:extLst>
                          <a:ext uri="{FF2B5EF4-FFF2-40B4-BE49-F238E27FC236}">
                            <a16:creationId xmlns:a16="http://schemas.microsoft.com/office/drawing/2014/main" id="{6B4EC96D-9A12-8949-8F13-8FB93686E0C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002588" y="3479600"/>
                        <a:ext cx="668338" cy="657225"/>
                      </a:xfrm>
                      <a:custGeom>
                        <a:avLst/>
                        <a:gdLst>
                          <a:gd name="T0" fmla="*/ 55 w 59"/>
                          <a:gd name="T1" fmla="*/ 25 h 58"/>
                          <a:gd name="T2" fmla="*/ 11 w 59"/>
                          <a:gd name="T3" fmla="*/ 2 h 58"/>
                          <a:gd name="T4" fmla="*/ 0 w 59"/>
                          <a:gd name="T5" fmla="*/ 6 h 58"/>
                          <a:gd name="T6" fmla="*/ 0 w 59"/>
                          <a:gd name="T7" fmla="*/ 52 h 58"/>
                          <a:gd name="T8" fmla="*/ 11 w 59"/>
                          <a:gd name="T9" fmla="*/ 55 h 58"/>
                          <a:gd name="T10" fmla="*/ 55 w 59"/>
                          <a:gd name="T11" fmla="*/ 33 h 58"/>
                          <a:gd name="T12" fmla="*/ 55 w 59"/>
                          <a:gd name="T13" fmla="*/ 25 h 5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59" h="58">
                            <a:moveTo>
                              <a:pt x="55" y="25"/>
                            </a:moveTo>
                            <a:cubicBezTo>
                              <a:pt x="11" y="2"/>
                              <a:pt x="11" y="2"/>
                              <a:pt x="11" y="2"/>
                            </a:cubicBezTo>
                            <a:cubicBezTo>
                              <a:pt x="7" y="0"/>
                              <a:pt x="0" y="2"/>
                              <a:pt x="0" y="6"/>
                            </a:cubicBezTo>
                            <a:cubicBezTo>
                              <a:pt x="0" y="52"/>
                              <a:pt x="0" y="52"/>
                              <a:pt x="0" y="52"/>
                            </a:cubicBezTo>
                            <a:cubicBezTo>
                              <a:pt x="0" y="56"/>
                              <a:pt x="7" y="58"/>
                              <a:pt x="11" y="55"/>
                            </a:cubicBezTo>
                            <a:cubicBezTo>
                              <a:pt x="55" y="33"/>
                              <a:pt x="55" y="33"/>
                              <a:pt x="55" y="33"/>
                            </a:cubicBezTo>
                            <a:cubicBezTo>
                              <a:pt x="59" y="31"/>
                              <a:pt x="59" y="27"/>
                              <a:pt x="55" y="25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Avenir Book" panose="02000503020000020003"/>
                        </a:endParaRPr>
                      </a:p>
                    </p:txBody>
                  </p:sp>
                </p:grpSp>
              </p:grp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FA38A002-5DC6-E94A-AE40-495CAF8A4BD0}"/>
                      </a:ext>
                    </a:extLst>
                  </p:cNvPr>
                  <p:cNvGrpSpPr/>
                  <p:nvPr/>
                </p:nvGrpSpPr>
                <p:grpSpPr>
                  <a:xfrm>
                    <a:off x="6987438" y="1264106"/>
                    <a:ext cx="511680" cy="531856"/>
                    <a:chOff x="7105659" y="370185"/>
                    <a:chExt cx="619132" cy="643544"/>
                  </a:xfrm>
                </p:grpSpPr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ABFDF689-A36B-314F-9347-DECBC9DCF9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05659" y="771663"/>
                      <a:ext cx="619132" cy="242066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venir Book" panose="02000503020000020003"/>
                          <a:cs typeface="Arial"/>
                        </a:rPr>
                        <a:t>DISPLAY</a:t>
                      </a:r>
                    </a:p>
                  </p:txBody>
                </p:sp>
                <p:sp>
                  <p:nvSpPr>
                    <p:cNvPr id="60" name="Freeform 113">
                      <a:extLst>
                        <a:ext uri="{FF2B5EF4-FFF2-40B4-BE49-F238E27FC236}">
                          <a16:creationId xmlns:a16="http://schemas.microsoft.com/office/drawing/2014/main" id="{C62CB415-C094-4C4D-90BE-0046D7D4DF3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7185591" y="370185"/>
                      <a:ext cx="443514" cy="338304"/>
                    </a:xfrm>
                    <a:custGeom>
                      <a:avLst/>
                      <a:gdLst>
                        <a:gd name="T0" fmla="*/ 199 w 206"/>
                        <a:gd name="T1" fmla="*/ 0 h 157"/>
                        <a:gd name="T2" fmla="*/ 7 w 206"/>
                        <a:gd name="T3" fmla="*/ 0 h 157"/>
                        <a:gd name="T4" fmla="*/ 0 w 206"/>
                        <a:gd name="T5" fmla="*/ 7 h 157"/>
                        <a:gd name="T6" fmla="*/ 0 w 206"/>
                        <a:gd name="T7" fmla="*/ 130 h 157"/>
                        <a:gd name="T8" fmla="*/ 7 w 206"/>
                        <a:gd name="T9" fmla="*/ 136 h 157"/>
                        <a:gd name="T10" fmla="*/ 82 w 206"/>
                        <a:gd name="T11" fmla="*/ 136 h 157"/>
                        <a:gd name="T12" fmla="*/ 82 w 206"/>
                        <a:gd name="T13" fmla="*/ 148 h 157"/>
                        <a:gd name="T14" fmla="*/ 53 w 206"/>
                        <a:gd name="T15" fmla="*/ 148 h 157"/>
                        <a:gd name="T16" fmla="*/ 53 w 206"/>
                        <a:gd name="T17" fmla="*/ 157 h 157"/>
                        <a:gd name="T18" fmla="*/ 153 w 206"/>
                        <a:gd name="T19" fmla="*/ 157 h 157"/>
                        <a:gd name="T20" fmla="*/ 153 w 206"/>
                        <a:gd name="T21" fmla="*/ 148 h 157"/>
                        <a:gd name="T22" fmla="*/ 124 w 206"/>
                        <a:gd name="T23" fmla="*/ 148 h 157"/>
                        <a:gd name="T24" fmla="*/ 124 w 206"/>
                        <a:gd name="T25" fmla="*/ 136 h 157"/>
                        <a:gd name="T26" fmla="*/ 199 w 206"/>
                        <a:gd name="T27" fmla="*/ 136 h 157"/>
                        <a:gd name="T28" fmla="*/ 206 w 206"/>
                        <a:gd name="T29" fmla="*/ 130 h 157"/>
                        <a:gd name="T30" fmla="*/ 206 w 206"/>
                        <a:gd name="T31" fmla="*/ 7 h 157"/>
                        <a:gd name="T32" fmla="*/ 199 w 206"/>
                        <a:gd name="T33" fmla="*/ 0 h 157"/>
                        <a:gd name="T34" fmla="*/ 192 w 206"/>
                        <a:gd name="T35" fmla="*/ 123 h 157"/>
                        <a:gd name="T36" fmla="*/ 14 w 206"/>
                        <a:gd name="T37" fmla="*/ 123 h 157"/>
                        <a:gd name="T38" fmla="*/ 14 w 206"/>
                        <a:gd name="T39" fmla="*/ 14 h 157"/>
                        <a:gd name="T40" fmla="*/ 192 w 206"/>
                        <a:gd name="T41" fmla="*/ 14 h 157"/>
                        <a:gd name="T42" fmla="*/ 192 w 206"/>
                        <a:gd name="T43" fmla="*/ 123 h 1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</a:cxnLst>
                      <a:rect l="0" t="0" r="r" b="b"/>
                      <a:pathLst>
                        <a:path w="206" h="157">
                          <a:moveTo>
                            <a:pt x="199" y="0"/>
                          </a:move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3" y="0"/>
                            <a:pt x="0" y="3"/>
                            <a:pt x="0" y="7"/>
                          </a:cubicBezTo>
                          <a:cubicBezTo>
                            <a:pt x="0" y="130"/>
                            <a:pt x="0" y="130"/>
                            <a:pt x="0" y="130"/>
                          </a:cubicBezTo>
                          <a:cubicBezTo>
                            <a:pt x="0" y="133"/>
                            <a:pt x="3" y="136"/>
                            <a:pt x="7" y="136"/>
                          </a:cubicBezTo>
                          <a:cubicBezTo>
                            <a:pt x="82" y="136"/>
                            <a:pt x="82" y="136"/>
                            <a:pt x="82" y="136"/>
                          </a:cubicBezTo>
                          <a:cubicBezTo>
                            <a:pt x="82" y="148"/>
                            <a:pt x="82" y="148"/>
                            <a:pt x="82" y="148"/>
                          </a:cubicBezTo>
                          <a:cubicBezTo>
                            <a:pt x="53" y="148"/>
                            <a:pt x="53" y="148"/>
                            <a:pt x="53" y="148"/>
                          </a:cubicBezTo>
                          <a:cubicBezTo>
                            <a:pt x="53" y="157"/>
                            <a:pt x="53" y="157"/>
                            <a:pt x="53" y="157"/>
                          </a:cubicBezTo>
                          <a:cubicBezTo>
                            <a:pt x="153" y="157"/>
                            <a:pt x="153" y="157"/>
                            <a:pt x="153" y="157"/>
                          </a:cubicBezTo>
                          <a:cubicBezTo>
                            <a:pt x="153" y="148"/>
                            <a:pt x="153" y="148"/>
                            <a:pt x="153" y="148"/>
                          </a:cubicBezTo>
                          <a:cubicBezTo>
                            <a:pt x="124" y="148"/>
                            <a:pt x="124" y="148"/>
                            <a:pt x="124" y="148"/>
                          </a:cubicBezTo>
                          <a:cubicBezTo>
                            <a:pt x="124" y="136"/>
                            <a:pt x="124" y="136"/>
                            <a:pt x="124" y="136"/>
                          </a:cubicBezTo>
                          <a:cubicBezTo>
                            <a:pt x="199" y="136"/>
                            <a:pt x="199" y="136"/>
                            <a:pt x="199" y="136"/>
                          </a:cubicBezTo>
                          <a:cubicBezTo>
                            <a:pt x="203" y="136"/>
                            <a:pt x="206" y="133"/>
                            <a:pt x="206" y="130"/>
                          </a:cubicBezTo>
                          <a:cubicBezTo>
                            <a:pt x="206" y="7"/>
                            <a:pt x="206" y="7"/>
                            <a:pt x="206" y="7"/>
                          </a:cubicBezTo>
                          <a:cubicBezTo>
                            <a:pt x="206" y="3"/>
                            <a:pt x="203" y="0"/>
                            <a:pt x="199" y="0"/>
                          </a:cubicBezTo>
                          <a:close/>
                          <a:moveTo>
                            <a:pt x="192" y="123"/>
                          </a:moveTo>
                          <a:cubicBezTo>
                            <a:pt x="14" y="123"/>
                            <a:pt x="14" y="123"/>
                            <a:pt x="14" y="123"/>
                          </a:cubicBezTo>
                          <a:cubicBezTo>
                            <a:pt x="14" y="14"/>
                            <a:pt x="14" y="14"/>
                            <a:pt x="14" y="14"/>
                          </a:cubicBezTo>
                          <a:cubicBezTo>
                            <a:pt x="192" y="14"/>
                            <a:pt x="192" y="14"/>
                            <a:pt x="192" y="14"/>
                          </a:cubicBezTo>
                          <a:lnTo>
                            <a:pt x="192" y="123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venir Book" panose="02000503020000020003"/>
                      </a:endParaRPr>
                    </a:p>
                  </p:txBody>
                </p:sp>
              </p:grp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57507FA0-F591-F84B-B6EC-B76766396D26}"/>
                      </a:ext>
                    </a:extLst>
                  </p:cNvPr>
                  <p:cNvGrpSpPr/>
                  <p:nvPr/>
                </p:nvGrpSpPr>
                <p:grpSpPr>
                  <a:xfrm>
                    <a:off x="7751579" y="1328679"/>
                    <a:ext cx="474810" cy="603194"/>
                    <a:chOff x="7720896" y="863309"/>
                    <a:chExt cx="574520" cy="729864"/>
                  </a:xfrm>
                </p:grpSpPr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4626479B-66AB-0549-995A-9A790BF525B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720896" y="1351107"/>
                      <a:ext cx="574520" cy="242066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venir Book" panose="02000503020000020003"/>
                          <a:cs typeface="Arial"/>
                        </a:rPr>
                        <a:t>MOBILE</a:t>
                      </a:r>
                    </a:p>
                  </p:txBody>
                </p:sp>
                <p:sp>
                  <p:nvSpPr>
                    <p:cNvPr id="58" name="Freeform 34">
                      <a:extLst>
                        <a:ext uri="{FF2B5EF4-FFF2-40B4-BE49-F238E27FC236}">
                          <a16:creationId xmlns:a16="http://schemas.microsoft.com/office/drawing/2014/main" id="{1B56C025-5730-4C43-ACB9-67506AA91AC7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7883239" y="863309"/>
                      <a:ext cx="249834" cy="427148"/>
                    </a:xfrm>
                    <a:custGeom>
                      <a:avLst/>
                      <a:gdLst>
                        <a:gd name="T0" fmla="*/ 385 w 438"/>
                        <a:gd name="T1" fmla="*/ 616 h 752"/>
                        <a:gd name="T2" fmla="*/ 53 w 438"/>
                        <a:gd name="T3" fmla="*/ 616 h 752"/>
                        <a:gd name="T4" fmla="*/ 53 w 438"/>
                        <a:gd name="T5" fmla="*/ 106 h 752"/>
                        <a:gd name="T6" fmla="*/ 385 w 438"/>
                        <a:gd name="T7" fmla="*/ 106 h 752"/>
                        <a:gd name="T8" fmla="*/ 385 w 438"/>
                        <a:gd name="T9" fmla="*/ 616 h 752"/>
                        <a:gd name="T10" fmla="*/ 219 w 438"/>
                        <a:gd name="T11" fmla="*/ 722 h 752"/>
                        <a:gd name="T12" fmla="*/ 184 w 438"/>
                        <a:gd name="T13" fmla="*/ 687 h 752"/>
                        <a:gd name="T14" fmla="*/ 219 w 438"/>
                        <a:gd name="T15" fmla="*/ 652 h 752"/>
                        <a:gd name="T16" fmla="*/ 254 w 438"/>
                        <a:gd name="T17" fmla="*/ 687 h 752"/>
                        <a:gd name="T18" fmla="*/ 219 w 438"/>
                        <a:gd name="T19" fmla="*/ 722 h 752"/>
                        <a:gd name="T20" fmla="*/ 151 w 438"/>
                        <a:gd name="T21" fmla="*/ 45 h 752"/>
                        <a:gd name="T22" fmla="*/ 287 w 438"/>
                        <a:gd name="T23" fmla="*/ 45 h 752"/>
                        <a:gd name="T24" fmla="*/ 298 w 438"/>
                        <a:gd name="T25" fmla="*/ 56 h 752"/>
                        <a:gd name="T26" fmla="*/ 287 w 438"/>
                        <a:gd name="T27" fmla="*/ 67 h 752"/>
                        <a:gd name="T28" fmla="*/ 151 w 438"/>
                        <a:gd name="T29" fmla="*/ 67 h 752"/>
                        <a:gd name="T30" fmla="*/ 140 w 438"/>
                        <a:gd name="T31" fmla="*/ 56 h 752"/>
                        <a:gd name="T32" fmla="*/ 151 w 438"/>
                        <a:gd name="T33" fmla="*/ 45 h 752"/>
                        <a:gd name="T34" fmla="*/ 389 w 438"/>
                        <a:gd name="T35" fmla="*/ 0 h 752"/>
                        <a:gd name="T36" fmla="*/ 49 w 438"/>
                        <a:gd name="T37" fmla="*/ 0 h 752"/>
                        <a:gd name="T38" fmla="*/ 0 w 438"/>
                        <a:gd name="T39" fmla="*/ 49 h 752"/>
                        <a:gd name="T40" fmla="*/ 0 w 438"/>
                        <a:gd name="T41" fmla="*/ 703 h 752"/>
                        <a:gd name="T42" fmla="*/ 49 w 438"/>
                        <a:gd name="T43" fmla="*/ 752 h 752"/>
                        <a:gd name="T44" fmla="*/ 389 w 438"/>
                        <a:gd name="T45" fmla="*/ 752 h 752"/>
                        <a:gd name="T46" fmla="*/ 438 w 438"/>
                        <a:gd name="T47" fmla="*/ 703 h 752"/>
                        <a:gd name="T48" fmla="*/ 438 w 438"/>
                        <a:gd name="T49" fmla="*/ 49 h 752"/>
                        <a:gd name="T50" fmla="*/ 389 w 438"/>
                        <a:gd name="T51" fmla="*/ 0 h 7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</a:cxnLst>
                      <a:rect l="0" t="0" r="r" b="b"/>
                      <a:pathLst>
                        <a:path w="438" h="752">
                          <a:moveTo>
                            <a:pt x="385" y="616"/>
                          </a:moveTo>
                          <a:cubicBezTo>
                            <a:pt x="53" y="616"/>
                            <a:pt x="53" y="616"/>
                            <a:pt x="53" y="616"/>
                          </a:cubicBezTo>
                          <a:cubicBezTo>
                            <a:pt x="53" y="106"/>
                            <a:pt x="53" y="106"/>
                            <a:pt x="53" y="106"/>
                          </a:cubicBezTo>
                          <a:cubicBezTo>
                            <a:pt x="385" y="106"/>
                            <a:pt x="385" y="106"/>
                            <a:pt x="385" y="106"/>
                          </a:cubicBezTo>
                          <a:cubicBezTo>
                            <a:pt x="385" y="616"/>
                            <a:pt x="385" y="616"/>
                            <a:pt x="385" y="616"/>
                          </a:cubicBezTo>
                          <a:close/>
                          <a:moveTo>
                            <a:pt x="219" y="722"/>
                          </a:moveTo>
                          <a:cubicBezTo>
                            <a:pt x="200" y="722"/>
                            <a:pt x="184" y="707"/>
                            <a:pt x="184" y="687"/>
                          </a:cubicBezTo>
                          <a:cubicBezTo>
                            <a:pt x="184" y="668"/>
                            <a:pt x="200" y="652"/>
                            <a:pt x="219" y="652"/>
                          </a:cubicBezTo>
                          <a:cubicBezTo>
                            <a:pt x="238" y="652"/>
                            <a:pt x="254" y="668"/>
                            <a:pt x="254" y="687"/>
                          </a:cubicBezTo>
                          <a:cubicBezTo>
                            <a:pt x="254" y="707"/>
                            <a:pt x="238" y="722"/>
                            <a:pt x="219" y="722"/>
                          </a:cubicBezTo>
                          <a:close/>
                          <a:moveTo>
                            <a:pt x="151" y="45"/>
                          </a:moveTo>
                          <a:cubicBezTo>
                            <a:pt x="287" y="45"/>
                            <a:pt x="287" y="45"/>
                            <a:pt x="287" y="45"/>
                          </a:cubicBezTo>
                          <a:cubicBezTo>
                            <a:pt x="293" y="45"/>
                            <a:pt x="298" y="50"/>
                            <a:pt x="298" y="56"/>
                          </a:cubicBezTo>
                          <a:cubicBezTo>
                            <a:pt x="298" y="62"/>
                            <a:pt x="293" y="67"/>
                            <a:pt x="287" y="67"/>
                          </a:cubicBezTo>
                          <a:cubicBezTo>
                            <a:pt x="151" y="67"/>
                            <a:pt x="151" y="67"/>
                            <a:pt x="151" y="67"/>
                          </a:cubicBezTo>
                          <a:cubicBezTo>
                            <a:pt x="145" y="67"/>
                            <a:pt x="140" y="62"/>
                            <a:pt x="140" y="56"/>
                          </a:cubicBezTo>
                          <a:cubicBezTo>
                            <a:pt x="140" y="50"/>
                            <a:pt x="145" y="45"/>
                            <a:pt x="151" y="45"/>
                          </a:cubicBezTo>
                          <a:close/>
                          <a:moveTo>
                            <a:pt x="389" y="0"/>
                          </a:moveTo>
                          <a:cubicBezTo>
                            <a:pt x="49" y="0"/>
                            <a:pt x="49" y="0"/>
                            <a:pt x="49" y="0"/>
                          </a:cubicBezTo>
                          <a:cubicBezTo>
                            <a:pt x="22" y="0"/>
                            <a:pt x="0" y="22"/>
                            <a:pt x="0" y="49"/>
                          </a:cubicBezTo>
                          <a:cubicBezTo>
                            <a:pt x="0" y="703"/>
                            <a:pt x="0" y="703"/>
                            <a:pt x="0" y="703"/>
                          </a:cubicBezTo>
                          <a:cubicBezTo>
                            <a:pt x="0" y="730"/>
                            <a:pt x="22" y="752"/>
                            <a:pt x="49" y="752"/>
                          </a:cubicBezTo>
                          <a:cubicBezTo>
                            <a:pt x="389" y="752"/>
                            <a:pt x="389" y="752"/>
                            <a:pt x="389" y="752"/>
                          </a:cubicBezTo>
                          <a:cubicBezTo>
                            <a:pt x="416" y="752"/>
                            <a:pt x="438" y="730"/>
                            <a:pt x="438" y="703"/>
                          </a:cubicBezTo>
                          <a:cubicBezTo>
                            <a:pt x="438" y="49"/>
                            <a:pt x="438" y="49"/>
                            <a:pt x="438" y="49"/>
                          </a:cubicBezTo>
                          <a:cubicBezTo>
                            <a:pt x="438" y="22"/>
                            <a:pt x="416" y="0"/>
                            <a:pt x="389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venir Book" panose="02000503020000020003"/>
                      </a:endParaRPr>
                    </a:p>
                  </p:txBody>
                </p:sp>
              </p:grpSp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5FD4D8D9-F8D6-9241-8214-83EA83B6FE25}"/>
                      </a:ext>
                    </a:extLst>
                  </p:cNvPr>
                  <p:cNvGrpSpPr/>
                  <p:nvPr/>
                </p:nvGrpSpPr>
                <p:grpSpPr>
                  <a:xfrm>
                    <a:off x="7774365" y="3814894"/>
                    <a:ext cx="546945" cy="531856"/>
                    <a:chOff x="8017185" y="3562187"/>
                    <a:chExt cx="546945" cy="531856"/>
                  </a:xfrm>
                </p:grpSpPr>
                <p:sp>
                  <p:nvSpPr>
                    <p:cNvPr id="53" name="Freeform 68">
                      <a:extLst>
                        <a:ext uri="{FF2B5EF4-FFF2-40B4-BE49-F238E27FC236}">
                          <a16:creationId xmlns:a16="http://schemas.microsoft.com/office/drawing/2014/main" id="{DCC0BB8E-076F-9D4C-A8DB-289540B978E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240580" y="3620304"/>
                      <a:ext cx="129668" cy="127512"/>
                    </a:xfrm>
                    <a:custGeom>
                      <a:avLst/>
                      <a:gdLst>
                        <a:gd name="T0" fmla="*/ 55 w 59"/>
                        <a:gd name="T1" fmla="*/ 25 h 58"/>
                        <a:gd name="T2" fmla="*/ 11 w 59"/>
                        <a:gd name="T3" fmla="*/ 2 h 58"/>
                        <a:gd name="T4" fmla="*/ 0 w 59"/>
                        <a:gd name="T5" fmla="*/ 6 h 58"/>
                        <a:gd name="T6" fmla="*/ 0 w 59"/>
                        <a:gd name="T7" fmla="*/ 52 h 58"/>
                        <a:gd name="T8" fmla="*/ 11 w 59"/>
                        <a:gd name="T9" fmla="*/ 55 h 58"/>
                        <a:gd name="T10" fmla="*/ 55 w 59"/>
                        <a:gd name="T11" fmla="*/ 33 h 58"/>
                        <a:gd name="T12" fmla="*/ 55 w 59"/>
                        <a:gd name="T13" fmla="*/ 25 h 5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59" h="58">
                          <a:moveTo>
                            <a:pt x="55" y="25"/>
                          </a:moveTo>
                          <a:cubicBezTo>
                            <a:pt x="11" y="2"/>
                            <a:pt x="11" y="2"/>
                            <a:pt x="11" y="2"/>
                          </a:cubicBezTo>
                          <a:cubicBezTo>
                            <a:pt x="7" y="0"/>
                            <a:pt x="0" y="2"/>
                            <a:pt x="0" y="6"/>
                          </a:cubicBezTo>
                          <a:cubicBezTo>
                            <a:pt x="0" y="52"/>
                            <a:pt x="0" y="52"/>
                            <a:pt x="0" y="52"/>
                          </a:cubicBezTo>
                          <a:cubicBezTo>
                            <a:pt x="0" y="56"/>
                            <a:pt x="7" y="58"/>
                            <a:pt x="11" y="55"/>
                          </a:cubicBezTo>
                          <a:cubicBezTo>
                            <a:pt x="55" y="33"/>
                            <a:pt x="55" y="33"/>
                            <a:pt x="55" y="33"/>
                          </a:cubicBezTo>
                          <a:cubicBezTo>
                            <a:pt x="59" y="31"/>
                            <a:pt x="59" y="27"/>
                            <a:pt x="55" y="25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venir Book" panose="02000503020000020003"/>
                      </a:endParaRPr>
                    </a:p>
                  </p:txBody>
                </p:sp>
                <p:grpSp>
                  <p:nvGrpSpPr>
                    <p:cNvPr id="54" name="Group 53">
                      <a:extLst>
                        <a:ext uri="{FF2B5EF4-FFF2-40B4-BE49-F238E27FC236}">
                          <a16:creationId xmlns:a16="http://schemas.microsoft.com/office/drawing/2014/main" id="{D2FFBE99-220B-7248-809B-8839FF01AF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17185" y="3562187"/>
                      <a:ext cx="546945" cy="531856"/>
                      <a:chOff x="3090331" y="1224675"/>
                      <a:chExt cx="661803" cy="643544"/>
                    </a:xfrm>
                  </p:grpSpPr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FA6B802E-2B48-844A-AF64-A5933AD0DCA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090331" y="1626153"/>
                        <a:ext cx="661803" cy="242066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ctr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7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Book" panose="02000503020000020003"/>
                            <a:cs typeface="Arial"/>
                          </a:rPr>
                          <a:t>CTV/ OTT</a:t>
                        </a:r>
                      </a:p>
                    </p:txBody>
                  </p:sp>
                  <p:sp>
                    <p:nvSpPr>
                      <p:cNvPr id="56" name="Freeform 113">
                        <a:extLst>
                          <a:ext uri="{FF2B5EF4-FFF2-40B4-BE49-F238E27FC236}">
                            <a16:creationId xmlns:a16="http://schemas.microsoft.com/office/drawing/2014/main" id="{5A8D3D44-4139-254F-B785-F1901F6A2010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3191598" y="1224675"/>
                        <a:ext cx="443514" cy="338304"/>
                      </a:xfrm>
                      <a:custGeom>
                        <a:avLst/>
                        <a:gdLst>
                          <a:gd name="T0" fmla="*/ 199 w 206"/>
                          <a:gd name="T1" fmla="*/ 0 h 157"/>
                          <a:gd name="T2" fmla="*/ 7 w 206"/>
                          <a:gd name="T3" fmla="*/ 0 h 157"/>
                          <a:gd name="T4" fmla="*/ 0 w 206"/>
                          <a:gd name="T5" fmla="*/ 7 h 157"/>
                          <a:gd name="T6" fmla="*/ 0 w 206"/>
                          <a:gd name="T7" fmla="*/ 130 h 157"/>
                          <a:gd name="T8" fmla="*/ 7 w 206"/>
                          <a:gd name="T9" fmla="*/ 136 h 157"/>
                          <a:gd name="T10" fmla="*/ 82 w 206"/>
                          <a:gd name="T11" fmla="*/ 136 h 157"/>
                          <a:gd name="T12" fmla="*/ 82 w 206"/>
                          <a:gd name="T13" fmla="*/ 148 h 157"/>
                          <a:gd name="T14" fmla="*/ 53 w 206"/>
                          <a:gd name="T15" fmla="*/ 148 h 157"/>
                          <a:gd name="T16" fmla="*/ 53 w 206"/>
                          <a:gd name="T17" fmla="*/ 157 h 157"/>
                          <a:gd name="T18" fmla="*/ 153 w 206"/>
                          <a:gd name="T19" fmla="*/ 157 h 157"/>
                          <a:gd name="T20" fmla="*/ 153 w 206"/>
                          <a:gd name="T21" fmla="*/ 148 h 157"/>
                          <a:gd name="T22" fmla="*/ 124 w 206"/>
                          <a:gd name="T23" fmla="*/ 148 h 157"/>
                          <a:gd name="T24" fmla="*/ 124 w 206"/>
                          <a:gd name="T25" fmla="*/ 136 h 157"/>
                          <a:gd name="T26" fmla="*/ 199 w 206"/>
                          <a:gd name="T27" fmla="*/ 136 h 157"/>
                          <a:gd name="T28" fmla="*/ 206 w 206"/>
                          <a:gd name="T29" fmla="*/ 130 h 157"/>
                          <a:gd name="T30" fmla="*/ 206 w 206"/>
                          <a:gd name="T31" fmla="*/ 7 h 157"/>
                          <a:gd name="T32" fmla="*/ 199 w 206"/>
                          <a:gd name="T33" fmla="*/ 0 h 157"/>
                          <a:gd name="T34" fmla="*/ 192 w 206"/>
                          <a:gd name="T35" fmla="*/ 123 h 157"/>
                          <a:gd name="T36" fmla="*/ 14 w 206"/>
                          <a:gd name="T37" fmla="*/ 123 h 157"/>
                          <a:gd name="T38" fmla="*/ 14 w 206"/>
                          <a:gd name="T39" fmla="*/ 14 h 157"/>
                          <a:gd name="T40" fmla="*/ 192 w 206"/>
                          <a:gd name="T41" fmla="*/ 14 h 157"/>
                          <a:gd name="T42" fmla="*/ 192 w 206"/>
                          <a:gd name="T43" fmla="*/ 123 h 15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</a:cxnLst>
                        <a:rect l="0" t="0" r="r" b="b"/>
                        <a:pathLst>
                          <a:path w="206" h="157">
                            <a:moveTo>
                              <a:pt x="199" y="0"/>
                            </a:moveTo>
                            <a:cubicBezTo>
                              <a:pt x="7" y="0"/>
                              <a:pt x="7" y="0"/>
                              <a:pt x="7" y="0"/>
                            </a:cubicBezTo>
                            <a:cubicBezTo>
                              <a:pt x="3" y="0"/>
                              <a:pt x="0" y="3"/>
                              <a:pt x="0" y="7"/>
                            </a:cubicBezTo>
                            <a:cubicBezTo>
                              <a:pt x="0" y="130"/>
                              <a:pt x="0" y="130"/>
                              <a:pt x="0" y="130"/>
                            </a:cubicBezTo>
                            <a:cubicBezTo>
                              <a:pt x="0" y="133"/>
                              <a:pt x="3" y="136"/>
                              <a:pt x="7" y="136"/>
                            </a:cubicBezTo>
                            <a:cubicBezTo>
                              <a:pt x="82" y="136"/>
                              <a:pt x="82" y="136"/>
                              <a:pt x="82" y="136"/>
                            </a:cubicBezTo>
                            <a:cubicBezTo>
                              <a:pt x="82" y="148"/>
                              <a:pt x="82" y="148"/>
                              <a:pt x="82" y="148"/>
                            </a:cubicBezTo>
                            <a:cubicBezTo>
                              <a:pt x="53" y="148"/>
                              <a:pt x="53" y="148"/>
                              <a:pt x="53" y="148"/>
                            </a:cubicBezTo>
                            <a:cubicBezTo>
                              <a:pt x="53" y="157"/>
                              <a:pt x="53" y="157"/>
                              <a:pt x="53" y="157"/>
                            </a:cubicBezTo>
                            <a:cubicBezTo>
                              <a:pt x="153" y="157"/>
                              <a:pt x="153" y="157"/>
                              <a:pt x="153" y="157"/>
                            </a:cubicBezTo>
                            <a:cubicBezTo>
                              <a:pt x="153" y="148"/>
                              <a:pt x="153" y="148"/>
                              <a:pt x="153" y="148"/>
                            </a:cubicBezTo>
                            <a:cubicBezTo>
                              <a:pt x="124" y="148"/>
                              <a:pt x="124" y="148"/>
                              <a:pt x="124" y="148"/>
                            </a:cubicBezTo>
                            <a:cubicBezTo>
                              <a:pt x="124" y="136"/>
                              <a:pt x="124" y="136"/>
                              <a:pt x="124" y="136"/>
                            </a:cubicBezTo>
                            <a:cubicBezTo>
                              <a:pt x="199" y="136"/>
                              <a:pt x="199" y="136"/>
                              <a:pt x="199" y="136"/>
                            </a:cubicBezTo>
                            <a:cubicBezTo>
                              <a:pt x="203" y="136"/>
                              <a:pt x="206" y="133"/>
                              <a:pt x="206" y="130"/>
                            </a:cubicBezTo>
                            <a:cubicBezTo>
                              <a:pt x="206" y="7"/>
                              <a:pt x="206" y="7"/>
                              <a:pt x="206" y="7"/>
                            </a:cubicBezTo>
                            <a:cubicBezTo>
                              <a:pt x="206" y="3"/>
                              <a:pt x="203" y="0"/>
                              <a:pt x="199" y="0"/>
                            </a:cubicBezTo>
                            <a:close/>
                            <a:moveTo>
                              <a:pt x="192" y="123"/>
                            </a:moveTo>
                            <a:cubicBezTo>
                              <a:pt x="14" y="123"/>
                              <a:pt x="14" y="123"/>
                              <a:pt x="14" y="123"/>
                            </a:cubicBezTo>
                            <a:cubicBezTo>
                              <a:pt x="14" y="14"/>
                              <a:pt x="14" y="14"/>
                              <a:pt x="14" y="14"/>
                            </a:cubicBezTo>
                            <a:cubicBezTo>
                              <a:pt x="192" y="14"/>
                              <a:pt x="192" y="14"/>
                              <a:pt x="192" y="14"/>
                            </a:cubicBezTo>
                            <a:lnTo>
                              <a:pt x="192" y="123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Avenir Book" panose="02000503020000020003"/>
                        </a:endParaRPr>
                      </a:p>
                    </p:txBody>
                  </p:sp>
                </p:grpSp>
              </p:grpSp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9111FC43-5E56-D74B-B6E3-03112002E2B2}"/>
                      </a:ext>
                    </a:extLst>
                  </p:cNvPr>
                  <p:cNvGrpSpPr/>
                  <p:nvPr/>
                </p:nvGrpSpPr>
                <p:grpSpPr>
                  <a:xfrm>
                    <a:off x="6910491" y="4019276"/>
                    <a:ext cx="665568" cy="558184"/>
                    <a:chOff x="7144406" y="4287637"/>
                    <a:chExt cx="805337" cy="675402"/>
                  </a:xfrm>
                </p:grpSpPr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D61DFB3A-5645-874C-B485-B5A8C670432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44406" y="4720973"/>
                      <a:ext cx="805337" cy="242066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venir Book" panose="02000503020000020003"/>
                          <a:cs typeface="Arial"/>
                        </a:rPr>
                        <a:t>NATIVE ADS</a:t>
                      </a:r>
                    </a:p>
                  </p:txBody>
                </p:sp>
                <p:grpSp>
                  <p:nvGrpSpPr>
                    <p:cNvPr id="43" name="Group 42">
                      <a:extLst>
                        <a:ext uri="{FF2B5EF4-FFF2-40B4-BE49-F238E27FC236}">
                          <a16:creationId xmlns:a16="http://schemas.microsoft.com/office/drawing/2014/main" id="{8F932518-5E7E-3649-9628-E05AD38BB5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294382" y="4287637"/>
                      <a:ext cx="498622" cy="375885"/>
                      <a:chOff x="7010400" y="2003425"/>
                      <a:chExt cx="2373313" cy="1789113"/>
                    </a:xfrm>
                    <a:solidFill>
                      <a:schemeClr val="accent4"/>
                    </a:solidFill>
                  </p:grpSpPr>
                  <p:sp>
                    <p:nvSpPr>
                      <p:cNvPr id="44" name="Freeform 196">
                        <a:extLst>
                          <a:ext uri="{FF2B5EF4-FFF2-40B4-BE49-F238E27FC236}">
                            <a16:creationId xmlns:a16="http://schemas.microsoft.com/office/drawing/2014/main" id="{C151B794-4C22-384F-9824-08AEC8FAA725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7010400" y="2003425"/>
                        <a:ext cx="2373313" cy="1789113"/>
                      </a:xfrm>
                      <a:custGeom>
                        <a:avLst/>
                        <a:gdLst>
                          <a:gd name="T0" fmla="*/ 185 w 210"/>
                          <a:gd name="T1" fmla="*/ 0 h 158"/>
                          <a:gd name="T2" fmla="*/ 25 w 210"/>
                          <a:gd name="T3" fmla="*/ 0 h 158"/>
                          <a:gd name="T4" fmla="*/ 0 w 210"/>
                          <a:gd name="T5" fmla="*/ 26 h 158"/>
                          <a:gd name="T6" fmla="*/ 0 w 210"/>
                          <a:gd name="T7" fmla="*/ 132 h 158"/>
                          <a:gd name="T8" fmla="*/ 25 w 210"/>
                          <a:gd name="T9" fmla="*/ 158 h 158"/>
                          <a:gd name="T10" fmla="*/ 185 w 210"/>
                          <a:gd name="T11" fmla="*/ 158 h 158"/>
                          <a:gd name="T12" fmla="*/ 210 w 210"/>
                          <a:gd name="T13" fmla="*/ 132 h 158"/>
                          <a:gd name="T14" fmla="*/ 210 w 210"/>
                          <a:gd name="T15" fmla="*/ 26 h 158"/>
                          <a:gd name="T16" fmla="*/ 185 w 210"/>
                          <a:gd name="T17" fmla="*/ 0 h 158"/>
                          <a:gd name="T18" fmla="*/ 200 w 210"/>
                          <a:gd name="T19" fmla="*/ 132 h 158"/>
                          <a:gd name="T20" fmla="*/ 185 w 210"/>
                          <a:gd name="T21" fmla="*/ 147 h 158"/>
                          <a:gd name="T22" fmla="*/ 25 w 210"/>
                          <a:gd name="T23" fmla="*/ 147 h 158"/>
                          <a:gd name="T24" fmla="*/ 10 w 210"/>
                          <a:gd name="T25" fmla="*/ 132 h 158"/>
                          <a:gd name="T26" fmla="*/ 10 w 210"/>
                          <a:gd name="T27" fmla="*/ 26 h 158"/>
                          <a:gd name="T28" fmla="*/ 25 w 210"/>
                          <a:gd name="T29" fmla="*/ 11 h 158"/>
                          <a:gd name="T30" fmla="*/ 185 w 210"/>
                          <a:gd name="T31" fmla="*/ 11 h 158"/>
                          <a:gd name="T32" fmla="*/ 200 w 210"/>
                          <a:gd name="T33" fmla="*/ 26 h 158"/>
                          <a:gd name="T34" fmla="*/ 200 w 210"/>
                          <a:gd name="T35" fmla="*/ 132 h 15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</a:cxnLst>
                        <a:rect l="0" t="0" r="r" b="b"/>
                        <a:pathLst>
                          <a:path w="210" h="158">
                            <a:moveTo>
                              <a:pt x="185" y="0"/>
                            </a:moveTo>
                            <a:cubicBezTo>
                              <a:pt x="25" y="0"/>
                              <a:pt x="25" y="0"/>
                              <a:pt x="25" y="0"/>
                            </a:cubicBezTo>
                            <a:cubicBezTo>
                              <a:pt x="11" y="0"/>
                              <a:pt x="0" y="12"/>
                              <a:pt x="0" y="26"/>
                            </a:cubicBezTo>
                            <a:cubicBezTo>
                              <a:pt x="0" y="132"/>
                              <a:pt x="0" y="132"/>
                              <a:pt x="0" y="132"/>
                            </a:cubicBezTo>
                            <a:cubicBezTo>
                              <a:pt x="0" y="146"/>
                              <a:pt x="11" y="158"/>
                              <a:pt x="25" y="158"/>
                            </a:cubicBezTo>
                            <a:cubicBezTo>
                              <a:pt x="185" y="158"/>
                              <a:pt x="185" y="158"/>
                              <a:pt x="185" y="158"/>
                            </a:cubicBezTo>
                            <a:cubicBezTo>
                              <a:pt x="199" y="158"/>
                              <a:pt x="210" y="146"/>
                              <a:pt x="210" y="132"/>
                            </a:cubicBezTo>
                            <a:cubicBezTo>
                              <a:pt x="210" y="26"/>
                              <a:pt x="210" y="26"/>
                              <a:pt x="210" y="26"/>
                            </a:cubicBezTo>
                            <a:cubicBezTo>
                              <a:pt x="210" y="12"/>
                              <a:pt x="199" y="0"/>
                              <a:pt x="185" y="0"/>
                            </a:cubicBezTo>
                            <a:close/>
                            <a:moveTo>
                              <a:pt x="200" y="132"/>
                            </a:moveTo>
                            <a:cubicBezTo>
                              <a:pt x="200" y="140"/>
                              <a:pt x="193" y="147"/>
                              <a:pt x="185" y="147"/>
                            </a:cubicBezTo>
                            <a:cubicBezTo>
                              <a:pt x="25" y="147"/>
                              <a:pt x="25" y="147"/>
                              <a:pt x="25" y="147"/>
                            </a:cubicBezTo>
                            <a:cubicBezTo>
                              <a:pt x="17" y="147"/>
                              <a:pt x="10" y="140"/>
                              <a:pt x="10" y="132"/>
                            </a:cubicBezTo>
                            <a:cubicBezTo>
                              <a:pt x="10" y="26"/>
                              <a:pt x="10" y="26"/>
                              <a:pt x="10" y="26"/>
                            </a:cubicBezTo>
                            <a:cubicBezTo>
                              <a:pt x="10" y="18"/>
                              <a:pt x="17" y="11"/>
                              <a:pt x="25" y="11"/>
                            </a:cubicBezTo>
                            <a:cubicBezTo>
                              <a:pt x="185" y="11"/>
                              <a:pt x="185" y="11"/>
                              <a:pt x="185" y="11"/>
                            </a:cubicBezTo>
                            <a:cubicBezTo>
                              <a:pt x="193" y="11"/>
                              <a:pt x="200" y="18"/>
                              <a:pt x="200" y="26"/>
                            </a:cubicBezTo>
                            <a:lnTo>
                              <a:pt x="200" y="132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Avenir Book" panose="02000503020000020003"/>
                        </a:endParaRPr>
                      </a:p>
                    </p:txBody>
                  </p:sp>
                  <p:sp>
                    <p:nvSpPr>
                      <p:cNvPr id="45" name="Rectangle 197">
                        <a:extLst>
                          <a:ext uri="{FF2B5EF4-FFF2-40B4-BE49-F238E27FC236}">
                            <a16:creationId xmlns:a16="http://schemas.microsoft.com/office/drawing/2014/main" id="{163B1F4A-75C5-1449-9DDB-0BE53B29B3A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32788" y="3135313"/>
                        <a:ext cx="700088" cy="9048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Avenir Book" panose="02000503020000020003"/>
                        </a:endParaRPr>
                      </a:p>
                    </p:txBody>
                  </p:sp>
                  <p:sp>
                    <p:nvSpPr>
                      <p:cNvPr id="46" name="Rectangle 198">
                        <a:extLst>
                          <a:ext uri="{FF2B5EF4-FFF2-40B4-BE49-F238E27FC236}">
                            <a16:creationId xmlns:a16="http://schemas.microsoft.com/office/drawing/2014/main" id="{0569D57B-A579-4E4D-B29A-15059DAE142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32788" y="3305175"/>
                        <a:ext cx="700088" cy="9048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Avenir Book" panose="02000503020000020003"/>
                        </a:endParaRPr>
                      </a:p>
                    </p:txBody>
                  </p:sp>
                  <p:sp>
                    <p:nvSpPr>
                      <p:cNvPr id="47" name="Rectangle 199">
                        <a:extLst>
                          <a:ext uri="{FF2B5EF4-FFF2-40B4-BE49-F238E27FC236}">
                            <a16:creationId xmlns:a16="http://schemas.microsoft.com/office/drawing/2014/main" id="{31A25EAE-3950-744F-819C-C4EA0A85B1A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350125" y="2400300"/>
                        <a:ext cx="812800" cy="430213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Avenir Book" panose="02000503020000020003"/>
                        </a:endParaRPr>
                      </a:p>
                    </p:txBody>
                  </p:sp>
                  <p:sp>
                    <p:nvSpPr>
                      <p:cNvPr id="48" name="Rectangle 200">
                        <a:extLst>
                          <a:ext uri="{FF2B5EF4-FFF2-40B4-BE49-F238E27FC236}">
                            <a16:creationId xmlns:a16="http://schemas.microsoft.com/office/drawing/2014/main" id="{AA4CBE3E-95BC-3B49-8A52-D7B3182638C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32788" y="2570163"/>
                        <a:ext cx="700088" cy="9048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Avenir Book" panose="02000503020000020003"/>
                        </a:endParaRPr>
                      </a:p>
                    </p:txBody>
                  </p:sp>
                  <p:sp>
                    <p:nvSpPr>
                      <p:cNvPr id="49" name="Rectangle 201">
                        <a:extLst>
                          <a:ext uri="{FF2B5EF4-FFF2-40B4-BE49-F238E27FC236}">
                            <a16:creationId xmlns:a16="http://schemas.microsoft.com/office/drawing/2014/main" id="{630D2DED-2355-9A46-B9FB-814C4E6C3D6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32788" y="2740025"/>
                        <a:ext cx="700088" cy="9048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Avenir Book" panose="02000503020000020003"/>
                        </a:endParaRPr>
                      </a:p>
                    </p:txBody>
                  </p:sp>
                  <p:sp>
                    <p:nvSpPr>
                      <p:cNvPr id="50" name="Freeform 202">
                        <a:extLst>
                          <a:ext uri="{FF2B5EF4-FFF2-40B4-BE49-F238E27FC236}">
                            <a16:creationId xmlns:a16="http://schemas.microsoft.com/office/drawing/2014/main" id="{B3BFFBB8-F0BF-304A-A068-F53A5F48B9F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835900" y="3101975"/>
                        <a:ext cx="79375" cy="158750"/>
                      </a:xfrm>
                      <a:custGeom>
                        <a:avLst/>
                        <a:gdLst>
                          <a:gd name="T0" fmla="*/ 7 w 7"/>
                          <a:gd name="T1" fmla="*/ 9 h 14"/>
                          <a:gd name="T2" fmla="*/ 7 w 7"/>
                          <a:gd name="T3" fmla="*/ 5 h 14"/>
                          <a:gd name="T4" fmla="*/ 6 w 7"/>
                          <a:gd name="T5" fmla="*/ 1 h 14"/>
                          <a:gd name="T6" fmla="*/ 2 w 7"/>
                          <a:gd name="T7" fmla="*/ 0 h 14"/>
                          <a:gd name="T8" fmla="*/ 0 w 7"/>
                          <a:gd name="T9" fmla="*/ 0 h 14"/>
                          <a:gd name="T10" fmla="*/ 0 w 7"/>
                          <a:gd name="T11" fmla="*/ 14 h 14"/>
                          <a:gd name="T12" fmla="*/ 2 w 7"/>
                          <a:gd name="T13" fmla="*/ 14 h 14"/>
                          <a:gd name="T14" fmla="*/ 6 w 7"/>
                          <a:gd name="T15" fmla="*/ 13 h 14"/>
                          <a:gd name="T16" fmla="*/ 7 w 7"/>
                          <a:gd name="T17" fmla="*/ 9 h 1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7" h="14">
                            <a:moveTo>
                              <a:pt x="7" y="9"/>
                            </a:moveTo>
                            <a:cubicBezTo>
                              <a:pt x="7" y="5"/>
                              <a:pt x="7" y="5"/>
                              <a:pt x="7" y="5"/>
                            </a:cubicBezTo>
                            <a:cubicBezTo>
                              <a:pt x="7" y="3"/>
                              <a:pt x="6" y="2"/>
                              <a:pt x="6" y="1"/>
                            </a:cubicBezTo>
                            <a:cubicBezTo>
                              <a:pt x="5" y="0"/>
                              <a:pt x="4" y="0"/>
                              <a:pt x="2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14"/>
                              <a:pt x="0" y="14"/>
                              <a:pt x="0" y="14"/>
                            </a:cubicBezTo>
                            <a:cubicBezTo>
                              <a:pt x="2" y="14"/>
                              <a:pt x="2" y="14"/>
                              <a:pt x="2" y="14"/>
                            </a:cubicBezTo>
                            <a:cubicBezTo>
                              <a:pt x="4" y="14"/>
                              <a:pt x="5" y="14"/>
                              <a:pt x="6" y="13"/>
                            </a:cubicBezTo>
                            <a:cubicBezTo>
                              <a:pt x="6" y="12"/>
                              <a:pt x="7" y="11"/>
                              <a:pt x="7" y="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Avenir Book" panose="02000503020000020003"/>
                        </a:endParaRPr>
                      </a:p>
                    </p:txBody>
                  </p:sp>
                  <p:sp>
                    <p:nvSpPr>
                      <p:cNvPr id="51" name="Freeform 203">
                        <a:extLst>
                          <a:ext uri="{FF2B5EF4-FFF2-40B4-BE49-F238E27FC236}">
                            <a16:creationId xmlns:a16="http://schemas.microsoft.com/office/drawing/2014/main" id="{691BED74-462C-E44E-BC75-AA50A10ECE6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608888" y="3124200"/>
                        <a:ext cx="57150" cy="90488"/>
                      </a:xfrm>
                      <a:custGeom>
                        <a:avLst/>
                        <a:gdLst>
                          <a:gd name="T0" fmla="*/ 22 w 36"/>
                          <a:gd name="T1" fmla="*/ 0 h 57"/>
                          <a:gd name="T2" fmla="*/ 22 w 36"/>
                          <a:gd name="T3" fmla="*/ 0 h 57"/>
                          <a:gd name="T4" fmla="*/ 0 w 36"/>
                          <a:gd name="T5" fmla="*/ 57 h 57"/>
                          <a:gd name="T6" fmla="*/ 36 w 36"/>
                          <a:gd name="T7" fmla="*/ 57 h 57"/>
                          <a:gd name="T8" fmla="*/ 22 w 36"/>
                          <a:gd name="T9" fmla="*/ 0 h 5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36" h="57">
                            <a:moveTo>
                              <a:pt x="22" y="0"/>
                            </a:moveTo>
                            <a:lnTo>
                              <a:pt x="22" y="0"/>
                            </a:lnTo>
                            <a:lnTo>
                              <a:pt x="0" y="57"/>
                            </a:lnTo>
                            <a:lnTo>
                              <a:pt x="36" y="57"/>
                            </a:lnTo>
                            <a:lnTo>
                              <a:pt x="22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Avenir Book" panose="02000503020000020003"/>
                        </a:endParaRPr>
                      </a:p>
                    </p:txBody>
                  </p:sp>
                  <p:sp>
                    <p:nvSpPr>
                      <p:cNvPr id="52" name="Freeform 204">
                        <a:extLst>
                          <a:ext uri="{FF2B5EF4-FFF2-40B4-BE49-F238E27FC236}">
                            <a16:creationId xmlns:a16="http://schemas.microsoft.com/office/drawing/2014/main" id="{4A87258C-BCBB-D340-B8B4-B4FE8AEF3AF3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7350125" y="2965450"/>
                        <a:ext cx="812800" cy="430213"/>
                      </a:xfrm>
                      <a:custGeom>
                        <a:avLst/>
                        <a:gdLst>
                          <a:gd name="T0" fmla="*/ 0 w 72"/>
                          <a:gd name="T1" fmla="*/ 38 h 38"/>
                          <a:gd name="T2" fmla="*/ 72 w 72"/>
                          <a:gd name="T3" fmla="*/ 38 h 38"/>
                          <a:gd name="T4" fmla="*/ 72 w 72"/>
                          <a:gd name="T5" fmla="*/ 0 h 38"/>
                          <a:gd name="T6" fmla="*/ 0 w 72"/>
                          <a:gd name="T7" fmla="*/ 0 h 38"/>
                          <a:gd name="T8" fmla="*/ 0 w 72"/>
                          <a:gd name="T9" fmla="*/ 38 h 38"/>
                          <a:gd name="T10" fmla="*/ 37 w 72"/>
                          <a:gd name="T11" fmla="*/ 8 h 38"/>
                          <a:gd name="T12" fmla="*/ 46 w 72"/>
                          <a:gd name="T13" fmla="*/ 8 h 38"/>
                          <a:gd name="T14" fmla="*/ 52 w 72"/>
                          <a:gd name="T15" fmla="*/ 10 h 38"/>
                          <a:gd name="T16" fmla="*/ 55 w 72"/>
                          <a:gd name="T17" fmla="*/ 17 h 38"/>
                          <a:gd name="T18" fmla="*/ 55 w 72"/>
                          <a:gd name="T19" fmla="*/ 21 h 38"/>
                          <a:gd name="T20" fmla="*/ 52 w 72"/>
                          <a:gd name="T21" fmla="*/ 28 h 38"/>
                          <a:gd name="T22" fmla="*/ 46 w 72"/>
                          <a:gd name="T23" fmla="*/ 30 h 38"/>
                          <a:gd name="T24" fmla="*/ 37 w 72"/>
                          <a:gd name="T25" fmla="*/ 30 h 38"/>
                          <a:gd name="T26" fmla="*/ 37 w 72"/>
                          <a:gd name="T27" fmla="*/ 8 h 38"/>
                          <a:gd name="T28" fmla="*/ 23 w 72"/>
                          <a:gd name="T29" fmla="*/ 8 h 38"/>
                          <a:gd name="T30" fmla="*/ 28 w 72"/>
                          <a:gd name="T31" fmla="*/ 8 h 38"/>
                          <a:gd name="T32" fmla="*/ 36 w 72"/>
                          <a:gd name="T33" fmla="*/ 30 h 38"/>
                          <a:gd name="T34" fmla="*/ 31 w 72"/>
                          <a:gd name="T35" fmla="*/ 30 h 38"/>
                          <a:gd name="T36" fmla="*/ 29 w 72"/>
                          <a:gd name="T37" fmla="*/ 26 h 38"/>
                          <a:gd name="T38" fmla="*/ 22 w 72"/>
                          <a:gd name="T39" fmla="*/ 26 h 38"/>
                          <a:gd name="T40" fmla="*/ 21 w 72"/>
                          <a:gd name="T41" fmla="*/ 30 h 38"/>
                          <a:gd name="T42" fmla="*/ 15 w 72"/>
                          <a:gd name="T43" fmla="*/ 30 h 38"/>
                          <a:gd name="T44" fmla="*/ 23 w 72"/>
                          <a:gd name="T45" fmla="*/ 8 h 3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</a:cxnLst>
                        <a:rect l="0" t="0" r="r" b="b"/>
                        <a:pathLst>
                          <a:path w="72" h="38">
                            <a:moveTo>
                              <a:pt x="0" y="38"/>
                            </a:moveTo>
                            <a:cubicBezTo>
                              <a:pt x="72" y="38"/>
                              <a:pt x="72" y="38"/>
                              <a:pt x="72" y="38"/>
                            </a:cubicBezTo>
                            <a:cubicBezTo>
                              <a:pt x="72" y="0"/>
                              <a:pt x="72" y="0"/>
                              <a:pt x="72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lnTo>
                              <a:pt x="0" y="38"/>
                            </a:lnTo>
                            <a:close/>
                            <a:moveTo>
                              <a:pt x="37" y="8"/>
                            </a:moveTo>
                            <a:cubicBezTo>
                              <a:pt x="46" y="8"/>
                              <a:pt x="46" y="8"/>
                              <a:pt x="46" y="8"/>
                            </a:cubicBezTo>
                            <a:cubicBezTo>
                              <a:pt x="48" y="8"/>
                              <a:pt x="51" y="8"/>
                              <a:pt x="52" y="10"/>
                            </a:cubicBezTo>
                            <a:cubicBezTo>
                              <a:pt x="54" y="12"/>
                              <a:pt x="55" y="14"/>
                              <a:pt x="55" y="17"/>
                            </a:cubicBezTo>
                            <a:cubicBezTo>
                              <a:pt x="55" y="21"/>
                              <a:pt x="55" y="21"/>
                              <a:pt x="55" y="21"/>
                            </a:cubicBezTo>
                            <a:cubicBezTo>
                              <a:pt x="55" y="24"/>
                              <a:pt x="54" y="26"/>
                              <a:pt x="52" y="28"/>
                            </a:cubicBezTo>
                            <a:cubicBezTo>
                              <a:pt x="51" y="29"/>
                              <a:pt x="48" y="30"/>
                              <a:pt x="46" y="30"/>
                            </a:cubicBezTo>
                            <a:cubicBezTo>
                              <a:pt x="37" y="30"/>
                              <a:pt x="37" y="30"/>
                              <a:pt x="37" y="30"/>
                            </a:cubicBezTo>
                            <a:lnTo>
                              <a:pt x="37" y="8"/>
                            </a:lnTo>
                            <a:close/>
                            <a:moveTo>
                              <a:pt x="23" y="8"/>
                            </a:moveTo>
                            <a:cubicBezTo>
                              <a:pt x="28" y="8"/>
                              <a:pt x="28" y="8"/>
                              <a:pt x="28" y="8"/>
                            </a:cubicBezTo>
                            <a:cubicBezTo>
                              <a:pt x="36" y="30"/>
                              <a:pt x="36" y="30"/>
                              <a:pt x="36" y="30"/>
                            </a:cubicBezTo>
                            <a:cubicBezTo>
                              <a:pt x="31" y="30"/>
                              <a:pt x="31" y="30"/>
                              <a:pt x="31" y="30"/>
                            </a:cubicBezTo>
                            <a:cubicBezTo>
                              <a:pt x="29" y="26"/>
                              <a:pt x="29" y="26"/>
                              <a:pt x="29" y="26"/>
                            </a:cubicBezTo>
                            <a:cubicBezTo>
                              <a:pt x="22" y="26"/>
                              <a:pt x="22" y="26"/>
                              <a:pt x="22" y="26"/>
                            </a:cubicBezTo>
                            <a:cubicBezTo>
                              <a:pt x="21" y="30"/>
                              <a:pt x="21" y="30"/>
                              <a:pt x="21" y="30"/>
                            </a:cubicBezTo>
                            <a:cubicBezTo>
                              <a:pt x="15" y="30"/>
                              <a:pt x="15" y="30"/>
                              <a:pt x="15" y="30"/>
                            </a:cubicBezTo>
                            <a:lnTo>
                              <a:pt x="23" y="8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Avenir Book" panose="02000503020000020003"/>
                        </a:endParaRPr>
                      </a:p>
                    </p:txBody>
                  </p:sp>
                </p:grpSp>
              </p:grpSp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E78B259B-06C8-374E-A65F-26B1DD4731DA}"/>
                      </a:ext>
                    </a:extLst>
                  </p:cNvPr>
                  <p:cNvGrpSpPr/>
                  <p:nvPr/>
                </p:nvGrpSpPr>
                <p:grpSpPr>
                  <a:xfrm>
                    <a:off x="7268062" y="1880274"/>
                    <a:ext cx="423514" cy="496579"/>
                    <a:chOff x="2692700" y="3947403"/>
                    <a:chExt cx="628186" cy="644234"/>
                  </a:xfrm>
                  <a:solidFill>
                    <a:schemeClr val="accent5"/>
                  </a:solidFill>
                </p:grpSpPr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2764EC9B-4E9A-3A46-862F-3B6FE871197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92700" y="4332097"/>
                      <a:ext cx="628186" cy="25954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venir Book" panose="02000503020000020003"/>
                          <a:cs typeface="Arial"/>
                        </a:rPr>
                        <a:t>EMAIL</a:t>
                      </a:r>
                    </a:p>
                  </p:txBody>
                </p:sp>
                <p:sp>
                  <p:nvSpPr>
                    <p:cNvPr id="41" name="Freeform 117">
                      <a:extLst>
                        <a:ext uri="{FF2B5EF4-FFF2-40B4-BE49-F238E27FC236}">
                          <a16:creationId xmlns:a16="http://schemas.microsoft.com/office/drawing/2014/main" id="{C87E837A-C32C-1448-B2A1-C636FDDA0AA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800154" y="3947403"/>
                      <a:ext cx="410390" cy="301512"/>
                    </a:xfrm>
                    <a:custGeom>
                      <a:avLst/>
                      <a:gdLst>
                        <a:gd name="T0" fmla="*/ 160 w 165"/>
                        <a:gd name="T1" fmla="*/ 11 h 121"/>
                        <a:gd name="T2" fmla="*/ 152 w 165"/>
                        <a:gd name="T3" fmla="*/ 4 h 121"/>
                        <a:gd name="T4" fmla="*/ 139 w 165"/>
                        <a:gd name="T5" fmla="*/ 0 h 121"/>
                        <a:gd name="T6" fmla="*/ 26 w 165"/>
                        <a:gd name="T7" fmla="*/ 0 h 121"/>
                        <a:gd name="T8" fmla="*/ 13 w 165"/>
                        <a:gd name="T9" fmla="*/ 4 h 121"/>
                        <a:gd name="T10" fmla="*/ 5 w 165"/>
                        <a:gd name="T11" fmla="*/ 11 h 121"/>
                        <a:gd name="T12" fmla="*/ 0 w 165"/>
                        <a:gd name="T13" fmla="*/ 26 h 121"/>
                        <a:gd name="T14" fmla="*/ 0 w 165"/>
                        <a:gd name="T15" fmla="*/ 95 h 121"/>
                        <a:gd name="T16" fmla="*/ 26 w 165"/>
                        <a:gd name="T17" fmla="*/ 121 h 121"/>
                        <a:gd name="T18" fmla="*/ 139 w 165"/>
                        <a:gd name="T19" fmla="*/ 121 h 121"/>
                        <a:gd name="T20" fmla="*/ 165 w 165"/>
                        <a:gd name="T21" fmla="*/ 95 h 121"/>
                        <a:gd name="T22" fmla="*/ 165 w 165"/>
                        <a:gd name="T23" fmla="*/ 26 h 121"/>
                        <a:gd name="T24" fmla="*/ 160 w 165"/>
                        <a:gd name="T25" fmla="*/ 11 h 121"/>
                        <a:gd name="T26" fmla="*/ 26 w 165"/>
                        <a:gd name="T27" fmla="*/ 11 h 121"/>
                        <a:gd name="T28" fmla="*/ 139 w 165"/>
                        <a:gd name="T29" fmla="*/ 11 h 121"/>
                        <a:gd name="T30" fmla="*/ 144 w 165"/>
                        <a:gd name="T31" fmla="*/ 12 h 121"/>
                        <a:gd name="T32" fmla="*/ 94 w 165"/>
                        <a:gd name="T33" fmla="*/ 62 h 121"/>
                        <a:gd name="T34" fmla="*/ 82 w 165"/>
                        <a:gd name="T35" fmla="*/ 66 h 121"/>
                        <a:gd name="T36" fmla="*/ 71 w 165"/>
                        <a:gd name="T37" fmla="*/ 62 h 121"/>
                        <a:gd name="T38" fmla="*/ 21 w 165"/>
                        <a:gd name="T39" fmla="*/ 12 h 121"/>
                        <a:gd name="T40" fmla="*/ 26 w 165"/>
                        <a:gd name="T41" fmla="*/ 11 h 121"/>
                        <a:gd name="T42" fmla="*/ 56 w 165"/>
                        <a:gd name="T43" fmla="*/ 61 h 121"/>
                        <a:gd name="T44" fmla="*/ 13 w 165"/>
                        <a:gd name="T45" fmla="*/ 103 h 121"/>
                        <a:gd name="T46" fmla="*/ 10 w 165"/>
                        <a:gd name="T47" fmla="*/ 95 h 121"/>
                        <a:gd name="T48" fmla="*/ 10 w 165"/>
                        <a:gd name="T49" fmla="*/ 26 h 121"/>
                        <a:gd name="T50" fmla="*/ 13 w 165"/>
                        <a:gd name="T51" fmla="*/ 18 h 121"/>
                        <a:gd name="T52" fmla="*/ 56 w 165"/>
                        <a:gd name="T53" fmla="*/ 61 h 121"/>
                        <a:gd name="T54" fmla="*/ 139 w 165"/>
                        <a:gd name="T55" fmla="*/ 111 h 121"/>
                        <a:gd name="T56" fmla="*/ 26 w 165"/>
                        <a:gd name="T57" fmla="*/ 111 h 121"/>
                        <a:gd name="T58" fmla="*/ 21 w 165"/>
                        <a:gd name="T59" fmla="*/ 110 h 121"/>
                        <a:gd name="T60" fmla="*/ 63 w 165"/>
                        <a:gd name="T61" fmla="*/ 68 h 121"/>
                        <a:gd name="T62" fmla="*/ 64 w 165"/>
                        <a:gd name="T63" fmla="*/ 69 h 121"/>
                        <a:gd name="T64" fmla="*/ 101 w 165"/>
                        <a:gd name="T65" fmla="*/ 69 h 121"/>
                        <a:gd name="T66" fmla="*/ 104 w 165"/>
                        <a:gd name="T67" fmla="*/ 66 h 121"/>
                        <a:gd name="T68" fmla="*/ 146 w 165"/>
                        <a:gd name="T69" fmla="*/ 109 h 121"/>
                        <a:gd name="T70" fmla="*/ 139 w 165"/>
                        <a:gd name="T71" fmla="*/ 111 h 121"/>
                        <a:gd name="T72" fmla="*/ 155 w 165"/>
                        <a:gd name="T73" fmla="*/ 95 h 121"/>
                        <a:gd name="T74" fmla="*/ 153 w 165"/>
                        <a:gd name="T75" fmla="*/ 101 h 121"/>
                        <a:gd name="T76" fmla="*/ 111 w 165"/>
                        <a:gd name="T77" fmla="*/ 59 h 121"/>
                        <a:gd name="T78" fmla="*/ 152 w 165"/>
                        <a:gd name="T79" fmla="*/ 18 h 121"/>
                        <a:gd name="T80" fmla="*/ 155 w 165"/>
                        <a:gd name="T81" fmla="*/ 26 h 121"/>
                        <a:gd name="T82" fmla="*/ 155 w 165"/>
                        <a:gd name="T83" fmla="*/ 95 h 1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</a:cxnLst>
                      <a:rect l="0" t="0" r="r" b="b"/>
                      <a:pathLst>
                        <a:path w="165" h="121">
                          <a:moveTo>
                            <a:pt x="160" y="11"/>
                          </a:moveTo>
                          <a:cubicBezTo>
                            <a:pt x="157" y="8"/>
                            <a:pt x="155" y="5"/>
                            <a:pt x="152" y="4"/>
                          </a:cubicBezTo>
                          <a:cubicBezTo>
                            <a:pt x="148" y="1"/>
                            <a:pt x="144" y="0"/>
                            <a:pt x="139" y="0"/>
                          </a:cubicBezTo>
                          <a:cubicBezTo>
                            <a:pt x="26" y="0"/>
                            <a:pt x="26" y="0"/>
                            <a:pt x="26" y="0"/>
                          </a:cubicBezTo>
                          <a:cubicBezTo>
                            <a:pt x="21" y="0"/>
                            <a:pt x="17" y="1"/>
                            <a:pt x="13" y="4"/>
                          </a:cubicBezTo>
                          <a:cubicBezTo>
                            <a:pt x="10" y="5"/>
                            <a:pt x="8" y="8"/>
                            <a:pt x="5" y="11"/>
                          </a:cubicBezTo>
                          <a:cubicBezTo>
                            <a:pt x="2" y="15"/>
                            <a:pt x="0" y="20"/>
                            <a:pt x="0" y="26"/>
                          </a:cubicBezTo>
                          <a:cubicBezTo>
                            <a:pt x="0" y="95"/>
                            <a:pt x="0" y="95"/>
                            <a:pt x="0" y="95"/>
                          </a:cubicBezTo>
                          <a:cubicBezTo>
                            <a:pt x="0" y="109"/>
                            <a:pt x="12" y="121"/>
                            <a:pt x="26" y="121"/>
                          </a:cubicBezTo>
                          <a:cubicBezTo>
                            <a:pt x="139" y="121"/>
                            <a:pt x="139" y="121"/>
                            <a:pt x="139" y="121"/>
                          </a:cubicBezTo>
                          <a:cubicBezTo>
                            <a:pt x="153" y="121"/>
                            <a:pt x="165" y="109"/>
                            <a:pt x="165" y="95"/>
                          </a:cubicBezTo>
                          <a:cubicBezTo>
                            <a:pt x="165" y="26"/>
                            <a:pt x="165" y="26"/>
                            <a:pt x="165" y="26"/>
                          </a:cubicBezTo>
                          <a:cubicBezTo>
                            <a:pt x="165" y="20"/>
                            <a:pt x="163" y="15"/>
                            <a:pt x="160" y="11"/>
                          </a:cubicBezTo>
                          <a:close/>
                          <a:moveTo>
                            <a:pt x="26" y="11"/>
                          </a:moveTo>
                          <a:cubicBezTo>
                            <a:pt x="139" y="11"/>
                            <a:pt x="139" y="11"/>
                            <a:pt x="139" y="11"/>
                          </a:cubicBezTo>
                          <a:cubicBezTo>
                            <a:pt x="141" y="11"/>
                            <a:pt x="142" y="11"/>
                            <a:pt x="144" y="12"/>
                          </a:cubicBezTo>
                          <a:cubicBezTo>
                            <a:pt x="94" y="62"/>
                            <a:pt x="94" y="62"/>
                            <a:pt x="94" y="62"/>
                          </a:cubicBezTo>
                          <a:cubicBezTo>
                            <a:pt x="91" y="65"/>
                            <a:pt x="87" y="66"/>
                            <a:pt x="82" y="66"/>
                          </a:cubicBezTo>
                          <a:cubicBezTo>
                            <a:pt x="78" y="66"/>
                            <a:pt x="74" y="65"/>
                            <a:pt x="71" y="62"/>
                          </a:cubicBezTo>
                          <a:cubicBezTo>
                            <a:pt x="21" y="12"/>
                            <a:pt x="21" y="12"/>
                            <a:pt x="21" y="12"/>
                          </a:cubicBezTo>
                          <a:cubicBezTo>
                            <a:pt x="23" y="11"/>
                            <a:pt x="24" y="11"/>
                            <a:pt x="26" y="11"/>
                          </a:cubicBezTo>
                          <a:close/>
                          <a:moveTo>
                            <a:pt x="56" y="61"/>
                          </a:moveTo>
                          <a:cubicBezTo>
                            <a:pt x="13" y="103"/>
                            <a:pt x="13" y="103"/>
                            <a:pt x="13" y="103"/>
                          </a:cubicBezTo>
                          <a:cubicBezTo>
                            <a:pt x="11" y="101"/>
                            <a:pt x="10" y="98"/>
                            <a:pt x="10" y="95"/>
                          </a:cubicBezTo>
                          <a:cubicBezTo>
                            <a:pt x="10" y="26"/>
                            <a:pt x="10" y="26"/>
                            <a:pt x="10" y="26"/>
                          </a:cubicBezTo>
                          <a:cubicBezTo>
                            <a:pt x="10" y="23"/>
                            <a:pt x="11" y="20"/>
                            <a:pt x="13" y="18"/>
                          </a:cubicBezTo>
                          <a:lnTo>
                            <a:pt x="56" y="61"/>
                          </a:lnTo>
                          <a:close/>
                          <a:moveTo>
                            <a:pt x="139" y="111"/>
                          </a:moveTo>
                          <a:cubicBezTo>
                            <a:pt x="26" y="111"/>
                            <a:pt x="26" y="111"/>
                            <a:pt x="26" y="111"/>
                          </a:cubicBezTo>
                          <a:cubicBezTo>
                            <a:pt x="24" y="111"/>
                            <a:pt x="23" y="110"/>
                            <a:pt x="21" y="110"/>
                          </a:cubicBezTo>
                          <a:cubicBezTo>
                            <a:pt x="63" y="68"/>
                            <a:pt x="63" y="68"/>
                            <a:pt x="63" y="68"/>
                          </a:cubicBezTo>
                          <a:cubicBezTo>
                            <a:pt x="64" y="69"/>
                            <a:pt x="64" y="69"/>
                            <a:pt x="64" y="69"/>
                          </a:cubicBezTo>
                          <a:cubicBezTo>
                            <a:pt x="74" y="79"/>
                            <a:pt x="91" y="79"/>
                            <a:pt x="101" y="69"/>
                          </a:cubicBezTo>
                          <a:cubicBezTo>
                            <a:pt x="104" y="66"/>
                            <a:pt x="104" y="66"/>
                            <a:pt x="104" y="66"/>
                          </a:cubicBezTo>
                          <a:cubicBezTo>
                            <a:pt x="146" y="109"/>
                            <a:pt x="146" y="109"/>
                            <a:pt x="146" y="109"/>
                          </a:cubicBezTo>
                          <a:cubicBezTo>
                            <a:pt x="144" y="110"/>
                            <a:pt x="142" y="111"/>
                            <a:pt x="139" y="111"/>
                          </a:cubicBezTo>
                          <a:close/>
                          <a:moveTo>
                            <a:pt x="155" y="95"/>
                          </a:moveTo>
                          <a:cubicBezTo>
                            <a:pt x="155" y="97"/>
                            <a:pt x="154" y="99"/>
                            <a:pt x="153" y="101"/>
                          </a:cubicBezTo>
                          <a:cubicBezTo>
                            <a:pt x="111" y="59"/>
                            <a:pt x="111" y="59"/>
                            <a:pt x="111" y="59"/>
                          </a:cubicBezTo>
                          <a:cubicBezTo>
                            <a:pt x="152" y="18"/>
                            <a:pt x="152" y="18"/>
                            <a:pt x="152" y="18"/>
                          </a:cubicBezTo>
                          <a:cubicBezTo>
                            <a:pt x="154" y="20"/>
                            <a:pt x="155" y="23"/>
                            <a:pt x="155" y="26"/>
                          </a:cubicBezTo>
                          <a:lnTo>
                            <a:pt x="155" y="95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venir Book" panose="02000503020000020003"/>
                      </a:endParaRPr>
                    </a:p>
                  </p:txBody>
                </p:sp>
              </p:grp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A26BDC17-928D-8E4F-861C-32AA8A488108}"/>
                      </a:ext>
                    </a:extLst>
                  </p:cNvPr>
                  <p:cNvGrpSpPr/>
                  <p:nvPr/>
                </p:nvGrpSpPr>
                <p:grpSpPr>
                  <a:xfrm>
                    <a:off x="7228329" y="3412060"/>
                    <a:ext cx="500458" cy="538955"/>
                    <a:chOff x="6414192" y="4270833"/>
                    <a:chExt cx="713062" cy="747118"/>
                  </a:xfrm>
                  <a:solidFill>
                    <a:schemeClr val="accent5"/>
                  </a:solidFill>
                </p:grpSpPr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D8F0DC63-8AB6-D347-B10B-5A5170FCD16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14192" y="4740628"/>
                      <a:ext cx="713062" cy="277323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venir Book" panose="02000503020000020003"/>
                          <a:cs typeface="Arial"/>
                        </a:rPr>
                        <a:t>WEBSITE</a:t>
                      </a:r>
                    </a:p>
                  </p:txBody>
                </p:sp>
                <p:grpSp>
                  <p:nvGrpSpPr>
                    <p:cNvPr id="37" name="Group 36">
                      <a:extLst>
                        <a:ext uri="{FF2B5EF4-FFF2-40B4-BE49-F238E27FC236}">
                          <a16:creationId xmlns:a16="http://schemas.microsoft.com/office/drawing/2014/main" id="{4DED60D9-B015-AD41-8570-1B0ADB8D0981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6403" y="4270833"/>
                      <a:ext cx="548640" cy="417792"/>
                      <a:chOff x="4832350" y="3736190"/>
                      <a:chExt cx="2828925" cy="2154238"/>
                    </a:xfrm>
                    <a:grpFill/>
                  </p:grpSpPr>
                  <p:sp>
                    <p:nvSpPr>
                      <p:cNvPr id="38" name="Freeform 5">
                        <a:extLst>
                          <a:ext uri="{FF2B5EF4-FFF2-40B4-BE49-F238E27FC236}">
                            <a16:creationId xmlns:a16="http://schemas.microsoft.com/office/drawing/2014/main" id="{E8AF10FF-9D5D-674D-A772-989C2970DC79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5587998" y="4010829"/>
                        <a:ext cx="1317622" cy="1322388"/>
                      </a:xfrm>
                      <a:custGeom>
                        <a:avLst/>
                        <a:gdLst>
                          <a:gd name="T0" fmla="*/ 0 w 350"/>
                          <a:gd name="T1" fmla="*/ 175 h 351"/>
                          <a:gd name="T2" fmla="*/ 350 w 350"/>
                          <a:gd name="T3" fmla="*/ 175 h 351"/>
                          <a:gd name="T4" fmla="*/ 20 w 350"/>
                          <a:gd name="T5" fmla="*/ 185 h 351"/>
                          <a:gd name="T6" fmla="*/ 80 w 350"/>
                          <a:gd name="T7" fmla="*/ 244 h 351"/>
                          <a:gd name="T8" fmla="*/ 20 w 350"/>
                          <a:gd name="T9" fmla="*/ 185 h 351"/>
                          <a:gd name="T10" fmla="*/ 185 w 350"/>
                          <a:gd name="T11" fmla="*/ 21 h 351"/>
                          <a:gd name="T12" fmla="*/ 185 w 350"/>
                          <a:gd name="T13" fmla="*/ 88 h 351"/>
                          <a:gd name="T14" fmla="*/ 258 w 350"/>
                          <a:gd name="T15" fmla="*/ 166 h 351"/>
                          <a:gd name="T16" fmla="*/ 185 w 350"/>
                          <a:gd name="T17" fmla="*/ 107 h 351"/>
                          <a:gd name="T18" fmla="*/ 165 w 350"/>
                          <a:gd name="T19" fmla="*/ 21 h 351"/>
                          <a:gd name="T20" fmla="*/ 106 w 350"/>
                          <a:gd name="T21" fmla="*/ 88 h 351"/>
                          <a:gd name="T22" fmla="*/ 165 w 350"/>
                          <a:gd name="T23" fmla="*/ 107 h 351"/>
                          <a:gd name="T24" fmla="*/ 92 w 350"/>
                          <a:gd name="T25" fmla="*/ 166 h 351"/>
                          <a:gd name="T26" fmla="*/ 165 w 350"/>
                          <a:gd name="T27" fmla="*/ 107 h 351"/>
                          <a:gd name="T28" fmla="*/ 20 w 350"/>
                          <a:gd name="T29" fmla="*/ 166 h 351"/>
                          <a:gd name="T30" fmla="*/ 80 w 350"/>
                          <a:gd name="T31" fmla="*/ 107 h 351"/>
                          <a:gd name="T32" fmla="*/ 92 w 350"/>
                          <a:gd name="T33" fmla="*/ 185 h 351"/>
                          <a:gd name="T34" fmla="*/ 165 w 350"/>
                          <a:gd name="T35" fmla="*/ 244 h 351"/>
                          <a:gd name="T36" fmla="*/ 92 w 350"/>
                          <a:gd name="T37" fmla="*/ 185 h 351"/>
                          <a:gd name="T38" fmla="*/ 165 w 350"/>
                          <a:gd name="T39" fmla="*/ 330 h 351"/>
                          <a:gd name="T40" fmla="*/ 165 w 350"/>
                          <a:gd name="T41" fmla="*/ 263 h 351"/>
                          <a:gd name="T42" fmla="*/ 185 w 350"/>
                          <a:gd name="T43" fmla="*/ 263 h 351"/>
                          <a:gd name="T44" fmla="*/ 185 w 350"/>
                          <a:gd name="T45" fmla="*/ 330 h 351"/>
                          <a:gd name="T46" fmla="*/ 185 w 350"/>
                          <a:gd name="T47" fmla="*/ 185 h 351"/>
                          <a:gd name="T48" fmla="*/ 250 w 350"/>
                          <a:gd name="T49" fmla="*/ 244 h 351"/>
                          <a:gd name="T50" fmla="*/ 278 w 350"/>
                          <a:gd name="T51" fmla="*/ 185 h 351"/>
                          <a:gd name="T52" fmla="*/ 315 w 350"/>
                          <a:gd name="T53" fmla="*/ 244 h 351"/>
                          <a:gd name="T54" fmla="*/ 278 w 350"/>
                          <a:gd name="T55" fmla="*/ 185 h 351"/>
                          <a:gd name="T56" fmla="*/ 270 w 350"/>
                          <a:gd name="T57" fmla="*/ 107 h 351"/>
                          <a:gd name="T58" fmla="*/ 330 w 350"/>
                          <a:gd name="T59" fmla="*/ 166 h 351"/>
                          <a:gd name="T60" fmla="*/ 304 w 350"/>
                          <a:gd name="T61" fmla="*/ 88 h 351"/>
                          <a:gd name="T62" fmla="*/ 234 w 350"/>
                          <a:gd name="T63" fmla="*/ 32 h 351"/>
                          <a:gd name="T64" fmla="*/ 116 w 350"/>
                          <a:gd name="T65" fmla="*/ 32 h 351"/>
                          <a:gd name="T66" fmla="*/ 46 w 350"/>
                          <a:gd name="T67" fmla="*/ 88 h 351"/>
                          <a:gd name="T68" fmla="*/ 46 w 350"/>
                          <a:gd name="T69" fmla="*/ 263 h 351"/>
                          <a:gd name="T70" fmla="*/ 116 w 350"/>
                          <a:gd name="T71" fmla="*/ 319 h 351"/>
                          <a:gd name="T72" fmla="*/ 234 w 350"/>
                          <a:gd name="T73" fmla="*/ 319 h 351"/>
                          <a:gd name="T74" fmla="*/ 304 w 350"/>
                          <a:gd name="T75" fmla="*/ 263 h 35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</a:cxnLst>
                        <a:rect l="0" t="0" r="r" b="b"/>
                        <a:pathLst>
                          <a:path w="350" h="351">
                            <a:moveTo>
                              <a:pt x="175" y="0"/>
                            </a:moveTo>
                            <a:cubicBezTo>
                              <a:pt x="78" y="0"/>
                              <a:pt x="0" y="79"/>
                              <a:pt x="0" y="175"/>
                            </a:cubicBezTo>
                            <a:cubicBezTo>
                              <a:pt x="0" y="272"/>
                              <a:pt x="78" y="351"/>
                              <a:pt x="175" y="351"/>
                            </a:cubicBezTo>
                            <a:cubicBezTo>
                              <a:pt x="272" y="351"/>
                              <a:pt x="350" y="272"/>
                              <a:pt x="350" y="175"/>
                            </a:cubicBezTo>
                            <a:cubicBezTo>
                              <a:pt x="350" y="79"/>
                              <a:pt x="272" y="0"/>
                              <a:pt x="175" y="0"/>
                            </a:cubicBezTo>
                            <a:close/>
                            <a:moveTo>
                              <a:pt x="20" y="185"/>
                            </a:moveTo>
                            <a:cubicBezTo>
                              <a:pt x="72" y="185"/>
                              <a:pt x="72" y="185"/>
                              <a:pt x="72" y="185"/>
                            </a:cubicBezTo>
                            <a:cubicBezTo>
                              <a:pt x="73" y="206"/>
                              <a:pt x="75" y="226"/>
                              <a:pt x="80" y="244"/>
                            </a:cubicBezTo>
                            <a:cubicBezTo>
                              <a:pt x="35" y="244"/>
                              <a:pt x="35" y="244"/>
                              <a:pt x="35" y="244"/>
                            </a:cubicBezTo>
                            <a:cubicBezTo>
                              <a:pt x="26" y="226"/>
                              <a:pt x="21" y="206"/>
                              <a:pt x="20" y="185"/>
                            </a:cubicBezTo>
                            <a:close/>
                            <a:moveTo>
                              <a:pt x="185" y="88"/>
                            </a:moveTo>
                            <a:cubicBezTo>
                              <a:pt x="185" y="21"/>
                              <a:pt x="185" y="21"/>
                              <a:pt x="185" y="21"/>
                            </a:cubicBezTo>
                            <a:cubicBezTo>
                              <a:pt x="209" y="26"/>
                              <a:pt x="230" y="52"/>
                              <a:pt x="244" y="88"/>
                            </a:cubicBezTo>
                            <a:lnTo>
                              <a:pt x="185" y="88"/>
                            </a:lnTo>
                            <a:close/>
                            <a:moveTo>
                              <a:pt x="250" y="107"/>
                            </a:moveTo>
                            <a:cubicBezTo>
                              <a:pt x="255" y="125"/>
                              <a:pt x="258" y="145"/>
                              <a:pt x="258" y="166"/>
                            </a:cubicBezTo>
                            <a:cubicBezTo>
                              <a:pt x="185" y="166"/>
                              <a:pt x="185" y="166"/>
                              <a:pt x="185" y="166"/>
                            </a:cubicBezTo>
                            <a:cubicBezTo>
                              <a:pt x="185" y="107"/>
                              <a:pt x="185" y="107"/>
                              <a:pt x="185" y="107"/>
                            </a:cubicBezTo>
                            <a:lnTo>
                              <a:pt x="250" y="107"/>
                            </a:lnTo>
                            <a:close/>
                            <a:moveTo>
                              <a:pt x="165" y="21"/>
                            </a:moveTo>
                            <a:cubicBezTo>
                              <a:pt x="165" y="88"/>
                              <a:pt x="165" y="88"/>
                              <a:pt x="165" y="88"/>
                            </a:cubicBezTo>
                            <a:cubicBezTo>
                              <a:pt x="106" y="88"/>
                              <a:pt x="106" y="88"/>
                              <a:pt x="106" y="88"/>
                            </a:cubicBezTo>
                            <a:cubicBezTo>
                              <a:pt x="120" y="52"/>
                              <a:pt x="141" y="26"/>
                              <a:pt x="165" y="21"/>
                            </a:cubicBezTo>
                            <a:close/>
                            <a:moveTo>
                              <a:pt x="165" y="107"/>
                            </a:moveTo>
                            <a:cubicBezTo>
                              <a:pt x="165" y="166"/>
                              <a:pt x="165" y="166"/>
                              <a:pt x="165" y="166"/>
                            </a:cubicBezTo>
                            <a:cubicBezTo>
                              <a:pt x="92" y="166"/>
                              <a:pt x="92" y="166"/>
                              <a:pt x="92" y="166"/>
                            </a:cubicBezTo>
                            <a:cubicBezTo>
                              <a:pt x="92" y="145"/>
                              <a:pt x="95" y="125"/>
                              <a:pt x="100" y="107"/>
                            </a:cubicBezTo>
                            <a:lnTo>
                              <a:pt x="165" y="107"/>
                            </a:lnTo>
                            <a:close/>
                            <a:moveTo>
                              <a:pt x="72" y="166"/>
                            </a:moveTo>
                            <a:cubicBezTo>
                              <a:pt x="20" y="166"/>
                              <a:pt x="20" y="166"/>
                              <a:pt x="20" y="166"/>
                            </a:cubicBezTo>
                            <a:cubicBezTo>
                              <a:pt x="21" y="145"/>
                              <a:pt x="26" y="125"/>
                              <a:pt x="35" y="107"/>
                            </a:cubicBezTo>
                            <a:cubicBezTo>
                              <a:pt x="80" y="107"/>
                              <a:pt x="80" y="107"/>
                              <a:pt x="80" y="107"/>
                            </a:cubicBezTo>
                            <a:cubicBezTo>
                              <a:pt x="75" y="125"/>
                              <a:pt x="73" y="145"/>
                              <a:pt x="72" y="166"/>
                            </a:cubicBezTo>
                            <a:close/>
                            <a:moveTo>
                              <a:pt x="92" y="185"/>
                            </a:moveTo>
                            <a:cubicBezTo>
                              <a:pt x="165" y="185"/>
                              <a:pt x="165" y="185"/>
                              <a:pt x="165" y="185"/>
                            </a:cubicBezTo>
                            <a:cubicBezTo>
                              <a:pt x="165" y="244"/>
                              <a:pt x="165" y="244"/>
                              <a:pt x="165" y="244"/>
                            </a:cubicBezTo>
                            <a:cubicBezTo>
                              <a:pt x="100" y="244"/>
                              <a:pt x="100" y="244"/>
                              <a:pt x="100" y="244"/>
                            </a:cubicBezTo>
                            <a:cubicBezTo>
                              <a:pt x="95" y="226"/>
                              <a:pt x="92" y="206"/>
                              <a:pt x="92" y="185"/>
                            </a:cubicBezTo>
                            <a:close/>
                            <a:moveTo>
                              <a:pt x="165" y="263"/>
                            </a:moveTo>
                            <a:cubicBezTo>
                              <a:pt x="165" y="330"/>
                              <a:pt x="165" y="330"/>
                              <a:pt x="165" y="330"/>
                            </a:cubicBezTo>
                            <a:cubicBezTo>
                              <a:pt x="141" y="325"/>
                              <a:pt x="120" y="299"/>
                              <a:pt x="106" y="263"/>
                            </a:cubicBezTo>
                            <a:lnTo>
                              <a:pt x="165" y="263"/>
                            </a:lnTo>
                            <a:close/>
                            <a:moveTo>
                              <a:pt x="185" y="330"/>
                            </a:moveTo>
                            <a:cubicBezTo>
                              <a:pt x="185" y="263"/>
                              <a:pt x="185" y="263"/>
                              <a:pt x="185" y="263"/>
                            </a:cubicBezTo>
                            <a:cubicBezTo>
                              <a:pt x="244" y="263"/>
                              <a:pt x="244" y="263"/>
                              <a:pt x="244" y="263"/>
                            </a:cubicBezTo>
                            <a:cubicBezTo>
                              <a:pt x="230" y="299"/>
                              <a:pt x="209" y="325"/>
                              <a:pt x="185" y="330"/>
                            </a:cubicBezTo>
                            <a:close/>
                            <a:moveTo>
                              <a:pt x="185" y="244"/>
                            </a:moveTo>
                            <a:cubicBezTo>
                              <a:pt x="185" y="185"/>
                              <a:pt x="185" y="185"/>
                              <a:pt x="185" y="185"/>
                            </a:cubicBezTo>
                            <a:cubicBezTo>
                              <a:pt x="258" y="185"/>
                              <a:pt x="258" y="185"/>
                              <a:pt x="258" y="185"/>
                            </a:cubicBezTo>
                            <a:cubicBezTo>
                              <a:pt x="258" y="206"/>
                              <a:pt x="255" y="226"/>
                              <a:pt x="250" y="244"/>
                            </a:cubicBezTo>
                            <a:lnTo>
                              <a:pt x="185" y="244"/>
                            </a:lnTo>
                            <a:close/>
                            <a:moveTo>
                              <a:pt x="278" y="185"/>
                            </a:moveTo>
                            <a:cubicBezTo>
                              <a:pt x="330" y="185"/>
                              <a:pt x="330" y="185"/>
                              <a:pt x="330" y="185"/>
                            </a:cubicBezTo>
                            <a:cubicBezTo>
                              <a:pt x="329" y="206"/>
                              <a:pt x="324" y="226"/>
                              <a:pt x="315" y="244"/>
                            </a:cubicBezTo>
                            <a:cubicBezTo>
                              <a:pt x="270" y="244"/>
                              <a:pt x="270" y="244"/>
                              <a:pt x="270" y="244"/>
                            </a:cubicBezTo>
                            <a:cubicBezTo>
                              <a:pt x="275" y="226"/>
                              <a:pt x="277" y="206"/>
                              <a:pt x="278" y="185"/>
                            </a:cubicBezTo>
                            <a:close/>
                            <a:moveTo>
                              <a:pt x="278" y="166"/>
                            </a:moveTo>
                            <a:cubicBezTo>
                              <a:pt x="277" y="145"/>
                              <a:pt x="275" y="125"/>
                              <a:pt x="270" y="107"/>
                            </a:cubicBezTo>
                            <a:cubicBezTo>
                              <a:pt x="315" y="107"/>
                              <a:pt x="315" y="107"/>
                              <a:pt x="315" y="107"/>
                            </a:cubicBezTo>
                            <a:cubicBezTo>
                              <a:pt x="324" y="125"/>
                              <a:pt x="329" y="145"/>
                              <a:pt x="330" y="166"/>
                            </a:cubicBezTo>
                            <a:lnTo>
                              <a:pt x="278" y="166"/>
                            </a:lnTo>
                            <a:close/>
                            <a:moveTo>
                              <a:pt x="304" y="88"/>
                            </a:moveTo>
                            <a:cubicBezTo>
                              <a:pt x="265" y="88"/>
                              <a:pt x="265" y="88"/>
                              <a:pt x="265" y="88"/>
                            </a:cubicBezTo>
                            <a:cubicBezTo>
                              <a:pt x="257" y="65"/>
                              <a:pt x="247" y="46"/>
                              <a:pt x="234" y="32"/>
                            </a:cubicBezTo>
                            <a:cubicBezTo>
                              <a:pt x="263" y="43"/>
                              <a:pt x="287" y="63"/>
                              <a:pt x="304" y="88"/>
                            </a:cubicBezTo>
                            <a:close/>
                            <a:moveTo>
                              <a:pt x="116" y="32"/>
                            </a:moveTo>
                            <a:cubicBezTo>
                              <a:pt x="103" y="46"/>
                              <a:pt x="93" y="65"/>
                              <a:pt x="85" y="88"/>
                            </a:cubicBezTo>
                            <a:cubicBezTo>
                              <a:pt x="46" y="88"/>
                              <a:pt x="46" y="88"/>
                              <a:pt x="46" y="88"/>
                            </a:cubicBezTo>
                            <a:cubicBezTo>
                              <a:pt x="63" y="63"/>
                              <a:pt x="87" y="43"/>
                              <a:pt x="116" y="32"/>
                            </a:cubicBezTo>
                            <a:close/>
                            <a:moveTo>
                              <a:pt x="46" y="263"/>
                            </a:moveTo>
                            <a:cubicBezTo>
                              <a:pt x="85" y="263"/>
                              <a:pt x="85" y="263"/>
                              <a:pt x="85" y="263"/>
                            </a:cubicBezTo>
                            <a:cubicBezTo>
                              <a:pt x="93" y="286"/>
                              <a:pt x="103" y="305"/>
                              <a:pt x="116" y="319"/>
                            </a:cubicBezTo>
                            <a:cubicBezTo>
                              <a:pt x="87" y="308"/>
                              <a:pt x="63" y="288"/>
                              <a:pt x="46" y="263"/>
                            </a:cubicBezTo>
                            <a:close/>
                            <a:moveTo>
                              <a:pt x="234" y="319"/>
                            </a:moveTo>
                            <a:cubicBezTo>
                              <a:pt x="247" y="305"/>
                              <a:pt x="257" y="286"/>
                              <a:pt x="265" y="263"/>
                            </a:cubicBezTo>
                            <a:cubicBezTo>
                              <a:pt x="304" y="263"/>
                              <a:pt x="304" y="263"/>
                              <a:pt x="304" y="263"/>
                            </a:cubicBezTo>
                            <a:cubicBezTo>
                              <a:pt x="287" y="288"/>
                              <a:pt x="263" y="308"/>
                              <a:pt x="234" y="31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Book" panose="02000503020000020003"/>
                        </a:endParaRPr>
                      </a:p>
                    </p:txBody>
                  </p:sp>
                  <p:sp>
                    <p:nvSpPr>
                      <p:cNvPr id="39" name="Freeform 6">
                        <a:extLst>
                          <a:ext uri="{FF2B5EF4-FFF2-40B4-BE49-F238E27FC236}">
                            <a16:creationId xmlns:a16="http://schemas.microsoft.com/office/drawing/2014/main" id="{F3389025-D8FB-034E-A229-BA779DB60DEE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4832350" y="3736190"/>
                        <a:ext cx="2828925" cy="2154238"/>
                      </a:xfrm>
                      <a:custGeom>
                        <a:avLst/>
                        <a:gdLst>
                          <a:gd name="T0" fmla="*/ 702 w 752"/>
                          <a:gd name="T1" fmla="*/ 447 h 572"/>
                          <a:gd name="T2" fmla="*/ 50 w 752"/>
                          <a:gd name="T3" fmla="*/ 447 h 572"/>
                          <a:gd name="T4" fmla="*/ 50 w 752"/>
                          <a:gd name="T5" fmla="*/ 50 h 572"/>
                          <a:gd name="T6" fmla="*/ 702 w 752"/>
                          <a:gd name="T7" fmla="*/ 50 h 572"/>
                          <a:gd name="T8" fmla="*/ 702 w 752"/>
                          <a:gd name="T9" fmla="*/ 447 h 572"/>
                          <a:gd name="T10" fmla="*/ 727 w 752"/>
                          <a:gd name="T11" fmla="*/ 0 h 572"/>
                          <a:gd name="T12" fmla="*/ 25 w 752"/>
                          <a:gd name="T13" fmla="*/ 0 h 572"/>
                          <a:gd name="T14" fmla="*/ 0 w 752"/>
                          <a:gd name="T15" fmla="*/ 25 h 572"/>
                          <a:gd name="T16" fmla="*/ 0 w 752"/>
                          <a:gd name="T17" fmla="*/ 472 h 572"/>
                          <a:gd name="T18" fmla="*/ 25 w 752"/>
                          <a:gd name="T19" fmla="*/ 497 h 572"/>
                          <a:gd name="T20" fmla="*/ 300 w 752"/>
                          <a:gd name="T21" fmla="*/ 497 h 572"/>
                          <a:gd name="T22" fmla="*/ 300 w 752"/>
                          <a:gd name="T23" fmla="*/ 539 h 572"/>
                          <a:gd name="T24" fmla="*/ 194 w 752"/>
                          <a:gd name="T25" fmla="*/ 539 h 572"/>
                          <a:gd name="T26" fmla="*/ 194 w 752"/>
                          <a:gd name="T27" fmla="*/ 572 h 572"/>
                          <a:gd name="T28" fmla="*/ 558 w 752"/>
                          <a:gd name="T29" fmla="*/ 572 h 572"/>
                          <a:gd name="T30" fmla="*/ 558 w 752"/>
                          <a:gd name="T31" fmla="*/ 539 h 572"/>
                          <a:gd name="T32" fmla="*/ 452 w 752"/>
                          <a:gd name="T33" fmla="*/ 539 h 572"/>
                          <a:gd name="T34" fmla="*/ 452 w 752"/>
                          <a:gd name="T35" fmla="*/ 497 h 572"/>
                          <a:gd name="T36" fmla="*/ 727 w 752"/>
                          <a:gd name="T37" fmla="*/ 497 h 572"/>
                          <a:gd name="T38" fmla="*/ 752 w 752"/>
                          <a:gd name="T39" fmla="*/ 472 h 572"/>
                          <a:gd name="T40" fmla="*/ 752 w 752"/>
                          <a:gd name="T41" fmla="*/ 25 h 572"/>
                          <a:gd name="T42" fmla="*/ 727 w 752"/>
                          <a:gd name="T43" fmla="*/ 0 h 57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</a:cxnLst>
                        <a:rect l="0" t="0" r="r" b="b"/>
                        <a:pathLst>
                          <a:path w="752" h="572">
                            <a:moveTo>
                              <a:pt x="702" y="447"/>
                            </a:moveTo>
                            <a:cubicBezTo>
                              <a:pt x="50" y="447"/>
                              <a:pt x="50" y="447"/>
                              <a:pt x="50" y="447"/>
                            </a:cubicBezTo>
                            <a:cubicBezTo>
                              <a:pt x="50" y="50"/>
                              <a:pt x="50" y="50"/>
                              <a:pt x="50" y="50"/>
                            </a:cubicBezTo>
                            <a:cubicBezTo>
                              <a:pt x="702" y="50"/>
                              <a:pt x="702" y="50"/>
                              <a:pt x="702" y="50"/>
                            </a:cubicBezTo>
                            <a:cubicBezTo>
                              <a:pt x="702" y="447"/>
                              <a:pt x="702" y="447"/>
                              <a:pt x="702" y="447"/>
                            </a:cubicBezTo>
                            <a:close/>
                            <a:moveTo>
                              <a:pt x="727" y="0"/>
                            </a:moveTo>
                            <a:cubicBezTo>
                              <a:pt x="25" y="0"/>
                              <a:pt x="25" y="0"/>
                              <a:pt x="25" y="0"/>
                            </a:cubicBezTo>
                            <a:cubicBezTo>
                              <a:pt x="11" y="0"/>
                              <a:pt x="0" y="11"/>
                              <a:pt x="0" y="25"/>
                            </a:cubicBezTo>
                            <a:cubicBezTo>
                              <a:pt x="0" y="472"/>
                              <a:pt x="0" y="472"/>
                              <a:pt x="0" y="472"/>
                            </a:cubicBezTo>
                            <a:cubicBezTo>
                              <a:pt x="0" y="486"/>
                              <a:pt x="11" y="497"/>
                              <a:pt x="25" y="497"/>
                            </a:cubicBezTo>
                            <a:cubicBezTo>
                              <a:pt x="300" y="497"/>
                              <a:pt x="300" y="497"/>
                              <a:pt x="300" y="497"/>
                            </a:cubicBezTo>
                            <a:cubicBezTo>
                              <a:pt x="300" y="539"/>
                              <a:pt x="300" y="539"/>
                              <a:pt x="300" y="539"/>
                            </a:cubicBezTo>
                            <a:cubicBezTo>
                              <a:pt x="194" y="539"/>
                              <a:pt x="194" y="539"/>
                              <a:pt x="194" y="539"/>
                            </a:cubicBezTo>
                            <a:cubicBezTo>
                              <a:pt x="194" y="572"/>
                              <a:pt x="194" y="572"/>
                              <a:pt x="194" y="572"/>
                            </a:cubicBezTo>
                            <a:cubicBezTo>
                              <a:pt x="558" y="572"/>
                              <a:pt x="558" y="572"/>
                              <a:pt x="558" y="572"/>
                            </a:cubicBezTo>
                            <a:cubicBezTo>
                              <a:pt x="558" y="539"/>
                              <a:pt x="558" y="539"/>
                              <a:pt x="558" y="539"/>
                            </a:cubicBezTo>
                            <a:cubicBezTo>
                              <a:pt x="452" y="539"/>
                              <a:pt x="452" y="539"/>
                              <a:pt x="452" y="539"/>
                            </a:cubicBezTo>
                            <a:cubicBezTo>
                              <a:pt x="452" y="497"/>
                              <a:pt x="452" y="497"/>
                              <a:pt x="452" y="497"/>
                            </a:cubicBezTo>
                            <a:cubicBezTo>
                              <a:pt x="727" y="497"/>
                              <a:pt x="727" y="497"/>
                              <a:pt x="727" y="497"/>
                            </a:cubicBezTo>
                            <a:cubicBezTo>
                              <a:pt x="741" y="497"/>
                              <a:pt x="752" y="486"/>
                              <a:pt x="752" y="472"/>
                            </a:cubicBezTo>
                            <a:cubicBezTo>
                              <a:pt x="752" y="25"/>
                              <a:pt x="752" y="25"/>
                              <a:pt x="752" y="25"/>
                            </a:cubicBezTo>
                            <a:cubicBezTo>
                              <a:pt x="752" y="11"/>
                              <a:pt x="741" y="0"/>
                              <a:pt x="72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Book" panose="02000503020000020003"/>
                        </a:endParaRPr>
                      </a:p>
                    </p:txBody>
                  </p:sp>
                </p:grpSp>
              </p:grpSp>
              <p:cxnSp>
                <p:nvCxnSpPr>
                  <p:cNvPr id="25" name="Straight Arrow Connector 24">
                    <a:extLst>
                      <a:ext uri="{FF2B5EF4-FFF2-40B4-BE49-F238E27FC236}">
                        <a16:creationId xmlns:a16="http://schemas.microsoft.com/office/drawing/2014/main" id="{AEE7520B-6DAE-0B47-9435-1F64881584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32730" y="2894178"/>
                    <a:ext cx="805404" cy="2378"/>
                  </a:xfrm>
                  <a:prstGeom prst="straightConnector1">
                    <a:avLst/>
                  </a:prstGeom>
                  <a:ln w="2222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ysDot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403AB4F6-97AF-8E4D-8DF2-22ECE7D8C933}"/>
                  </a:ext>
                </a:extLst>
              </p:cNvPr>
              <p:cNvSpPr/>
              <p:nvPr/>
            </p:nvSpPr>
            <p:spPr>
              <a:xfrm>
                <a:off x="6245275" y="1913313"/>
                <a:ext cx="1995998" cy="1977357"/>
              </a:xfrm>
              <a:prstGeom prst="arc">
                <a:avLst>
                  <a:gd name="adj1" fmla="val 17624562"/>
                  <a:gd name="adj2" fmla="val 3497222"/>
                </a:avLst>
              </a:prstGeom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B1FB1187-6F83-C841-83E3-45519F52A826}"/>
                </a:ext>
              </a:extLst>
            </p:cNvPr>
            <p:cNvSpPr txBox="1"/>
            <p:nvPr/>
          </p:nvSpPr>
          <p:spPr>
            <a:xfrm>
              <a:off x="6132730" y="1856087"/>
              <a:ext cx="109452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54F"/>
                  </a:solidFill>
                  <a:effectLst/>
                  <a:uLnTx/>
                  <a:uFillTx/>
                  <a:latin typeface="Avenir Book" panose="02000503020000020003"/>
                </a:rPr>
                <a:t>OMNICHANNEL DELIVERY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D0FCE3-B268-BE4B-9188-C98DAA10C37B}"/>
              </a:ext>
            </a:extLst>
          </p:cNvPr>
          <p:cNvGrpSpPr/>
          <p:nvPr/>
        </p:nvGrpSpPr>
        <p:grpSpPr>
          <a:xfrm>
            <a:off x="690860" y="3117259"/>
            <a:ext cx="1094528" cy="949818"/>
            <a:chOff x="302759" y="2975727"/>
            <a:chExt cx="1094528" cy="949818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3478397C-43CC-4B4B-940D-8FC1EE0DAF80}"/>
                </a:ext>
              </a:extLst>
            </p:cNvPr>
            <p:cNvGrpSpPr/>
            <p:nvPr/>
          </p:nvGrpSpPr>
          <p:grpSpPr>
            <a:xfrm>
              <a:off x="506750" y="2975727"/>
              <a:ext cx="715110" cy="735318"/>
              <a:chOff x="3186113" y="1163638"/>
              <a:chExt cx="2752726" cy="2830513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160" name="Oval 11">
                <a:extLst>
                  <a:ext uri="{FF2B5EF4-FFF2-40B4-BE49-F238E27FC236}">
                    <a16:creationId xmlns:a16="http://schemas.microsoft.com/office/drawing/2014/main" id="{038728E1-183C-9644-BDBD-322704E0B5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1651" y="1841501"/>
                <a:ext cx="633413" cy="6365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161" name="Freeform 12">
                <a:extLst>
                  <a:ext uri="{FF2B5EF4-FFF2-40B4-BE49-F238E27FC236}">
                    <a16:creationId xmlns:a16="http://schemas.microsoft.com/office/drawing/2014/main" id="{90FBCFE2-D3A8-C04E-9941-FC1F0A4F7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563" y="2587626"/>
                <a:ext cx="1012825" cy="555625"/>
              </a:xfrm>
              <a:custGeom>
                <a:avLst/>
                <a:gdLst>
                  <a:gd name="T0" fmla="*/ 215 w 269"/>
                  <a:gd name="T1" fmla="*/ 0 h 148"/>
                  <a:gd name="T2" fmla="*/ 55 w 269"/>
                  <a:gd name="T3" fmla="*/ 0 h 148"/>
                  <a:gd name="T4" fmla="*/ 0 w 269"/>
                  <a:gd name="T5" fmla="*/ 55 h 148"/>
                  <a:gd name="T6" fmla="*/ 0 w 269"/>
                  <a:gd name="T7" fmla="*/ 100 h 148"/>
                  <a:gd name="T8" fmla="*/ 135 w 269"/>
                  <a:gd name="T9" fmla="*/ 148 h 148"/>
                  <a:gd name="T10" fmla="*/ 269 w 269"/>
                  <a:gd name="T11" fmla="*/ 100 h 148"/>
                  <a:gd name="T12" fmla="*/ 269 w 269"/>
                  <a:gd name="T13" fmla="*/ 55 h 148"/>
                  <a:gd name="T14" fmla="*/ 215 w 269"/>
                  <a:gd name="T1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9" h="148">
                    <a:moveTo>
                      <a:pt x="215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25" y="0"/>
                      <a:pt x="0" y="25"/>
                      <a:pt x="0" y="55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36" y="130"/>
                      <a:pt x="83" y="148"/>
                      <a:pt x="135" y="148"/>
                    </a:cubicBezTo>
                    <a:cubicBezTo>
                      <a:pt x="186" y="148"/>
                      <a:pt x="233" y="130"/>
                      <a:pt x="269" y="100"/>
                    </a:cubicBezTo>
                    <a:cubicBezTo>
                      <a:pt x="269" y="55"/>
                      <a:pt x="269" y="55"/>
                      <a:pt x="269" y="55"/>
                    </a:cubicBezTo>
                    <a:cubicBezTo>
                      <a:pt x="269" y="25"/>
                      <a:pt x="245" y="0"/>
                      <a:pt x="2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162" name="Oval 13">
                <a:extLst>
                  <a:ext uri="{FF2B5EF4-FFF2-40B4-BE49-F238E27FC236}">
                    <a16:creationId xmlns:a16="http://schemas.microsoft.com/office/drawing/2014/main" id="{F9237AF6-9A09-7645-B0A7-F1F8ABB3E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1751" y="2132013"/>
                <a:ext cx="387350" cy="3841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163" name="Oval 14">
                <a:extLst>
                  <a:ext uri="{FF2B5EF4-FFF2-40B4-BE49-F238E27FC236}">
                    <a16:creationId xmlns:a16="http://schemas.microsoft.com/office/drawing/2014/main" id="{AF0C4730-DF23-1045-BD53-1A568A5EA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7613" y="2132013"/>
                <a:ext cx="384175" cy="3841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164" name="Freeform 15">
                <a:extLst>
                  <a:ext uri="{FF2B5EF4-FFF2-40B4-BE49-F238E27FC236}">
                    <a16:creationId xmlns:a16="http://schemas.microsoft.com/office/drawing/2014/main" id="{FEE09D06-6C18-A34E-995E-788D46C10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038" y="2587626"/>
                <a:ext cx="455613" cy="341313"/>
              </a:xfrm>
              <a:custGeom>
                <a:avLst/>
                <a:gdLst>
                  <a:gd name="T0" fmla="*/ 82 w 121"/>
                  <a:gd name="T1" fmla="*/ 53 h 91"/>
                  <a:gd name="T2" fmla="*/ 121 w 121"/>
                  <a:gd name="T3" fmla="*/ 0 h 91"/>
                  <a:gd name="T4" fmla="*/ 33 w 121"/>
                  <a:gd name="T5" fmla="*/ 0 h 91"/>
                  <a:gd name="T6" fmla="*/ 0 w 121"/>
                  <a:gd name="T7" fmla="*/ 34 h 91"/>
                  <a:gd name="T8" fmla="*/ 0 w 121"/>
                  <a:gd name="T9" fmla="*/ 61 h 91"/>
                  <a:gd name="T10" fmla="*/ 82 w 121"/>
                  <a:gd name="T11" fmla="*/ 91 h 91"/>
                  <a:gd name="T12" fmla="*/ 82 w 121"/>
                  <a:gd name="T13" fmla="*/ 5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1" h="91">
                    <a:moveTo>
                      <a:pt x="82" y="53"/>
                    </a:moveTo>
                    <a:cubicBezTo>
                      <a:pt x="82" y="28"/>
                      <a:pt x="98" y="7"/>
                      <a:pt x="121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15" y="0"/>
                      <a:pt x="0" y="15"/>
                      <a:pt x="0" y="34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22" y="79"/>
                      <a:pt x="50" y="91"/>
                      <a:pt x="82" y="91"/>
                    </a:cubicBezTo>
                    <a:lnTo>
                      <a:pt x="82" y="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165" name="Freeform 16">
                <a:extLst>
                  <a:ext uri="{FF2B5EF4-FFF2-40B4-BE49-F238E27FC236}">
                    <a16:creationId xmlns:a16="http://schemas.microsoft.com/office/drawing/2014/main" id="{10354238-9F25-A04D-996A-8F68B597B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3651" y="2587626"/>
                <a:ext cx="455613" cy="341313"/>
              </a:xfrm>
              <a:custGeom>
                <a:avLst/>
                <a:gdLst>
                  <a:gd name="T0" fmla="*/ 88 w 121"/>
                  <a:gd name="T1" fmla="*/ 0 h 91"/>
                  <a:gd name="T2" fmla="*/ 0 w 121"/>
                  <a:gd name="T3" fmla="*/ 0 h 91"/>
                  <a:gd name="T4" fmla="*/ 39 w 121"/>
                  <a:gd name="T5" fmla="*/ 53 h 91"/>
                  <a:gd name="T6" fmla="*/ 39 w 121"/>
                  <a:gd name="T7" fmla="*/ 91 h 91"/>
                  <a:gd name="T8" fmla="*/ 121 w 121"/>
                  <a:gd name="T9" fmla="*/ 61 h 91"/>
                  <a:gd name="T10" fmla="*/ 121 w 121"/>
                  <a:gd name="T11" fmla="*/ 34 h 91"/>
                  <a:gd name="T12" fmla="*/ 88 w 121"/>
                  <a:gd name="T13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1" h="91">
                    <a:moveTo>
                      <a:pt x="8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2" y="7"/>
                      <a:pt x="39" y="28"/>
                      <a:pt x="39" y="53"/>
                    </a:cubicBezTo>
                    <a:cubicBezTo>
                      <a:pt x="39" y="91"/>
                      <a:pt x="39" y="91"/>
                      <a:pt x="39" y="91"/>
                    </a:cubicBezTo>
                    <a:cubicBezTo>
                      <a:pt x="70" y="91"/>
                      <a:pt x="99" y="79"/>
                      <a:pt x="121" y="61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121" y="15"/>
                      <a:pt x="106" y="0"/>
                      <a:pt x="8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166" name="Freeform 17">
                <a:extLst>
                  <a:ext uri="{FF2B5EF4-FFF2-40B4-BE49-F238E27FC236}">
                    <a16:creationId xmlns:a16="http://schemas.microsoft.com/office/drawing/2014/main" id="{3BCDE569-1CD6-E64A-8C37-F9DE1E393C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4601" y="1163638"/>
                <a:ext cx="2112963" cy="982663"/>
              </a:xfrm>
              <a:custGeom>
                <a:avLst/>
                <a:gdLst>
                  <a:gd name="T0" fmla="*/ 10 w 561"/>
                  <a:gd name="T1" fmla="*/ 134 h 261"/>
                  <a:gd name="T2" fmla="*/ 224 w 561"/>
                  <a:gd name="T3" fmla="*/ 46 h 261"/>
                  <a:gd name="T4" fmla="*/ 438 w 561"/>
                  <a:gd name="T5" fmla="*/ 134 h 261"/>
                  <a:gd name="T6" fmla="*/ 455 w 561"/>
                  <a:gd name="T7" fmla="*/ 153 h 261"/>
                  <a:gd name="T8" fmla="*/ 417 w 561"/>
                  <a:gd name="T9" fmla="*/ 170 h 261"/>
                  <a:gd name="T10" fmla="*/ 417 w 561"/>
                  <a:gd name="T11" fmla="*/ 199 h 261"/>
                  <a:gd name="T12" fmla="*/ 561 w 561"/>
                  <a:gd name="T13" fmla="*/ 261 h 261"/>
                  <a:gd name="T14" fmla="*/ 543 w 561"/>
                  <a:gd name="T15" fmla="*/ 105 h 261"/>
                  <a:gd name="T16" fmla="*/ 515 w 561"/>
                  <a:gd name="T17" fmla="*/ 97 h 261"/>
                  <a:gd name="T18" fmla="*/ 491 w 561"/>
                  <a:gd name="T19" fmla="*/ 125 h 261"/>
                  <a:gd name="T20" fmla="*/ 224 w 561"/>
                  <a:gd name="T21" fmla="*/ 0 h 261"/>
                  <a:gd name="T22" fmla="*/ 0 w 561"/>
                  <a:gd name="T23" fmla="*/ 81 h 261"/>
                  <a:gd name="T24" fmla="*/ 7 w 561"/>
                  <a:gd name="T25" fmla="*/ 137 h 261"/>
                  <a:gd name="T26" fmla="*/ 10 w 561"/>
                  <a:gd name="T27" fmla="*/ 134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61" h="261">
                    <a:moveTo>
                      <a:pt x="10" y="134"/>
                    </a:moveTo>
                    <a:cubicBezTo>
                      <a:pt x="67" y="77"/>
                      <a:pt x="143" y="46"/>
                      <a:pt x="224" y="46"/>
                    </a:cubicBezTo>
                    <a:cubicBezTo>
                      <a:pt x="305" y="46"/>
                      <a:pt x="381" y="77"/>
                      <a:pt x="438" y="134"/>
                    </a:cubicBezTo>
                    <a:cubicBezTo>
                      <a:pt x="444" y="140"/>
                      <a:pt x="450" y="147"/>
                      <a:pt x="455" y="153"/>
                    </a:cubicBezTo>
                    <a:cubicBezTo>
                      <a:pt x="417" y="170"/>
                      <a:pt x="417" y="170"/>
                      <a:pt x="417" y="170"/>
                    </a:cubicBezTo>
                    <a:cubicBezTo>
                      <a:pt x="404" y="175"/>
                      <a:pt x="404" y="193"/>
                      <a:pt x="417" y="199"/>
                    </a:cubicBezTo>
                    <a:cubicBezTo>
                      <a:pt x="561" y="261"/>
                      <a:pt x="561" y="261"/>
                      <a:pt x="561" y="261"/>
                    </a:cubicBezTo>
                    <a:cubicBezTo>
                      <a:pt x="543" y="105"/>
                      <a:pt x="543" y="105"/>
                      <a:pt x="543" y="105"/>
                    </a:cubicBezTo>
                    <a:cubicBezTo>
                      <a:pt x="541" y="91"/>
                      <a:pt x="524" y="86"/>
                      <a:pt x="515" y="97"/>
                    </a:cubicBezTo>
                    <a:cubicBezTo>
                      <a:pt x="491" y="125"/>
                      <a:pt x="491" y="125"/>
                      <a:pt x="491" y="125"/>
                    </a:cubicBezTo>
                    <a:cubicBezTo>
                      <a:pt x="427" y="49"/>
                      <a:pt x="331" y="0"/>
                      <a:pt x="224" y="0"/>
                    </a:cubicBezTo>
                    <a:cubicBezTo>
                      <a:pt x="139" y="0"/>
                      <a:pt x="61" y="31"/>
                      <a:pt x="0" y="81"/>
                    </a:cubicBezTo>
                    <a:cubicBezTo>
                      <a:pt x="7" y="137"/>
                      <a:pt x="7" y="137"/>
                      <a:pt x="7" y="137"/>
                    </a:cubicBezTo>
                    <a:cubicBezTo>
                      <a:pt x="8" y="136"/>
                      <a:pt x="9" y="135"/>
                      <a:pt x="10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167" name="Freeform 18">
                <a:extLst>
                  <a:ext uri="{FF2B5EF4-FFF2-40B4-BE49-F238E27FC236}">
                    <a16:creationId xmlns:a16="http://schemas.microsoft.com/office/drawing/2014/main" id="{45E110BE-366A-F64F-81D0-2288A7D174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4026" y="2184401"/>
                <a:ext cx="1674813" cy="1809750"/>
              </a:xfrm>
              <a:custGeom>
                <a:avLst/>
                <a:gdLst>
                  <a:gd name="T0" fmla="*/ 445 w 445"/>
                  <a:gd name="T1" fmla="*/ 78 h 481"/>
                  <a:gd name="T2" fmla="*/ 441 w 445"/>
                  <a:gd name="T3" fmla="*/ 20 h 481"/>
                  <a:gd name="T4" fmla="*/ 390 w 445"/>
                  <a:gd name="T5" fmla="*/ 0 h 481"/>
                  <a:gd name="T6" fmla="*/ 400 w 445"/>
                  <a:gd name="T7" fmla="*/ 78 h 481"/>
                  <a:gd name="T8" fmla="*/ 311 w 445"/>
                  <a:gd name="T9" fmla="*/ 292 h 481"/>
                  <a:gd name="T10" fmla="*/ 146 w 445"/>
                  <a:gd name="T11" fmla="*/ 377 h 481"/>
                  <a:gd name="T12" fmla="*/ 151 w 445"/>
                  <a:gd name="T13" fmla="*/ 334 h 481"/>
                  <a:gd name="T14" fmla="*/ 125 w 445"/>
                  <a:gd name="T15" fmla="*/ 320 h 481"/>
                  <a:gd name="T16" fmla="*/ 0 w 445"/>
                  <a:gd name="T17" fmla="*/ 414 h 481"/>
                  <a:gd name="T18" fmla="*/ 144 w 445"/>
                  <a:gd name="T19" fmla="*/ 476 h 481"/>
                  <a:gd name="T20" fmla="*/ 165 w 445"/>
                  <a:gd name="T21" fmla="*/ 456 h 481"/>
                  <a:gd name="T22" fmla="*/ 153 w 445"/>
                  <a:gd name="T23" fmla="*/ 422 h 481"/>
                  <a:gd name="T24" fmla="*/ 445 w 445"/>
                  <a:gd name="T25" fmla="*/ 78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481">
                    <a:moveTo>
                      <a:pt x="445" y="78"/>
                    </a:moveTo>
                    <a:cubicBezTo>
                      <a:pt x="445" y="58"/>
                      <a:pt x="444" y="39"/>
                      <a:pt x="441" y="20"/>
                    </a:cubicBezTo>
                    <a:cubicBezTo>
                      <a:pt x="390" y="0"/>
                      <a:pt x="390" y="0"/>
                      <a:pt x="390" y="0"/>
                    </a:cubicBezTo>
                    <a:cubicBezTo>
                      <a:pt x="396" y="25"/>
                      <a:pt x="400" y="51"/>
                      <a:pt x="400" y="78"/>
                    </a:cubicBezTo>
                    <a:cubicBezTo>
                      <a:pt x="400" y="159"/>
                      <a:pt x="368" y="235"/>
                      <a:pt x="311" y="292"/>
                    </a:cubicBezTo>
                    <a:cubicBezTo>
                      <a:pt x="266" y="337"/>
                      <a:pt x="208" y="367"/>
                      <a:pt x="146" y="377"/>
                    </a:cubicBezTo>
                    <a:cubicBezTo>
                      <a:pt x="151" y="334"/>
                      <a:pt x="151" y="334"/>
                      <a:pt x="151" y="334"/>
                    </a:cubicBezTo>
                    <a:cubicBezTo>
                      <a:pt x="152" y="320"/>
                      <a:pt x="136" y="311"/>
                      <a:pt x="125" y="32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144" y="476"/>
                      <a:pt x="144" y="476"/>
                      <a:pt x="144" y="476"/>
                    </a:cubicBezTo>
                    <a:cubicBezTo>
                      <a:pt x="157" y="481"/>
                      <a:pt x="170" y="469"/>
                      <a:pt x="165" y="456"/>
                    </a:cubicBezTo>
                    <a:cubicBezTo>
                      <a:pt x="153" y="422"/>
                      <a:pt x="153" y="422"/>
                      <a:pt x="153" y="422"/>
                    </a:cubicBezTo>
                    <a:cubicBezTo>
                      <a:pt x="319" y="395"/>
                      <a:pt x="445" y="251"/>
                      <a:pt x="445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168" name="Freeform 19">
                <a:extLst>
                  <a:ext uri="{FF2B5EF4-FFF2-40B4-BE49-F238E27FC236}">
                    <a16:creationId xmlns:a16="http://schemas.microsoft.com/office/drawing/2014/main" id="{1FE13821-8431-7F45-B1B1-E6D8A48A3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6113" y="1544638"/>
                <a:ext cx="1136650" cy="2155825"/>
              </a:xfrm>
              <a:custGeom>
                <a:avLst/>
                <a:gdLst>
                  <a:gd name="T0" fmla="*/ 169 w 302"/>
                  <a:gd name="T1" fmla="*/ 462 h 573"/>
                  <a:gd name="T2" fmla="*/ 80 w 302"/>
                  <a:gd name="T3" fmla="*/ 248 h 573"/>
                  <a:gd name="T4" fmla="*/ 97 w 302"/>
                  <a:gd name="T5" fmla="*/ 146 h 573"/>
                  <a:gd name="T6" fmla="*/ 130 w 302"/>
                  <a:gd name="T7" fmla="*/ 170 h 573"/>
                  <a:gd name="T8" fmla="*/ 156 w 302"/>
                  <a:gd name="T9" fmla="*/ 156 h 573"/>
                  <a:gd name="T10" fmla="*/ 137 w 302"/>
                  <a:gd name="T11" fmla="*/ 0 h 573"/>
                  <a:gd name="T12" fmla="*/ 11 w 302"/>
                  <a:gd name="T13" fmla="*/ 94 h 573"/>
                  <a:gd name="T14" fmla="*/ 18 w 302"/>
                  <a:gd name="T15" fmla="*/ 122 h 573"/>
                  <a:gd name="T16" fmla="*/ 55 w 302"/>
                  <a:gd name="T17" fmla="*/ 129 h 573"/>
                  <a:gd name="T18" fmla="*/ 34 w 302"/>
                  <a:gd name="T19" fmla="*/ 248 h 573"/>
                  <a:gd name="T20" fmla="*/ 258 w 302"/>
                  <a:gd name="T21" fmla="*/ 573 h 573"/>
                  <a:gd name="T22" fmla="*/ 302 w 302"/>
                  <a:gd name="T23" fmla="*/ 540 h 573"/>
                  <a:gd name="T24" fmla="*/ 169 w 302"/>
                  <a:gd name="T25" fmla="*/ 462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2" h="573">
                    <a:moveTo>
                      <a:pt x="169" y="462"/>
                    </a:moveTo>
                    <a:cubicBezTo>
                      <a:pt x="111" y="405"/>
                      <a:pt x="80" y="329"/>
                      <a:pt x="80" y="248"/>
                    </a:cubicBezTo>
                    <a:cubicBezTo>
                      <a:pt x="80" y="212"/>
                      <a:pt x="86" y="178"/>
                      <a:pt x="97" y="146"/>
                    </a:cubicBezTo>
                    <a:cubicBezTo>
                      <a:pt x="130" y="170"/>
                      <a:pt x="130" y="170"/>
                      <a:pt x="130" y="170"/>
                    </a:cubicBezTo>
                    <a:cubicBezTo>
                      <a:pt x="142" y="179"/>
                      <a:pt x="157" y="169"/>
                      <a:pt x="156" y="156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0" y="102"/>
                      <a:pt x="4" y="120"/>
                      <a:pt x="18" y="122"/>
                    </a:cubicBezTo>
                    <a:cubicBezTo>
                      <a:pt x="55" y="129"/>
                      <a:pt x="55" y="129"/>
                      <a:pt x="55" y="129"/>
                    </a:cubicBezTo>
                    <a:cubicBezTo>
                      <a:pt x="42" y="166"/>
                      <a:pt x="34" y="206"/>
                      <a:pt x="34" y="248"/>
                    </a:cubicBezTo>
                    <a:cubicBezTo>
                      <a:pt x="34" y="396"/>
                      <a:pt x="127" y="523"/>
                      <a:pt x="258" y="573"/>
                    </a:cubicBezTo>
                    <a:cubicBezTo>
                      <a:pt x="302" y="540"/>
                      <a:pt x="302" y="540"/>
                      <a:pt x="302" y="540"/>
                    </a:cubicBezTo>
                    <a:cubicBezTo>
                      <a:pt x="252" y="526"/>
                      <a:pt x="206" y="499"/>
                      <a:pt x="169" y="4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49F7934E-0304-DC43-8A50-0C90B5D8945F}"/>
                </a:ext>
              </a:extLst>
            </p:cNvPr>
            <p:cNvSpPr txBox="1"/>
            <p:nvPr/>
          </p:nvSpPr>
          <p:spPr>
            <a:xfrm>
              <a:off x="302759" y="3710101"/>
              <a:ext cx="109452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54F"/>
                  </a:solidFill>
                  <a:effectLst/>
                  <a:uLnTx/>
                  <a:uFillTx/>
                  <a:latin typeface="Avenir Book" panose="02000503020000020003"/>
                </a:rPr>
                <a:t>CUSTOMER DATA</a:t>
              </a:r>
            </a:p>
          </p:txBody>
        </p:sp>
      </p:grp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CC91CB55-30A4-8846-8174-4E76D7DE2E40}"/>
              </a:ext>
            </a:extLst>
          </p:cNvPr>
          <p:cNvCxnSpPr>
            <a:cxnSpLocks/>
          </p:cNvCxnSpPr>
          <p:nvPr/>
        </p:nvCxnSpPr>
        <p:spPr>
          <a:xfrm>
            <a:off x="2273341" y="1810002"/>
            <a:ext cx="800979" cy="492635"/>
          </a:xfrm>
          <a:prstGeom prst="straightConnector1">
            <a:avLst/>
          </a:prstGeom>
          <a:ln w="22225" cap="rnd">
            <a:solidFill>
              <a:schemeClr val="accent5">
                <a:lumMod val="60000"/>
                <a:lumOff val="40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732C9748-43D8-9A41-8ED6-ACE1F501F596}"/>
              </a:ext>
            </a:extLst>
          </p:cNvPr>
          <p:cNvCxnSpPr>
            <a:cxnSpLocks/>
          </p:cNvCxnSpPr>
          <p:nvPr/>
        </p:nvCxnSpPr>
        <p:spPr>
          <a:xfrm>
            <a:off x="1831656" y="2369562"/>
            <a:ext cx="842174" cy="241332"/>
          </a:xfrm>
          <a:prstGeom prst="straightConnector1">
            <a:avLst/>
          </a:prstGeom>
          <a:ln w="22225" cap="rnd">
            <a:solidFill>
              <a:schemeClr val="accent5">
                <a:lumMod val="60000"/>
                <a:lumOff val="40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5D6E29C7-B8F0-1E48-9916-62B33E61C4EE}"/>
              </a:ext>
            </a:extLst>
          </p:cNvPr>
          <p:cNvCxnSpPr>
            <a:cxnSpLocks/>
          </p:cNvCxnSpPr>
          <p:nvPr/>
        </p:nvCxnSpPr>
        <p:spPr>
          <a:xfrm flipV="1">
            <a:off x="2344509" y="3631528"/>
            <a:ext cx="452247" cy="377313"/>
          </a:xfrm>
          <a:prstGeom prst="straightConnector1">
            <a:avLst/>
          </a:prstGeom>
          <a:ln w="22225" cap="rnd">
            <a:solidFill>
              <a:schemeClr val="accent5">
                <a:lumMod val="60000"/>
                <a:lumOff val="40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93A11790-DC44-AF4A-BF6A-AC89DB1D7E79}"/>
              </a:ext>
            </a:extLst>
          </p:cNvPr>
          <p:cNvGrpSpPr/>
          <p:nvPr/>
        </p:nvGrpSpPr>
        <p:grpSpPr>
          <a:xfrm>
            <a:off x="3308342" y="1880274"/>
            <a:ext cx="1972598" cy="1588941"/>
            <a:chOff x="3532938" y="1808422"/>
            <a:chExt cx="2225834" cy="176277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CFD8AC-F308-8444-97BA-61E6870A102C}"/>
                </a:ext>
              </a:extLst>
            </p:cNvPr>
            <p:cNvGrpSpPr/>
            <p:nvPr/>
          </p:nvGrpSpPr>
          <p:grpSpPr>
            <a:xfrm>
              <a:off x="3532938" y="2536156"/>
              <a:ext cx="1113561" cy="1035043"/>
              <a:chOff x="4089237" y="2144046"/>
              <a:chExt cx="920298" cy="85540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73B8A74-E603-C642-B341-15E526924980}"/>
                  </a:ext>
                </a:extLst>
              </p:cNvPr>
              <p:cNvSpPr/>
              <p:nvPr/>
            </p:nvSpPr>
            <p:spPr>
              <a:xfrm>
                <a:off x="4134464" y="2144046"/>
                <a:ext cx="875071" cy="855407"/>
              </a:xfrm>
              <a:prstGeom prst="ellipse">
                <a:avLst/>
              </a:prstGeom>
              <a:solidFill>
                <a:srgbClr val="805BA5">
                  <a:alpha val="74902"/>
                </a:srgbClr>
              </a:solidFill>
              <a:ln w="57150"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9E106F-658D-A94B-A3A4-8E182E3BB1EA}"/>
                  </a:ext>
                </a:extLst>
              </p:cNvPr>
              <p:cNvSpPr txBox="1"/>
              <p:nvPr/>
            </p:nvSpPr>
            <p:spPr>
              <a:xfrm>
                <a:off x="4089237" y="2629467"/>
                <a:ext cx="904568" cy="178053"/>
              </a:xfrm>
              <a:prstGeom prst="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 sz="900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Book" panose="02000503020000020003"/>
                  </a:rPr>
                  <a:t>IDENTITY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Book" panose="02000503020000020003"/>
                  </a:rPr>
                  <a:t>MANAGEMENT</a:t>
                </a:r>
              </a:p>
            </p:txBody>
          </p: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58207D0-53FC-9540-AAAE-1DE2A1C2CE80}"/>
                </a:ext>
              </a:extLst>
            </p:cNvPr>
            <p:cNvGrpSpPr/>
            <p:nvPr/>
          </p:nvGrpSpPr>
          <p:grpSpPr>
            <a:xfrm>
              <a:off x="3928200" y="2760807"/>
              <a:ext cx="318986" cy="293732"/>
              <a:chOff x="7018338" y="1735138"/>
              <a:chExt cx="1598612" cy="1619251"/>
            </a:xfrm>
            <a:solidFill>
              <a:srgbClr val="FFFFFF"/>
            </a:solidFill>
          </p:grpSpPr>
          <p:sp>
            <p:nvSpPr>
              <p:cNvPr id="139" name="Freeform 128">
                <a:extLst>
                  <a:ext uri="{FF2B5EF4-FFF2-40B4-BE49-F238E27FC236}">
                    <a16:creationId xmlns:a16="http://schemas.microsoft.com/office/drawing/2014/main" id="{7E14F3FC-6CD1-C047-88F3-6EFC9F625C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2988" y="1735138"/>
                <a:ext cx="1223962" cy="1608138"/>
              </a:xfrm>
              <a:custGeom>
                <a:avLst/>
                <a:gdLst>
                  <a:gd name="T0" fmla="*/ 97 w 108"/>
                  <a:gd name="T1" fmla="*/ 113 h 142"/>
                  <a:gd name="T2" fmla="*/ 56 w 108"/>
                  <a:gd name="T3" fmla="*/ 86 h 142"/>
                  <a:gd name="T4" fmla="*/ 54 w 108"/>
                  <a:gd name="T5" fmla="*/ 75 h 142"/>
                  <a:gd name="T6" fmla="*/ 70 w 108"/>
                  <a:gd name="T7" fmla="*/ 36 h 142"/>
                  <a:gd name="T8" fmla="*/ 35 w 108"/>
                  <a:gd name="T9" fmla="*/ 0 h 142"/>
                  <a:gd name="T10" fmla="*/ 0 w 108"/>
                  <a:gd name="T11" fmla="*/ 36 h 142"/>
                  <a:gd name="T12" fmla="*/ 13 w 108"/>
                  <a:gd name="T13" fmla="*/ 73 h 142"/>
                  <a:gd name="T14" fmla="*/ 20 w 108"/>
                  <a:gd name="T15" fmla="*/ 73 h 142"/>
                  <a:gd name="T16" fmla="*/ 33 w 108"/>
                  <a:gd name="T17" fmla="*/ 86 h 142"/>
                  <a:gd name="T18" fmla="*/ 33 w 108"/>
                  <a:gd name="T19" fmla="*/ 139 h 142"/>
                  <a:gd name="T20" fmla="*/ 33 w 108"/>
                  <a:gd name="T21" fmla="*/ 142 h 142"/>
                  <a:gd name="T22" fmla="*/ 35 w 108"/>
                  <a:gd name="T23" fmla="*/ 142 h 142"/>
                  <a:gd name="T24" fmla="*/ 108 w 108"/>
                  <a:gd name="T25" fmla="*/ 142 h 142"/>
                  <a:gd name="T26" fmla="*/ 97 w 108"/>
                  <a:gd name="T27" fmla="*/ 11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8" h="142">
                    <a:moveTo>
                      <a:pt x="97" y="113"/>
                    </a:moveTo>
                    <a:cubicBezTo>
                      <a:pt x="86" y="100"/>
                      <a:pt x="60" y="95"/>
                      <a:pt x="56" y="86"/>
                    </a:cubicBezTo>
                    <a:cubicBezTo>
                      <a:pt x="53" y="80"/>
                      <a:pt x="54" y="75"/>
                      <a:pt x="54" y="75"/>
                    </a:cubicBezTo>
                    <a:cubicBezTo>
                      <a:pt x="60" y="69"/>
                      <a:pt x="70" y="50"/>
                      <a:pt x="70" y="36"/>
                    </a:cubicBezTo>
                    <a:cubicBezTo>
                      <a:pt x="70" y="11"/>
                      <a:pt x="51" y="0"/>
                      <a:pt x="35" y="0"/>
                    </a:cubicBezTo>
                    <a:cubicBezTo>
                      <a:pt x="18" y="0"/>
                      <a:pt x="0" y="11"/>
                      <a:pt x="0" y="36"/>
                    </a:cubicBezTo>
                    <a:cubicBezTo>
                      <a:pt x="0" y="48"/>
                      <a:pt x="8" y="65"/>
                      <a:pt x="13" y="73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28" y="73"/>
                      <a:pt x="33" y="79"/>
                      <a:pt x="33" y="86"/>
                    </a:cubicBezTo>
                    <a:cubicBezTo>
                      <a:pt x="33" y="139"/>
                      <a:pt x="33" y="139"/>
                      <a:pt x="33" y="139"/>
                    </a:cubicBezTo>
                    <a:cubicBezTo>
                      <a:pt x="33" y="140"/>
                      <a:pt x="33" y="141"/>
                      <a:pt x="33" y="142"/>
                    </a:cubicBezTo>
                    <a:cubicBezTo>
                      <a:pt x="35" y="142"/>
                      <a:pt x="35" y="142"/>
                      <a:pt x="35" y="142"/>
                    </a:cubicBezTo>
                    <a:cubicBezTo>
                      <a:pt x="108" y="142"/>
                      <a:pt x="108" y="142"/>
                      <a:pt x="108" y="142"/>
                    </a:cubicBezTo>
                    <a:cubicBezTo>
                      <a:pt x="108" y="142"/>
                      <a:pt x="107" y="124"/>
                      <a:pt x="97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140" name="Rectangle 129">
                <a:extLst>
                  <a:ext uri="{FF2B5EF4-FFF2-40B4-BE49-F238E27FC236}">
                    <a16:creationId xmlns:a16="http://schemas.microsoft.com/office/drawing/2014/main" id="{D91B9F0A-9315-A94A-8291-7FA255E33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8338" y="2686051"/>
                <a:ext cx="657225" cy="1476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141" name="Rectangle 130">
                <a:extLst>
                  <a:ext uri="{FF2B5EF4-FFF2-40B4-BE49-F238E27FC236}">
                    <a16:creationId xmlns:a16="http://schemas.microsoft.com/office/drawing/2014/main" id="{CE694D7E-AFF9-E048-97B5-DADED9104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8338" y="2946401"/>
                <a:ext cx="657225" cy="1476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142" name="Rectangle 131">
                <a:extLst>
                  <a:ext uri="{FF2B5EF4-FFF2-40B4-BE49-F238E27FC236}">
                    <a16:creationId xmlns:a16="http://schemas.microsoft.com/office/drawing/2014/main" id="{9CA90258-A94D-F844-A7E9-7F01138CC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8338" y="3206751"/>
                <a:ext cx="657225" cy="1476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19485998-EB26-5946-A195-655428C73DD0}"/>
                </a:ext>
              </a:extLst>
            </p:cNvPr>
            <p:cNvGrpSpPr/>
            <p:nvPr/>
          </p:nvGrpSpPr>
          <p:grpSpPr>
            <a:xfrm>
              <a:off x="4664244" y="2536156"/>
              <a:ext cx="1094528" cy="1035043"/>
              <a:chOff x="4664244" y="2536156"/>
              <a:chExt cx="1094528" cy="1035043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30CC387-A120-4144-9E58-F77D35606C8E}"/>
                  </a:ext>
                </a:extLst>
              </p:cNvPr>
              <p:cNvSpPr/>
              <p:nvPr/>
            </p:nvSpPr>
            <p:spPr>
              <a:xfrm>
                <a:off x="4699935" y="2536156"/>
                <a:ext cx="1058837" cy="1035043"/>
              </a:xfrm>
              <a:prstGeom prst="ellipse">
                <a:avLst/>
              </a:prstGeom>
              <a:solidFill>
                <a:srgbClr val="805BA5">
                  <a:alpha val="74902"/>
                </a:srgbClr>
              </a:solidFill>
              <a:ln w="57150"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4AD26B-33A0-FB42-82B9-47CA04AE6B57}"/>
                  </a:ext>
                </a:extLst>
              </p:cNvPr>
              <p:cNvSpPr txBox="1"/>
              <p:nvPr/>
            </p:nvSpPr>
            <p:spPr>
              <a:xfrm>
                <a:off x="4664244" y="3079890"/>
                <a:ext cx="1094528" cy="3385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Book" panose="02000503020000020003"/>
                  </a:rPr>
                  <a:t>DATA-DRIVEN DECISIONING</a:t>
                </a:r>
              </a:p>
            </p:txBody>
          </p:sp>
          <p:sp>
            <p:nvSpPr>
              <p:cNvPr id="233" name="Freeform 6">
                <a:extLst>
                  <a:ext uri="{FF2B5EF4-FFF2-40B4-BE49-F238E27FC236}">
                    <a16:creationId xmlns:a16="http://schemas.microsoft.com/office/drawing/2014/main" id="{0FDB787A-5460-7F42-9D65-2A1B6D9CD9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23405" y="2697017"/>
                <a:ext cx="383543" cy="383543"/>
              </a:xfrm>
              <a:custGeom>
                <a:avLst/>
                <a:gdLst>
                  <a:gd name="T0" fmla="*/ 1104 w 3604"/>
                  <a:gd name="T1" fmla="*/ 343 h 3604"/>
                  <a:gd name="T2" fmla="*/ 498 w 3604"/>
                  <a:gd name="T3" fmla="*/ 848 h 3604"/>
                  <a:gd name="T4" fmla="*/ 199 w 3604"/>
                  <a:gd name="T5" fmla="*/ 1591 h 3604"/>
                  <a:gd name="T6" fmla="*/ 305 w 3604"/>
                  <a:gd name="T7" fmla="*/ 2412 h 3604"/>
                  <a:gd name="T8" fmla="*/ 780 w 3604"/>
                  <a:gd name="T9" fmla="*/ 3052 h 3604"/>
                  <a:gd name="T10" fmla="*/ 1510 w 3604"/>
                  <a:gd name="T11" fmla="*/ 3392 h 3604"/>
                  <a:gd name="T12" fmla="*/ 969 w 3604"/>
                  <a:gd name="T13" fmla="*/ 2595 h 3604"/>
                  <a:gd name="T14" fmla="*/ 884 w 3604"/>
                  <a:gd name="T15" fmla="*/ 2386 h 3604"/>
                  <a:gd name="T16" fmla="*/ 1093 w 3604"/>
                  <a:gd name="T17" fmla="*/ 2301 h 3604"/>
                  <a:gd name="T18" fmla="*/ 1190 w 3604"/>
                  <a:gd name="T19" fmla="*/ 2463 h 3604"/>
                  <a:gd name="T20" fmla="*/ 899 w 3604"/>
                  <a:gd name="T21" fmla="*/ 1716 h 3604"/>
                  <a:gd name="T22" fmla="*/ 672 w 3604"/>
                  <a:gd name="T23" fmla="*/ 1717 h 3604"/>
                  <a:gd name="T24" fmla="*/ 672 w 3604"/>
                  <a:gd name="T25" fmla="*/ 1492 h 3604"/>
                  <a:gd name="T26" fmla="*/ 898 w 3604"/>
                  <a:gd name="T27" fmla="*/ 1492 h 3604"/>
                  <a:gd name="T28" fmla="*/ 1778 w 3604"/>
                  <a:gd name="T29" fmla="*/ 2257 h 3604"/>
                  <a:gd name="T30" fmla="*/ 1224 w 3604"/>
                  <a:gd name="T31" fmla="*/ 1246 h 3604"/>
                  <a:gd name="T32" fmla="*/ 1064 w 3604"/>
                  <a:gd name="T33" fmla="*/ 1087 h 3604"/>
                  <a:gd name="T34" fmla="*/ 1224 w 3604"/>
                  <a:gd name="T35" fmla="*/ 928 h 3604"/>
                  <a:gd name="T36" fmla="*/ 1382 w 3604"/>
                  <a:gd name="T37" fmla="*/ 1087 h 3604"/>
                  <a:gd name="T38" fmla="*/ 1710 w 3604"/>
                  <a:gd name="T39" fmla="*/ 841 h 3604"/>
                  <a:gd name="T40" fmla="*/ 1717 w 3604"/>
                  <a:gd name="T41" fmla="*/ 626 h 3604"/>
                  <a:gd name="T42" fmla="*/ 1943 w 3604"/>
                  <a:gd name="T43" fmla="*/ 626 h 3604"/>
                  <a:gd name="T44" fmla="*/ 1950 w 3604"/>
                  <a:gd name="T45" fmla="*/ 841 h 3604"/>
                  <a:gd name="T46" fmla="*/ 2210 w 3604"/>
                  <a:gd name="T47" fmla="*/ 1116 h 3604"/>
                  <a:gd name="T48" fmla="*/ 2179 w 3604"/>
                  <a:gd name="T49" fmla="*/ 904 h 3604"/>
                  <a:gd name="T50" fmla="*/ 2400 w 3604"/>
                  <a:gd name="T51" fmla="*/ 861 h 3604"/>
                  <a:gd name="T52" fmla="*/ 2448 w 3604"/>
                  <a:gd name="T53" fmla="*/ 1075 h 3604"/>
                  <a:gd name="T54" fmla="*/ 2103 w 3604"/>
                  <a:gd name="T55" fmla="*/ 2415 h 3604"/>
                  <a:gd name="T56" fmla="*/ 2558 w 3604"/>
                  <a:gd name="T57" fmla="*/ 1465 h 3604"/>
                  <a:gd name="T58" fmla="*/ 2646 w 3604"/>
                  <a:gd name="T59" fmla="*/ 1262 h 3604"/>
                  <a:gd name="T60" fmla="*/ 2855 w 3604"/>
                  <a:gd name="T61" fmla="*/ 1347 h 3604"/>
                  <a:gd name="T62" fmla="*/ 2786 w 3604"/>
                  <a:gd name="T63" fmla="*/ 1547 h 3604"/>
                  <a:gd name="T64" fmla="*/ 2539 w 3604"/>
                  <a:gd name="T65" fmla="*/ 2451 h 3604"/>
                  <a:gd name="T66" fmla="*/ 2436 w 3604"/>
                  <a:gd name="T67" fmla="*/ 2269 h 3604"/>
                  <a:gd name="T68" fmla="*/ 2625 w 3604"/>
                  <a:gd name="T69" fmla="*/ 2145 h 3604"/>
                  <a:gd name="T70" fmla="*/ 2749 w 3604"/>
                  <a:gd name="T71" fmla="*/ 2330 h 3604"/>
                  <a:gd name="T72" fmla="*/ 1884 w 3604"/>
                  <a:gd name="T73" fmla="*/ 3001 h 3604"/>
                  <a:gd name="T74" fmla="*/ 2573 w 3604"/>
                  <a:gd name="T75" fmla="*/ 3222 h 3604"/>
                  <a:gd name="T76" fmla="*/ 3158 w 3604"/>
                  <a:gd name="T77" fmla="*/ 2681 h 3604"/>
                  <a:gd name="T78" fmla="*/ 3415 w 3604"/>
                  <a:gd name="T79" fmla="*/ 1909 h 3604"/>
                  <a:gd name="T80" fmla="*/ 3261 w 3604"/>
                  <a:gd name="T81" fmla="*/ 1104 h 3604"/>
                  <a:gd name="T82" fmla="*/ 2756 w 3604"/>
                  <a:gd name="T83" fmla="*/ 498 h 3604"/>
                  <a:gd name="T84" fmla="*/ 2013 w 3604"/>
                  <a:gd name="T85" fmla="*/ 199 h 3604"/>
                  <a:gd name="T86" fmla="*/ 2331 w 3604"/>
                  <a:gd name="T87" fmla="*/ 78 h 3604"/>
                  <a:gd name="T88" fmla="*/ 3040 w 3604"/>
                  <a:gd name="T89" fmla="*/ 492 h 3604"/>
                  <a:gd name="T90" fmla="*/ 3492 w 3604"/>
                  <a:gd name="T91" fmla="*/ 1173 h 3604"/>
                  <a:gd name="T92" fmla="*/ 3591 w 3604"/>
                  <a:gd name="T93" fmla="*/ 2019 h 3604"/>
                  <a:gd name="T94" fmla="*/ 3303 w 3604"/>
                  <a:gd name="T95" fmla="*/ 2798 h 3604"/>
                  <a:gd name="T96" fmla="*/ 2711 w 3604"/>
                  <a:gd name="T97" fmla="*/ 3358 h 3604"/>
                  <a:gd name="T98" fmla="*/ 1912 w 3604"/>
                  <a:gd name="T99" fmla="*/ 3601 h 3604"/>
                  <a:gd name="T100" fmla="*/ 1077 w 3604"/>
                  <a:gd name="T101" fmla="*/ 3452 h 3604"/>
                  <a:gd name="T102" fmla="*/ 425 w 3604"/>
                  <a:gd name="T103" fmla="*/ 2963 h 3604"/>
                  <a:gd name="T104" fmla="*/ 51 w 3604"/>
                  <a:gd name="T105" fmla="*/ 2229 h 3604"/>
                  <a:gd name="T106" fmla="*/ 51 w 3604"/>
                  <a:gd name="T107" fmla="*/ 1374 h 3604"/>
                  <a:gd name="T108" fmla="*/ 425 w 3604"/>
                  <a:gd name="T109" fmla="*/ 641 h 3604"/>
                  <a:gd name="T110" fmla="*/ 1077 w 3604"/>
                  <a:gd name="T111" fmla="*/ 152 h 3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04" h="3604">
                    <a:moveTo>
                      <a:pt x="1803" y="186"/>
                    </a:moveTo>
                    <a:lnTo>
                      <a:pt x="1697" y="189"/>
                    </a:lnTo>
                    <a:lnTo>
                      <a:pt x="1591" y="199"/>
                    </a:lnTo>
                    <a:lnTo>
                      <a:pt x="1490" y="215"/>
                    </a:lnTo>
                    <a:lnTo>
                      <a:pt x="1389" y="238"/>
                    </a:lnTo>
                    <a:lnTo>
                      <a:pt x="1292" y="268"/>
                    </a:lnTo>
                    <a:lnTo>
                      <a:pt x="1197" y="303"/>
                    </a:lnTo>
                    <a:lnTo>
                      <a:pt x="1104" y="343"/>
                    </a:lnTo>
                    <a:lnTo>
                      <a:pt x="1016" y="389"/>
                    </a:lnTo>
                    <a:lnTo>
                      <a:pt x="930" y="441"/>
                    </a:lnTo>
                    <a:lnTo>
                      <a:pt x="848" y="498"/>
                    </a:lnTo>
                    <a:lnTo>
                      <a:pt x="769" y="559"/>
                    </a:lnTo>
                    <a:lnTo>
                      <a:pt x="695" y="625"/>
                    </a:lnTo>
                    <a:lnTo>
                      <a:pt x="625" y="695"/>
                    </a:lnTo>
                    <a:lnTo>
                      <a:pt x="559" y="769"/>
                    </a:lnTo>
                    <a:lnTo>
                      <a:pt x="498" y="848"/>
                    </a:lnTo>
                    <a:lnTo>
                      <a:pt x="442" y="930"/>
                    </a:lnTo>
                    <a:lnTo>
                      <a:pt x="391" y="1015"/>
                    </a:lnTo>
                    <a:lnTo>
                      <a:pt x="344" y="1104"/>
                    </a:lnTo>
                    <a:lnTo>
                      <a:pt x="303" y="1196"/>
                    </a:lnTo>
                    <a:lnTo>
                      <a:pt x="268" y="1291"/>
                    </a:lnTo>
                    <a:lnTo>
                      <a:pt x="240" y="1389"/>
                    </a:lnTo>
                    <a:lnTo>
                      <a:pt x="216" y="1489"/>
                    </a:lnTo>
                    <a:lnTo>
                      <a:pt x="199" y="1591"/>
                    </a:lnTo>
                    <a:lnTo>
                      <a:pt x="189" y="1695"/>
                    </a:lnTo>
                    <a:lnTo>
                      <a:pt x="186" y="1801"/>
                    </a:lnTo>
                    <a:lnTo>
                      <a:pt x="189" y="1909"/>
                    </a:lnTo>
                    <a:lnTo>
                      <a:pt x="199" y="2014"/>
                    </a:lnTo>
                    <a:lnTo>
                      <a:pt x="217" y="2118"/>
                    </a:lnTo>
                    <a:lnTo>
                      <a:pt x="240" y="2218"/>
                    </a:lnTo>
                    <a:lnTo>
                      <a:pt x="270" y="2317"/>
                    </a:lnTo>
                    <a:lnTo>
                      <a:pt x="305" y="2412"/>
                    </a:lnTo>
                    <a:lnTo>
                      <a:pt x="347" y="2505"/>
                    </a:lnTo>
                    <a:lnTo>
                      <a:pt x="394" y="2595"/>
                    </a:lnTo>
                    <a:lnTo>
                      <a:pt x="447" y="2680"/>
                    </a:lnTo>
                    <a:lnTo>
                      <a:pt x="503" y="2763"/>
                    </a:lnTo>
                    <a:lnTo>
                      <a:pt x="566" y="2842"/>
                    </a:lnTo>
                    <a:lnTo>
                      <a:pt x="633" y="2917"/>
                    </a:lnTo>
                    <a:lnTo>
                      <a:pt x="705" y="2987"/>
                    </a:lnTo>
                    <a:lnTo>
                      <a:pt x="780" y="3052"/>
                    </a:lnTo>
                    <a:lnTo>
                      <a:pt x="860" y="3114"/>
                    </a:lnTo>
                    <a:lnTo>
                      <a:pt x="943" y="3171"/>
                    </a:lnTo>
                    <a:lnTo>
                      <a:pt x="1030" y="3221"/>
                    </a:lnTo>
                    <a:lnTo>
                      <a:pt x="1121" y="3267"/>
                    </a:lnTo>
                    <a:lnTo>
                      <a:pt x="1214" y="3307"/>
                    </a:lnTo>
                    <a:lnTo>
                      <a:pt x="1310" y="3341"/>
                    </a:lnTo>
                    <a:lnTo>
                      <a:pt x="1410" y="3370"/>
                    </a:lnTo>
                    <a:lnTo>
                      <a:pt x="1510" y="3392"/>
                    </a:lnTo>
                    <a:lnTo>
                      <a:pt x="1510" y="2731"/>
                    </a:lnTo>
                    <a:lnTo>
                      <a:pt x="1145" y="2560"/>
                    </a:lnTo>
                    <a:lnTo>
                      <a:pt x="1121" y="2580"/>
                    </a:lnTo>
                    <a:lnTo>
                      <a:pt x="1093" y="2594"/>
                    </a:lnTo>
                    <a:lnTo>
                      <a:pt x="1064" y="2604"/>
                    </a:lnTo>
                    <a:lnTo>
                      <a:pt x="1031" y="2607"/>
                    </a:lnTo>
                    <a:lnTo>
                      <a:pt x="999" y="2604"/>
                    </a:lnTo>
                    <a:lnTo>
                      <a:pt x="969" y="2595"/>
                    </a:lnTo>
                    <a:lnTo>
                      <a:pt x="942" y="2580"/>
                    </a:lnTo>
                    <a:lnTo>
                      <a:pt x="918" y="2561"/>
                    </a:lnTo>
                    <a:lnTo>
                      <a:pt x="899" y="2537"/>
                    </a:lnTo>
                    <a:lnTo>
                      <a:pt x="884" y="2509"/>
                    </a:lnTo>
                    <a:lnTo>
                      <a:pt x="876" y="2480"/>
                    </a:lnTo>
                    <a:lnTo>
                      <a:pt x="872" y="2448"/>
                    </a:lnTo>
                    <a:lnTo>
                      <a:pt x="876" y="2415"/>
                    </a:lnTo>
                    <a:lnTo>
                      <a:pt x="884" y="2386"/>
                    </a:lnTo>
                    <a:lnTo>
                      <a:pt x="899" y="2358"/>
                    </a:lnTo>
                    <a:lnTo>
                      <a:pt x="918" y="2335"/>
                    </a:lnTo>
                    <a:lnTo>
                      <a:pt x="942" y="2316"/>
                    </a:lnTo>
                    <a:lnTo>
                      <a:pt x="969" y="2301"/>
                    </a:lnTo>
                    <a:lnTo>
                      <a:pt x="999" y="2292"/>
                    </a:lnTo>
                    <a:lnTo>
                      <a:pt x="1031" y="2288"/>
                    </a:lnTo>
                    <a:lnTo>
                      <a:pt x="1063" y="2292"/>
                    </a:lnTo>
                    <a:lnTo>
                      <a:pt x="1093" y="2301"/>
                    </a:lnTo>
                    <a:lnTo>
                      <a:pt x="1120" y="2316"/>
                    </a:lnTo>
                    <a:lnTo>
                      <a:pt x="1144" y="2335"/>
                    </a:lnTo>
                    <a:lnTo>
                      <a:pt x="1164" y="2358"/>
                    </a:lnTo>
                    <a:lnTo>
                      <a:pt x="1178" y="2386"/>
                    </a:lnTo>
                    <a:lnTo>
                      <a:pt x="1188" y="2415"/>
                    </a:lnTo>
                    <a:lnTo>
                      <a:pt x="1191" y="2448"/>
                    </a:lnTo>
                    <a:lnTo>
                      <a:pt x="1190" y="2456"/>
                    </a:lnTo>
                    <a:lnTo>
                      <a:pt x="1190" y="2463"/>
                    </a:lnTo>
                    <a:lnTo>
                      <a:pt x="1617" y="2663"/>
                    </a:lnTo>
                    <a:lnTo>
                      <a:pt x="1617" y="3407"/>
                    </a:lnTo>
                    <a:lnTo>
                      <a:pt x="1697" y="3415"/>
                    </a:lnTo>
                    <a:lnTo>
                      <a:pt x="1778" y="3418"/>
                    </a:lnTo>
                    <a:lnTo>
                      <a:pt x="1778" y="2374"/>
                    </a:lnTo>
                    <a:lnTo>
                      <a:pt x="1118" y="2066"/>
                    </a:lnTo>
                    <a:lnTo>
                      <a:pt x="1118" y="1818"/>
                    </a:lnTo>
                    <a:lnTo>
                      <a:pt x="899" y="1716"/>
                    </a:lnTo>
                    <a:lnTo>
                      <a:pt x="875" y="1736"/>
                    </a:lnTo>
                    <a:lnTo>
                      <a:pt x="848" y="1751"/>
                    </a:lnTo>
                    <a:lnTo>
                      <a:pt x="818" y="1761"/>
                    </a:lnTo>
                    <a:lnTo>
                      <a:pt x="785" y="1764"/>
                    </a:lnTo>
                    <a:lnTo>
                      <a:pt x="753" y="1761"/>
                    </a:lnTo>
                    <a:lnTo>
                      <a:pt x="723" y="1751"/>
                    </a:lnTo>
                    <a:lnTo>
                      <a:pt x="696" y="1737"/>
                    </a:lnTo>
                    <a:lnTo>
                      <a:pt x="672" y="1717"/>
                    </a:lnTo>
                    <a:lnTo>
                      <a:pt x="653" y="1693"/>
                    </a:lnTo>
                    <a:lnTo>
                      <a:pt x="638" y="1667"/>
                    </a:lnTo>
                    <a:lnTo>
                      <a:pt x="629" y="1636"/>
                    </a:lnTo>
                    <a:lnTo>
                      <a:pt x="626" y="1604"/>
                    </a:lnTo>
                    <a:lnTo>
                      <a:pt x="629" y="1573"/>
                    </a:lnTo>
                    <a:lnTo>
                      <a:pt x="638" y="1542"/>
                    </a:lnTo>
                    <a:lnTo>
                      <a:pt x="653" y="1516"/>
                    </a:lnTo>
                    <a:lnTo>
                      <a:pt x="672" y="1492"/>
                    </a:lnTo>
                    <a:lnTo>
                      <a:pt x="696" y="1472"/>
                    </a:lnTo>
                    <a:lnTo>
                      <a:pt x="723" y="1458"/>
                    </a:lnTo>
                    <a:lnTo>
                      <a:pt x="753" y="1449"/>
                    </a:lnTo>
                    <a:lnTo>
                      <a:pt x="785" y="1446"/>
                    </a:lnTo>
                    <a:lnTo>
                      <a:pt x="818" y="1449"/>
                    </a:lnTo>
                    <a:lnTo>
                      <a:pt x="847" y="1458"/>
                    </a:lnTo>
                    <a:lnTo>
                      <a:pt x="875" y="1472"/>
                    </a:lnTo>
                    <a:lnTo>
                      <a:pt x="898" y="1492"/>
                    </a:lnTo>
                    <a:lnTo>
                      <a:pt x="917" y="1516"/>
                    </a:lnTo>
                    <a:lnTo>
                      <a:pt x="931" y="1542"/>
                    </a:lnTo>
                    <a:lnTo>
                      <a:pt x="941" y="1573"/>
                    </a:lnTo>
                    <a:lnTo>
                      <a:pt x="945" y="1604"/>
                    </a:lnTo>
                    <a:lnTo>
                      <a:pt x="943" y="1620"/>
                    </a:lnTo>
                    <a:lnTo>
                      <a:pt x="1224" y="1750"/>
                    </a:lnTo>
                    <a:lnTo>
                      <a:pt x="1224" y="1999"/>
                    </a:lnTo>
                    <a:lnTo>
                      <a:pt x="1778" y="2257"/>
                    </a:lnTo>
                    <a:lnTo>
                      <a:pt x="1778" y="1903"/>
                    </a:lnTo>
                    <a:lnTo>
                      <a:pt x="1456" y="1754"/>
                    </a:lnTo>
                    <a:lnTo>
                      <a:pt x="1456" y="1254"/>
                    </a:lnTo>
                    <a:lnTo>
                      <a:pt x="1338" y="1198"/>
                    </a:lnTo>
                    <a:lnTo>
                      <a:pt x="1313" y="1219"/>
                    </a:lnTo>
                    <a:lnTo>
                      <a:pt x="1286" y="1233"/>
                    </a:lnTo>
                    <a:lnTo>
                      <a:pt x="1257" y="1243"/>
                    </a:lnTo>
                    <a:lnTo>
                      <a:pt x="1224" y="1246"/>
                    </a:lnTo>
                    <a:lnTo>
                      <a:pt x="1192" y="1243"/>
                    </a:lnTo>
                    <a:lnTo>
                      <a:pt x="1161" y="1234"/>
                    </a:lnTo>
                    <a:lnTo>
                      <a:pt x="1135" y="1219"/>
                    </a:lnTo>
                    <a:lnTo>
                      <a:pt x="1111" y="1199"/>
                    </a:lnTo>
                    <a:lnTo>
                      <a:pt x="1091" y="1176"/>
                    </a:lnTo>
                    <a:lnTo>
                      <a:pt x="1077" y="1149"/>
                    </a:lnTo>
                    <a:lnTo>
                      <a:pt x="1067" y="1119"/>
                    </a:lnTo>
                    <a:lnTo>
                      <a:pt x="1064" y="1087"/>
                    </a:lnTo>
                    <a:lnTo>
                      <a:pt x="1067" y="1055"/>
                    </a:lnTo>
                    <a:lnTo>
                      <a:pt x="1077" y="1025"/>
                    </a:lnTo>
                    <a:lnTo>
                      <a:pt x="1091" y="998"/>
                    </a:lnTo>
                    <a:lnTo>
                      <a:pt x="1111" y="975"/>
                    </a:lnTo>
                    <a:lnTo>
                      <a:pt x="1135" y="955"/>
                    </a:lnTo>
                    <a:lnTo>
                      <a:pt x="1161" y="940"/>
                    </a:lnTo>
                    <a:lnTo>
                      <a:pt x="1192" y="931"/>
                    </a:lnTo>
                    <a:lnTo>
                      <a:pt x="1224" y="928"/>
                    </a:lnTo>
                    <a:lnTo>
                      <a:pt x="1255" y="931"/>
                    </a:lnTo>
                    <a:lnTo>
                      <a:pt x="1286" y="940"/>
                    </a:lnTo>
                    <a:lnTo>
                      <a:pt x="1312" y="955"/>
                    </a:lnTo>
                    <a:lnTo>
                      <a:pt x="1336" y="975"/>
                    </a:lnTo>
                    <a:lnTo>
                      <a:pt x="1356" y="998"/>
                    </a:lnTo>
                    <a:lnTo>
                      <a:pt x="1370" y="1025"/>
                    </a:lnTo>
                    <a:lnTo>
                      <a:pt x="1380" y="1055"/>
                    </a:lnTo>
                    <a:lnTo>
                      <a:pt x="1382" y="1087"/>
                    </a:lnTo>
                    <a:lnTo>
                      <a:pt x="1382" y="1102"/>
                    </a:lnTo>
                    <a:lnTo>
                      <a:pt x="1562" y="1186"/>
                    </a:lnTo>
                    <a:lnTo>
                      <a:pt x="1562" y="1686"/>
                    </a:lnTo>
                    <a:lnTo>
                      <a:pt x="1778" y="1786"/>
                    </a:lnTo>
                    <a:lnTo>
                      <a:pt x="1778" y="888"/>
                    </a:lnTo>
                    <a:lnTo>
                      <a:pt x="1751" y="876"/>
                    </a:lnTo>
                    <a:lnTo>
                      <a:pt x="1729" y="861"/>
                    </a:lnTo>
                    <a:lnTo>
                      <a:pt x="1710" y="841"/>
                    </a:lnTo>
                    <a:lnTo>
                      <a:pt x="1693" y="819"/>
                    </a:lnTo>
                    <a:lnTo>
                      <a:pt x="1681" y="794"/>
                    </a:lnTo>
                    <a:lnTo>
                      <a:pt x="1674" y="767"/>
                    </a:lnTo>
                    <a:lnTo>
                      <a:pt x="1671" y="738"/>
                    </a:lnTo>
                    <a:lnTo>
                      <a:pt x="1674" y="706"/>
                    </a:lnTo>
                    <a:lnTo>
                      <a:pt x="1683" y="676"/>
                    </a:lnTo>
                    <a:lnTo>
                      <a:pt x="1698" y="649"/>
                    </a:lnTo>
                    <a:lnTo>
                      <a:pt x="1717" y="626"/>
                    </a:lnTo>
                    <a:lnTo>
                      <a:pt x="1741" y="606"/>
                    </a:lnTo>
                    <a:lnTo>
                      <a:pt x="1768" y="592"/>
                    </a:lnTo>
                    <a:lnTo>
                      <a:pt x="1798" y="582"/>
                    </a:lnTo>
                    <a:lnTo>
                      <a:pt x="1830" y="579"/>
                    </a:lnTo>
                    <a:lnTo>
                      <a:pt x="1862" y="582"/>
                    </a:lnTo>
                    <a:lnTo>
                      <a:pt x="1892" y="592"/>
                    </a:lnTo>
                    <a:lnTo>
                      <a:pt x="1919" y="606"/>
                    </a:lnTo>
                    <a:lnTo>
                      <a:pt x="1943" y="626"/>
                    </a:lnTo>
                    <a:lnTo>
                      <a:pt x="1963" y="649"/>
                    </a:lnTo>
                    <a:lnTo>
                      <a:pt x="1977" y="676"/>
                    </a:lnTo>
                    <a:lnTo>
                      <a:pt x="1987" y="706"/>
                    </a:lnTo>
                    <a:lnTo>
                      <a:pt x="1990" y="738"/>
                    </a:lnTo>
                    <a:lnTo>
                      <a:pt x="1987" y="767"/>
                    </a:lnTo>
                    <a:lnTo>
                      <a:pt x="1979" y="794"/>
                    </a:lnTo>
                    <a:lnTo>
                      <a:pt x="1967" y="819"/>
                    </a:lnTo>
                    <a:lnTo>
                      <a:pt x="1950" y="841"/>
                    </a:lnTo>
                    <a:lnTo>
                      <a:pt x="1931" y="861"/>
                    </a:lnTo>
                    <a:lnTo>
                      <a:pt x="1909" y="876"/>
                    </a:lnTo>
                    <a:lnTo>
                      <a:pt x="1884" y="888"/>
                    </a:lnTo>
                    <a:lnTo>
                      <a:pt x="1884" y="1448"/>
                    </a:lnTo>
                    <a:lnTo>
                      <a:pt x="2258" y="1273"/>
                    </a:lnTo>
                    <a:lnTo>
                      <a:pt x="2258" y="1143"/>
                    </a:lnTo>
                    <a:lnTo>
                      <a:pt x="2233" y="1131"/>
                    </a:lnTo>
                    <a:lnTo>
                      <a:pt x="2210" y="1116"/>
                    </a:lnTo>
                    <a:lnTo>
                      <a:pt x="2190" y="1096"/>
                    </a:lnTo>
                    <a:lnTo>
                      <a:pt x="2175" y="1075"/>
                    </a:lnTo>
                    <a:lnTo>
                      <a:pt x="2163" y="1049"/>
                    </a:lnTo>
                    <a:lnTo>
                      <a:pt x="2155" y="1022"/>
                    </a:lnTo>
                    <a:lnTo>
                      <a:pt x="2152" y="994"/>
                    </a:lnTo>
                    <a:lnTo>
                      <a:pt x="2155" y="961"/>
                    </a:lnTo>
                    <a:lnTo>
                      <a:pt x="2165" y="931"/>
                    </a:lnTo>
                    <a:lnTo>
                      <a:pt x="2179" y="904"/>
                    </a:lnTo>
                    <a:lnTo>
                      <a:pt x="2199" y="881"/>
                    </a:lnTo>
                    <a:lnTo>
                      <a:pt x="2222" y="861"/>
                    </a:lnTo>
                    <a:lnTo>
                      <a:pt x="2249" y="847"/>
                    </a:lnTo>
                    <a:lnTo>
                      <a:pt x="2280" y="837"/>
                    </a:lnTo>
                    <a:lnTo>
                      <a:pt x="2312" y="834"/>
                    </a:lnTo>
                    <a:lnTo>
                      <a:pt x="2343" y="837"/>
                    </a:lnTo>
                    <a:lnTo>
                      <a:pt x="2373" y="847"/>
                    </a:lnTo>
                    <a:lnTo>
                      <a:pt x="2400" y="861"/>
                    </a:lnTo>
                    <a:lnTo>
                      <a:pt x="2424" y="881"/>
                    </a:lnTo>
                    <a:lnTo>
                      <a:pt x="2443" y="904"/>
                    </a:lnTo>
                    <a:lnTo>
                      <a:pt x="2458" y="931"/>
                    </a:lnTo>
                    <a:lnTo>
                      <a:pt x="2467" y="961"/>
                    </a:lnTo>
                    <a:lnTo>
                      <a:pt x="2470" y="994"/>
                    </a:lnTo>
                    <a:lnTo>
                      <a:pt x="2468" y="1022"/>
                    </a:lnTo>
                    <a:lnTo>
                      <a:pt x="2461" y="1049"/>
                    </a:lnTo>
                    <a:lnTo>
                      <a:pt x="2448" y="1075"/>
                    </a:lnTo>
                    <a:lnTo>
                      <a:pt x="2432" y="1096"/>
                    </a:lnTo>
                    <a:lnTo>
                      <a:pt x="2412" y="1116"/>
                    </a:lnTo>
                    <a:lnTo>
                      <a:pt x="2389" y="1131"/>
                    </a:lnTo>
                    <a:lnTo>
                      <a:pt x="2364" y="1143"/>
                    </a:lnTo>
                    <a:lnTo>
                      <a:pt x="2364" y="1340"/>
                    </a:lnTo>
                    <a:lnTo>
                      <a:pt x="1884" y="1565"/>
                    </a:lnTo>
                    <a:lnTo>
                      <a:pt x="1884" y="2518"/>
                    </a:lnTo>
                    <a:lnTo>
                      <a:pt x="2103" y="2415"/>
                    </a:lnTo>
                    <a:lnTo>
                      <a:pt x="2103" y="1942"/>
                    </a:lnTo>
                    <a:lnTo>
                      <a:pt x="2654" y="1685"/>
                    </a:lnTo>
                    <a:lnTo>
                      <a:pt x="2654" y="1559"/>
                    </a:lnTo>
                    <a:lnTo>
                      <a:pt x="2629" y="1547"/>
                    </a:lnTo>
                    <a:lnTo>
                      <a:pt x="2606" y="1532"/>
                    </a:lnTo>
                    <a:lnTo>
                      <a:pt x="2586" y="1512"/>
                    </a:lnTo>
                    <a:lnTo>
                      <a:pt x="2570" y="1490"/>
                    </a:lnTo>
                    <a:lnTo>
                      <a:pt x="2558" y="1465"/>
                    </a:lnTo>
                    <a:lnTo>
                      <a:pt x="2550" y="1438"/>
                    </a:lnTo>
                    <a:lnTo>
                      <a:pt x="2548" y="1409"/>
                    </a:lnTo>
                    <a:lnTo>
                      <a:pt x="2551" y="1377"/>
                    </a:lnTo>
                    <a:lnTo>
                      <a:pt x="2560" y="1347"/>
                    </a:lnTo>
                    <a:lnTo>
                      <a:pt x="2575" y="1320"/>
                    </a:lnTo>
                    <a:lnTo>
                      <a:pt x="2595" y="1297"/>
                    </a:lnTo>
                    <a:lnTo>
                      <a:pt x="2618" y="1277"/>
                    </a:lnTo>
                    <a:lnTo>
                      <a:pt x="2646" y="1262"/>
                    </a:lnTo>
                    <a:lnTo>
                      <a:pt x="2675" y="1253"/>
                    </a:lnTo>
                    <a:lnTo>
                      <a:pt x="2708" y="1250"/>
                    </a:lnTo>
                    <a:lnTo>
                      <a:pt x="2740" y="1253"/>
                    </a:lnTo>
                    <a:lnTo>
                      <a:pt x="2769" y="1262"/>
                    </a:lnTo>
                    <a:lnTo>
                      <a:pt x="2797" y="1277"/>
                    </a:lnTo>
                    <a:lnTo>
                      <a:pt x="2820" y="1297"/>
                    </a:lnTo>
                    <a:lnTo>
                      <a:pt x="2839" y="1320"/>
                    </a:lnTo>
                    <a:lnTo>
                      <a:pt x="2855" y="1347"/>
                    </a:lnTo>
                    <a:lnTo>
                      <a:pt x="2863" y="1377"/>
                    </a:lnTo>
                    <a:lnTo>
                      <a:pt x="2867" y="1409"/>
                    </a:lnTo>
                    <a:lnTo>
                      <a:pt x="2864" y="1438"/>
                    </a:lnTo>
                    <a:lnTo>
                      <a:pt x="2857" y="1465"/>
                    </a:lnTo>
                    <a:lnTo>
                      <a:pt x="2845" y="1490"/>
                    </a:lnTo>
                    <a:lnTo>
                      <a:pt x="2828" y="1512"/>
                    </a:lnTo>
                    <a:lnTo>
                      <a:pt x="2809" y="1532"/>
                    </a:lnTo>
                    <a:lnTo>
                      <a:pt x="2786" y="1547"/>
                    </a:lnTo>
                    <a:lnTo>
                      <a:pt x="2760" y="1559"/>
                    </a:lnTo>
                    <a:lnTo>
                      <a:pt x="2760" y="1753"/>
                    </a:lnTo>
                    <a:lnTo>
                      <a:pt x="2209" y="2010"/>
                    </a:lnTo>
                    <a:lnTo>
                      <a:pt x="2209" y="2483"/>
                    </a:lnTo>
                    <a:lnTo>
                      <a:pt x="1884" y="2635"/>
                    </a:lnTo>
                    <a:lnTo>
                      <a:pt x="1884" y="2884"/>
                    </a:lnTo>
                    <a:lnTo>
                      <a:pt x="2539" y="2577"/>
                    </a:lnTo>
                    <a:lnTo>
                      <a:pt x="2539" y="2451"/>
                    </a:lnTo>
                    <a:lnTo>
                      <a:pt x="2514" y="2439"/>
                    </a:lnTo>
                    <a:lnTo>
                      <a:pt x="2491" y="2424"/>
                    </a:lnTo>
                    <a:lnTo>
                      <a:pt x="2471" y="2404"/>
                    </a:lnTo>
                    <a:lnTo>
                      <a:pt x="2455" y="2382"/>
                    </a:lnTo>
                    <a:lnTo>
                      <a:pt x="2443" y="2357"/>
                    </a:lnTo>
                    <a:lnTo>
                      <a:pt x="2435" y="2330"/>
                    </a:lnTo>
                    <a:lnTo>
                      <a:pt x="2433" y="2301"/>
                    </a:lnTo>
                    <a:lnTo>
                      <a:pt x="2436" y="2269"/>
                    </a:lnTo>
                    <a:lnTo>
                      <a:pt x="2445" y="2239"/>
                    </a:lnTo>
                    <a:lnTo>
                      <a:pt x="2461" y="2212"/>
                    </a:lnTo>
                    <a:lnTo>
                      <a:pt x="2480" y="2189"/>
                    </a:lnTo>
                    <a:lnTo>
                      <a:pt x="2503" y="2169"/>
                    </a:lnTo>
                    <a:lnTo>
                      <a:pt x="2531" y="2155"/>
                    </a:lnTo>
                    <a:lnTo>
                      <a:pt x="2560" y="2145"/>
                    </a:lnTo>
                    <a:lnTo>
                      <a:pt x="2592" y="2142"/>
                    </a:lnTo>
                    <a:lnTo>
                      <a:pt x="2625" y="2145"/>
                    </a:lnTo>
                    <a:lnTo>
                      <a:pt x="2654" y="2155"/>
                    </a:lnTo>
                    <a:lnTo>
                      <a:pt x="2682" y="2169"/>
                    </a:lnTo>
                    <a:lnTo>
                      <a:pt x="2705" y="2189"/>
                    </a:lnTo>
                    <a:lnTo>
                      <a:pt x="2724" y="2212"/>
                    </a:lnTo>
                    <a:lnTo>
                      <a:pt x="2739" y="2239"/>
                    </a:lnTo>
                    <a:lnTo>
                      <a:pt x="2748" y="2269"/>
                    </a:lnTo>
                    <a:lnTo>
                      <a:pt x="2752" y="2301"/>
                    </a:lnTo>
                    <a:lnTo>
                      <a:pt x="2749" y="2330"/>
                    </a:lnTo>
                    <a:lnTo>
                      <a:pt x="2742" y="2357"/>
                    </a:lnTo>
                    <a:lnTo>
                      <a:pt x="2730" y="2382"/>
                    </a:lnTo>
                    <a:lnTo>
                      <a:pt x="2713" y="2404"/>
                    </a:lnTo>
                    <a:lnTo>
                      <a:pt x="2694" y="2424"/>
                    </a:lnTo>
                    <a:lnTo>
                      <a:pt x="2671" y="2439"/>
                    </a:lnTo>
                    <a:lnTo>
                      <a:pt x="2646" y="2451"/>
                    </a:lnTo>
                    <a:lnTo>
                      <a:pt x="2646" y="2645"/>
                    </a:lnTo>
                    <a:lnTo>
                      <a:pt x="1884" y="3001"/>
                    </a:lnTo>
                    <a:lnTo>
                      <a:pt x="1884" y="3416"/>
                    </a:lnTo>
                    <a:lnTo>
                      <a:pt x="1989" y="3407"/>
                    </a:lnTo>
                    <a:lnTo>
                      <a:pt x="2093" y="3392"/>
                    </a:lnTo>
                    <a:lnTo>
                      <a:pt x="2195" y="3370"/>
                    </a:lnTo>
                    <a:lnTo>
                      <a:pt x="2293" y="3342"/>
                    </a:lnTo>
                    <a:lnTo>
                      <a:pt x="2389" y="3307"/>
                    </a:lnTo>
                    <a:lnTo>
                      <a:pt x="2484" y="3268"/>
                    </a:lnTo>
                    <a:lnTo>
                      <a:pt x="2573" y="3222"/>
                    </a:lnTo>
                    <a:lnTo>
                      <a:pt x="2661" y="3171"/>
                    </a:lnTo>
                    <a:lnTo>
                      <a:pt x="2744" y="3115"/>
                    </a:lnTo>
                    <a:lnTo>
                      <a:pt x="2824" y="3053"/>
                    </a:lnTo>
                    <a:lnTo>
                      <a:pt x="2899" y="2988"/>
                    </a:lnTo>
                    <a:lnTo>
                      <a:pt x="2972" y="2917"/>
                    </a:lnTo>
                    <a:lnTo>
                      <a:pt x="3038" y="2842"/>
                    </a:lnTo>
                    <a:lnTo>
                      <a:pt x="3101" y="2763"/>
                    </a:lnTo>
                    <a:lnTo>
                      <a:pt x="3158" y="2681"/>
                    </a:lnTo>
                    <a:lnTo>
                      <a:pt x="3210" y="2595"/>
                    </a:lnTo>
                    <a:lnTo>
                      <a:pt x="3257" y="2505"/>
                    </a:lnTo>
                    <a:lnTo>
                      <a:pt x="3299" y="2413"/>
                    </a:lnTo>
                    <a:lnTo>
                      <a:pt x="3335" y="2317"/>
                    </a:lnTo>
                    <a:lnTo>
                      <a:pt x="3365" y="2218"/>
                    </a:lnTo>
                    <a:lnTo>
                      <a:pt x="3388" y="2118"/>
                    </a:lnTo>
                    <a:lnTo>
                      <a:pt x="3405" y="2015"/>
                    </a:lnTo>
                    <a:lnTo>
                      <a:pt x="3415" y="1909"/>
                    </a:lnTo>
                    <a:lnTo>
                      <a:pt x="3418" y="1801"/>
                    </a:lnTo>
                    <a:lnTo>
                      <a:pt x="3415" y="1695"/>
                    </a:lnTo>
                    <a:lnTo>
                      <a:pt x="3405" y="1591"/>
                    </a:lnTo>
                    <a:lnTo>
                      <a:pt x="3389" y="1489"/>
                    </a:lnTo>
                    <a:lnTo>
                      <a:pt x="3366" y="1389"/>
                    </a:lnTo>
                    <a:lnTo>
                      <a:pt x="3336" y="1291"/>
                    </a:lnTo>
                    <a:lnTo>
                      <a:pt x="3301" y="1196"/>
                    </a:lnTo>
                    <a:lnTo>
                      <a:pt x="3261" y="1104"/>
                    </a:lnTo>
                    <a:lnTo>
                      <a:pt x="3215" y="1015"/>
                    </a:lnTo>
                    <a:lnTo>
                      <a:pt x="3163" y="930"/>
                    </a:lnTo>
                    <a:lnTo>
                      <a:pt x="3106" y="848"/>
                    </a:lnTo>
                    <a:lnTo>
                      <a:pt x="3045" y="769"/>
                    </a:lnTo>
                    <a:lnTo>
                      <a:pt x="2979" y="695"/>
                    </a:lnTo>
                    <a:lnTo>
                      <a:pt x="2909" y="625"/>
                    </a:lnTo>
                    <a:lnTo>
                      <a:pt x="2835" y="559"/>
                    </a:lnTo>
                    <a:lnTo>
                      <a:pt x="2756" y="498"/>
                    </a:lnTo>
                    <a:lnTo>
                      <a:pt x="2674" y="441"/>
                    </a:lnTo>
                    <a:lnTo>
                      <a:pt x="2589" y="389"/>
                    </a:lnTo>
                    <a:lnTo>
                      <a:pt x="2500" y="343"/>
                    </a:lnTo>
                    <a:lnTo>
                      <a:pt x="2408" y="303"/>
                    </a:lnTo>
                    <a:lnTo>
                      <a:pt x="2313" y="268"/>
                    </a:lnTo>
                    <a:lnTo>
                      <a:pt x="2215" y="238"/>
                    </a:lnTo>
                    <a:lnTo>
                      <a:pt x="2115" y="215"/>
                    </a:lnTo>
                    <a:lnTo>
                      <a:pt x="2013" y="199"/>
                    </a:lnTo>
                    <a:lnTo>
                      <a:pt x="1909" y="189"/>
                    </a:lnTo>
                    <a:lnTo>
                      <a:pt x="1803" y="186"/>
                    </a:lnTo>
                    <a:close/>
                    <a:moveTo>
                      <a:pt x="1803" y="0"/>
                    </a:moveTo>
                    <a:lnTo>
                      <a:pt x="1912" y="3"/>
                    </a:lnTo>
                    <a:lnTo>
                      <a:pt x="2019" y="13"/>
                    </a:lnTo>
                    <a:lnTo>
                      <a:pt x="2126" y="28"/>
                    </a:lnTo>
                    <a:lnTo>
                      <a:pt x="2230" y="51"/>
                    </a:lnTo>
                    <a:lnTo>
                      <a:pt x="2331" y="78"/>
                    </a:lnTo>
                    <a:lnTo>
                      <a:pt x="2431" y="112"/>
                    </a:lnTo>
                    <a:lnTo>
                      <a:pt x="2527" y="152"/>
                    </a:lnTo>
                    <a:lnTo>
                      <a:pt x="2620" y="197"/>
                    </a:lnTo>
                    <a:lnTo>
                      <a:pt x="2711" y="246"/>
                    </a:lnTo>
                    <a:lnTo>
                      <a:pt x="2799" y="301"/>
                    </a:lnTo>
                    <a:lnTo>
                      <a:pt x="2882" y="360"/>
                    </a:lnTo>
                    <a:lnTo>
                      <a:pt x="2963" y="424"/>
                    </a:lnTo>
                    <a:lnTo>
                      <a:pt x="3040" y="492"/>
                    </a:lnTo>
                    <a:lnTo>
                      <a:pt x="3112" y="564"/>
                    </a:lnTo>
                    <a:lnTo>
                      <a:pt x="3180" y="641"/>
                    </a:lnTo>
                    <a:lnTo>
                      <a:pt x="3244" y="722"/>
                    </a:lnTo>
                    <a:lnTo>
                      <a:pt x="3303" y="805"/>
                    </a:lnTo>
                    <a:lnTo>
                      <a:pt x="3358" y="893"/>
                    </a:lnTo>
                    <a:lnTo>
                      <a:pt x="3407" y="984"/>
                    </a:lnTo>
                    <a:lnTo>
                      <a:pt x="3452" y="1077"/>
                    </a:lnTo>
                    <a:lnTo>
                      <a:pt x="3492" y="1173"/>
                    </a:lnTo>
                    <a:lnTo>
                      <a:pt x="3526" y="1273"/>
                    </a:lnTo>
                    <a:lnTo>
                      <a:pt x="3553" y="1374"/>
                    </a:lnTo>
                    <a:lnTo>
                      <a:pt x="3576" y="1478"/>
                    </a:lnTo>
                    <a:lnTo>
                      <a:pt x="3591" y="1585"/>
                    </a:lnTo>
                    <a:lnTo>
                      <a:pt x="3601" y="1692"/>
                    </a:lnTo>
                    <a:lnTo>
                      <a:pt x="3604" y="1801"/>
                    </a:lnTo>
                    <a:lnTo>
                      <a:pt x="3601" y="1912"/>
                    </a:lnTo>
                    <a:lnTo>
                      <a:pt x="3591" y="2019"/>
                    </a:lnTo>
                    <a:lnTo>
                      <a:pt x="3576" y="2125"/>
                    </a:lnTo>
                    <a:lnTo>
                      <a:pt x="3553" y="2229"/>
                    </a:lnTo>
                    <a:lnTo>
                      <a:pt x="3526" y="2331"/>
                    </a:lnTo>
                    <a:lnTo>
                      <a:pt x="3492" y="2430"/>
                    </a:lnTo>
                    <a:lnTo>
                      <a:pt x="3452" y="2527"/>
                    </a:lnTo>
                    <a:lnTo>
                      <a:pt x="3407" y="2620"/>
                    </a:lnTo>
                    <a:lnTo>
                      <a:pt x="3358" y="2711"/>
                    </a:lnTo>
                    <a:lnTo>
                      <a:pt x="3303" y="2798"/>
                    </a:lnTo>
                    <a:lnTo>
                      <a:pt x="3244" y="2882"/>
                    </a:lnTo>
                    <a:lnTo>
                      <a:pt x="3180" y="2963"/>
                    </a:lnTo>
                    <a:lnTo>
                      <a:pt x="3112" y="3039"/>
                    </a:lnTo>
                    <a:lnTo>
                      <a:pt x="3040" y="3111"/>
                    </a:lnTo>
                    <a:lnTo>
                      <a:pt x="2963" y="3179"/>
                    </a:lnTo>
                    <a:lnTo>
                      <a:pt x="2882" y="3244"/>
                    </a:lnTo>
                    <a:lnTo>
                      <a:pt x="2799" y="3303"/>
                    </a:lnTo>
                    <a:lnTo>
                      <a:pt x="2711" y="3358"/>
                    </a:lnTo>
                    <a:lnTo>
                      <a:pt x="2620" y="3407"/>
                    </a:lnTo>
                    <a:lnTo>
                      <a:pt x="2527" y="3452"/>
                    </a:lnTo>
                    <a:lnTo>
                      <a:pt x="2431" y="3491"/>
                    </a:lnTo>
                    <a:lnTo>
                      <a:pt x="2331" y="3525"/>
                    </a:lnTo>
                    <a:lnTo>
                      <a:pt x="2230" y="3553"/>
                    </a:lnTo>
                    <a:lnTo>
                      <a:pt x="2126" y="3574"/>
                    </a:lnTo>
                    <a:lnTo>
                      <a:pt x="2019" y="3591"/>
                    </a:lnTo>
                    <a:lnTo>
                      <a:pt x="1912" y="3601"/>
                    </a:lnTo>
                    <a:lnTo>
                      <a:pt x="1803" y="3604"/>
                    </a:lnTo>
                    <a:lnTo>
                      <a:pt x="1692" y="3601"/>
                    </a:lnTo>
                    <a:lnTo>
                      <a:pt x="1585" y="3591"/>
                    </a:lnTo>
                    <a:lnTo>
                      <a:pt x="1479" y="3574"/>
                    </a:lnTo>
                    <a:lnTo>
                      <a:pt x="1375" y="3553"/>
                    </a:lnTo>
                    <a:lnTo>
                      <a:pt x="1273" y="3525"/>
                    </a:lnTo>
                    <a:lnTo>
                      <a:pt x="1174" y="3491"/>
                    </a:lnTo>
                    <a:lnTo>
                      <a:pt x="1077" y="3452"/>
                    </a:lnTo>
                    <a:lnTo>
                      <a:pt x="984" y="3407"/>
                    </a:lnTo>
                    <a:lnTo>
                      <a:pt x="893" y="3358"/>
                    </a:lnTo>
                    <a:lnTo>
                      <a:pt x="806" y="3303"/>
                    </a:lnTo>
                    <a:lnTo>
                      <a:pt x="722" y="3244"/>
                    </a:lnTo>
                    <a:lnTo>
                      <a:pt x="641" y="3179"/>
                    </a:lnTo>
                    <a:lnTo>
                      <a:pt x="565" y="3111"/>
                    </a:lnTo>
                    <a:lnTo>
                      <a:pt x="493" y="3039"/>
                    </a:lnTo>
                    <a:lnTo>
                      <a:pt x="425" y="2963"/>
                    </a:lnTo>
                    <a:lnTo>
                      <a:pt x="360" y="2882"/>
                    </a:lnTo>
                    <a:lnTo>
                      <a:pt x="301" y="2798"/>
                    </a:lnTo>
                    <a:lnTo>
                      <a:pt x="246" y="2711"/>
                    </a:lnTo>
                    <a:lnTo>
                      <a:pt x="197" y="2620"/>
                    </a:lnTo>
                    <a:lnTo>
                      <a:pt x="152" y="2527"/>
                    </a:lnTo>
                    <a:lnTo>
                      <a:pt x="113" y="2430"/>
                    </a:lnTo>
                    <a:lnTo>
                      <a:pt x="79" y="2331"/>
                    </a:lnTo>
                    <a:lnTo>
                      <a:pt x="51" y="2229"/>
                    </a:lnTo>
                    <a:lnTo>
                      <a:pt x="30" y="2125"/>
                    </a:lnTo>
                    <a:lnTo>
                      <a:pt x="13" y="2019"/>
                    </a:lnTo>
                    <a:lnTo>
                      <a:pt x="3" y="1912"/>
                    </a:lnTo>
                    <a:lnTo>
                      <a:pt x="0" y="1801"/>
                    </a:lnTo>
                    <a:lnTo>
                      <a:pt x="3" y="1692"/>
                    </a:lnTo>
                    <a:lnTo>
                      <a:pt x="13" y="1585"/>
                    </a:lnTo>
                    <a:lnTo>
                      <a:pt x="30" y="1478"/>
                    </a:lnTo>
                    <a:lnTo>
                      <a:pt x="51" y="1374"/>
                    </a:lnTo>
                    <a:lnTo>
                      <a:pt x="79" y="1273"/>
                    </a:lnTo>
                    <a:lnTo>
                      <a:pt x="113" y="1173"/>
                    </a:lnTo>
                    <a:lnTo>
                      <a:pt x="152" y="1077"/>
                    </a:lnTo>
                    <a:lnTo>
                      <a:pt x="197" y="984"/>
                    </a:lnTo>
                    <a:lnTo>
                      <a:pt x="246" y="893"/>
                    </a:lnTo>
                    <a:lnTo>
                      <a:pt x="301" y="805"/>
                    </a:lnTo>
                    <a:lnTo>
                      <a:pt x="360" y="722"/>
                    </a:lnTo>
                    <a:lnTo>
                      <a:pt x="425" y="641"/>
                    </a:lnTo>
                    <a:lnTo>
                      <a:pt x="493" y="564"/>
                    </a:lnTo>
                    <a:lnTo>
                      <a:pt x="565" y="492"/>
                    </a:lnTo>
                    <a:lnTo>
                      <a:pt x="641" y="424"/>
                    </a:lnTo>
                    <a:lnTo>
                      <a:pt x="722" y="360"/>
                    </a:lnTo>
                    <a:lnTo>
                      <a:pt x="806" y="301"/>
                    </a:lnTo>
                    <a:lnTo>
                      <a:pt x="893" y="246"/>
                    </a:lnTo>
                    <a:lnTo>
                      <a:pt x="984" y="197"/>
                    </a:lnTo>
                    <a:lnTo>
                      <a:pt x="1077" y="152"/>
                    </a:lnTo>
                    <a:lnTo>
                      <a:pt x="1174" y="112"/>
                    </a:lnTo>
                    <a:lnTo>
                      <a:pt x="1273" y="78"/>
                    </a:lnTo>
                    <a:lnTo>
                      <a:pt x="1375" y="51"/>
                    </a:lnTo>
                    <a:lnTo>
                      <a:pt x="1479" y="28"/>
                    </a:lnTo>
                    <a:lnTo>
                      <a:pt x="1585" y="13"/>
                    </a:lnTo>
                    <a:lnTo>
                      <a:pt x="1692" y="3"/>
                    </a:lnTo>
                    <a:lnTo>
                      <a:pt x="1803" y="0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EEEFA46-C68F-8D4F-B264-4E9B12BB9673}"/>
                </a:ext>
              </a:extLst>
            </p:cNvPr>
            <p:cNvSpPr/>
            <p:nvPr/>
          </p:nvSpPr>
          <p:spPr>
            <a:xfrm>
              <a:off x="4143965" y="1808422"/>
              <a:ext cx="1058837" cy="1035043"/>
            </a:xfrm>
            <a:prstGeom prst="ellipse">
              <a:avLst/>
            </a:prstGeom>
            <a:solidFill>
              <a:srgbClr val="805BA5">
                <a:alpha val="74902"/>
              </a:srgbClr>
            </a:solidFill>
            <a:ln w="571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Book" panose="02000503020000020003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07C790-5B71-0046-9051-B69DC60073F1}"/>
                </a:ext>
              </a:extLst>
            </p:cNvPr>
            <p:cNvSpPr txBox="1"/>
            <p:nvPr/>
          </p:nvSpPr>
          <p:spPr>
            <a:xfrm>
              <a:off x="4155806" y="2279582"/>
              <a:ext cx="1094528" cy="461665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900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Book" panose="02000503020000020003"/>
                </a:rPr>
                <a:t>DYNAMIC CONTENT AUTOMATION</a:t>
              </a:r>
            </a:p>
          </p:txBody>
        </p: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C649BC2F-8662-6C45-A488-80746DC11912}"/>
                </a:ext>
              </a:extLst>
            </p:cNvPr>
            <p:cNvGrpSpPr/>
            <p:nvPr/>
          </p:nvGrpSpPr>
          <p:grpSpPr>
            <a:xfrm>
              <a:off x="4428041" y="1884482"/>
              <a:ext cx="490683" cy="404464"/>
              <a:chOff x="6951663" y="4605338"/>
              <a:chExt cx="850900" cy="771525"/>
            </a:xfrm>
            <a:solidFill>
              <a:srgbClr val="FFFFFF"/>
            </a:solidFill>
          </p:grpSpPr>
          <p:sp>
            <p:nvSpPr>
              <p:cNvPr id="237" name="Freeform 5">
                <a:extLst>
                  <a:ext uri="{FF2B5EF4-FFF2-40B4-BE49-F238E27FC236}">
                    <a16:creationId xmlns:a16="http://schemas.microsoft.com/office/drawing/2014/main" id="{58E0A9F5-5574-ED44-9BAD-23E3902C40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51663" y="4791075"/>
                <a:ext cx="409575" cy="411163"/>
              </a:xfrm>
              <a:custGeom>
                <a:avLst/>
                <a:gdLst>
                  <a:gd name="T0" fmla="*/ 258 w 258"/>
                  <a:gd name="T1" fmla="*/ 259 h 259"/>
                  <a:gd name="T2" fmla="*/ 0 w 258"/>
                  <a:gd name="T3" fmla="*/ 259 h 259"/>
                  <a:gd name="T4" fmla="*/ 0 w 258"/>
                  <a:gd name="T5" fmla="*/ 0 h 259"/>
                  <a:gd name="T6" fmla="*/ 258 w 258"/>
                  <a:gd name="T7" fmla="*/ 0 h 259"/>
                  <a:gd name="T8" fmla="*/ 258 w 258"/>
                  <a:gd name="T9" fmla="*/ 259 h 259"/>
                  <a:gd name="T10" fmla="*/ 13 w 258"/>
                  <a:gd name="T11" fmla="*/ 245 h 259"/>
                  <a:gd name="T12" fmla="*/ 244 w 258"/>
                  <a:gd name="T13" fmla="*/ 245 h 259"/>
                  <a:gd name="T14" fmla="*/ 244 w 258"/>
                  <a:gd name="T15" fmla="*/ 14 h 259"/>
                  <a:gd name="T16" fmla="*/ 13 w 258"/>
                  <a:gd name="T17" fmla="*/ 14 h 259"/>
                  <a:gd name="T18" fmla="*/ 13 w 258"/>
                  <a:gd name="T19" fmla="*/ 245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8" h="259">
                    <a:moveTo>
                      <a:pt x="258" y="259"/>
                    </a:moveTo>
                    <a:lnTo>
                      <a:pt x="0" y="259"/>
                    </a:lnTo>
                    <a:lnTo>
                      <a:pt x="0" y="0"/>
                    </a:lnTo>
                    <a:lnTo>
                      <a:pt x="258" y="0"/>
                    </a:lnTo>
                    <a:lnTo>
                      <a:pt x="258" y="259"/>
                    </a:lnTo>
                    <a:close/>
                    <a:moveTo>
                      <a:pt x="13" y="245"/>
                    </a:moveTo>
                    <a:lnTo>
                      <a:pt x="244" y="245"/>
                    </a:lnTo>
                    <a:lnTo>
                      <a:pt x="244" y="14"/>
                    </a:lnTo>
                    <a:lnTo>
                      <a:pt x="13" y="14"/>
                    </a:lnTo>
                    <a:lnTo>
                      <a:pt x="13" y="2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238" name="Freeform 6">
                <a:extLst>
                  <a:ext uri="{FF2B5EF4-FFF2-40B4-BE49-F238E27FC236}">
                    <a16:creationId xmlns:a16="http://schemas.microsoft.com/office/drawing/2014/main" id="{5911C0E0-259C-E943-BB0D-80CEBE3B6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8050" y="5099050"/>
                <a:ext cx="38100" cy="38100"/>
              </a:xfrm>
              <a:custGeom>
                <a:avLst/>
                <a:gdLst>
                  <a:gd name="T0" fmla="*/ 24 w 24"/>
                  <a:gd name="T1" fmla="*/ 24 h 24"/>
                  <a:gd name="T2" fmla="*/ 0 w 24"/>
                  <a:gd name="T3" fmla="*/ 24 h 24"/>
                  <a:gd name="T4" fmla="*/ 0 w 24"/>
                  <a:gd name="T5" fmla="*/ 11 h 24"/>
                  <a:gd name="T6" fmla="*/ 11 w 24"/>
                  <a:gd name="T7" fmla="*/ 11 h 24"/>
                  <a:gd name="T8" fmla="*/ 11 w 24"/>
                  <a:gd name="T9" fmla="*/ 0 h 24"/>
                  <a:gd name="T10" fmla="*/ 24 w 24"/>
                  <a:gd name="T11" fmla="*/ 0 h 24"/>
                  <a:gd name="T12" fmla="*/ 24 w 24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24" y="24"/>
                    </a:moveTo>
                    <a:lnTo>
                      <a:pt x="0" y="24"/>
                    </a:lnTo>
                    <a:lnTo>
                      <a:pt x="0" y="11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239" name="Rectangle 7">
                <a:extLst>
                  <a:ext uri="{FF2B5EF4-FFF2-40B4-BE49-F238E27FC236}">
                    <a16:creationId xmlns:a16="http://schemas.microsoft.com/office/drawing/2014/main" id="{3783FB2B-5EF8-6E4A-9C95-93D1B6982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1525" y="5116513"/>
                <a:ext cx="68263" cy="206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240" name="Freeform 8">
                <a:extLst>
                  <a:ext uri="{FF2B5EF4-FFF2-40B4-BE49-F238E27FC236}">
                    <a16:creationId xmlns:a16="http://schemas.microsoft.com/office/drawing/2014/main" id="{C42EAB8B-30E0-9B4A-8E1F-ADC869B4B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6750" y="5099050"/>
                <a:ext cx="36513" cy="38100"/>
              </a:xfrm>
              <a:custGeom>
                <a:avLst/>
                <a:gdLst>
                  <a:gd name="T0" fmla="*/ 23 w 23"/>
                  <a:gd name="T1" fmla="*/ 24 h 24"/>
                  <a:gd name="T2" fmla="*/ 0 w 23"/>
                  <a:gd name="T3" fmla="*/ 24 h 24"/>
                  <a:gd name="T4" fmla="*/ 0 w 23"/>
                  <a:gd name="T5" fmla="*/ 0 h 24"/>
                  <a:gd name="T6" fmla="*/ 13 w 23"/>
                  <a:gd name="T7" fmla="*/ 0 h 24"/>
                  <a:gd name="T8" fmla="*/ 13 w 23"/>
                  <a:gd name="T9" fmla="*/ 11 h 24"/>
                  <a:gd name="T10" fmla="*/ 23 w 23"/>
                  <a:gd name="T11" fmla="*/ 11 h 24"/>
                  <a:gd name="T12" fmla="*/ 23 w 2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23" y="11"/>
                    </a:lnTo>
                    <a:lnTo>
                      <a:pt x="2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241" name="Rectangle 9">
                <a:extLst>
                  <a:ext uri="{FF2B5EF4-FFF2-40B4-BE49-F238E27FC236}">
                    <a16:creationId xmlns:a16="http://schemas.microsoft.com/office/drawing/2014/main" id="{D5FBC584-B9BB-6949-908A-3D4A2F049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6750" y="4962525"/>
                <a:ext cx="20638" cy="682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242" name="Freeform 10">
                <a:extLst>
                  <a:ext uri="{FF2B5EF4-FFF2-40B4-BE49-F238E27FC236}">
                    <a16:creationId xmlns:a16="http://schemas.microsoft.com/office/drawing/2014/main" id="{D3345784-6060-CC45-A5FD-8B72B3235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6750" y="4856163"/>
                <a:ext cx="36513" cy="38100"/>
              </a:xfrm>
              <a:custGeom>
                <a:avLst/>
                <a:gdLst>
                  <a:gd name="T0" fmla="*/ 13 w 23"/>
                  <a:gd name="T1" fmla="*/ 24 h 24"/>
                  <a:gd name="T2" fmla="*/ 0 w 23"/>
                  <a:gd name="T3" fmla="*/ 24 h 24"/>
                  <a:gd name="T4" fmla="*/ 0 w 23"/>
                  <a:gd name="T5" fmla="*/ 0 h 24"/>
                  <a:gd name="T6" fmla="*/ 23 w 23"/>
                  <a:gd name="T7" fmla="*/ 0 h 24"/>
                  <a:gd name="T8" fmla="*/ 23 w 23"/>
                  <a:gd name="T9" fmla="*/ 14 h 24"/>
                  <a:gd name="T10" fmla="*/ 13 w 23"/>
                  <a:gd name="T11" fmla="*/ 14 h 24"/>
                  <a:gd name="T12" fmla="*/ 13 w 2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4">
                    <a:moveTo>
                      <a:pt x="13" y="24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14"/>
                    </a:lnTo>
                    <a:lnTo>
                      <a:pt x="13" y="14"/>
                    </a:lnTo>
                    <a:lnTo>
                      <a:pt x="1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243" name="Rectangle 11">
                <a:extLst>
                  <a:ext uri="{FF2B5EF4-FFF2-40B4-BE49-F238E27FC236}">
                    <a16:creationId xmlns:a16="http://schemas.microsoft.com/office/drawing/2014/main" id="{9F09214A-AF10-D44C-8E91-E78CBCD8FA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1525" y="4856163"/>
                <a:ext cx="68263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244" name="Freeform 12">
                <a:extLst>
                  <a:ext uri="{FF2B5EF4-FFF2-40B4-BE49-F238E27FC236}">
                    <a16:creationId xmlns:a16="http://schemas.microsoft.com/office/drawing/2014/main" id="{00901BA4-3282-5640-8C78-A81E08215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8050" y="4856163"/>
                <a:ext cx="38100" cy="38100"/>
              </a:xfrm>
              <a:custGeom>
                <a:avLst/>
                <a:gdLst>
                  <a:gd name="T0" fmla="*/ 24 w 24"/>
                  <a:gd name="T1" fmla="*/ 24 h 24"/>
                  <a:gd name="T2" fmla="*/ 11 w 24"/>
                  <a:gd name="T3" fmla="*/ 24 h 24"/>
                  <a:gd name="T4" fmla="*/ 11 w 24"/>
                  <a:gd name="T5" fmla="*/ 14 h 24"/>
                  <a:gd name="T6" fmla="*/ 0 w 24"/>
                  <a:gd name="T7" fmla="*/ 14 h 24"/>
                  <a:gd name="T8" fmla="*/ 0 w 24"/>
                  <a:gd name="T9" fmla="*/ 0 h 24"/>
                  <a:gd name="T10" fmla="*/ 24 w 24"/>
                  <a:gd name="T11" fmla="*/ 0 h 24"/>
                  <a:gd name="T12" fmla="*/ 24 w 24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24" y="24"/>
                    </a:moveTo>
                    <a:lnTo>
                      <a:pt x="11" y="24"/>
                    </a:lnTo>
                    <a:lnTo>
                      <a:pt x="11" y="14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245" name="Rectangle 13">
                <a:extLst>
                  <a:ext uri="{FF2B5EF4-FFF2-40B4-BE49-F238E27FC236}">
                    <a16:creationId xmlns:a16="http://schemas.microsoft.com/office/drawing/2014/main" id="{F44989D8-DE05-1440-9BFC-DE2F3C9718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75513" y="4962525"/>
                <a:ext cx="20638" cy="682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246" name="Freeform 14">
                <a:extLst>
                  <a:ext uri="{FF2B5EF4-FFF2-40B4-BE49-F238E27FC236}">
                    <a16:creationId xmlns:a16="http://schemas.microsoft.com/office/drawing/2014/main" id="{224A1ECA-5B2A-AC4A-A321-8491638C98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9825" y="4791075"/>
                <a:ext cx="258763" cy="87313"/>
              </a:xfrm>
              <a:custGeom>
                <a:avLst/>
                <a:gdLst>
                  <a:gd name="T0" fmla="*/ 21 w 163"/>
                  <a:gd name="T1" fmla="*/ 55 h 55"/>
                  <a:gd name="T2" fmla="*/ 21 w 163"/>
                  <a:gd name="T3" fmla="*/ 34 h 55"/>
                  <a:gd name="T4" fmla="*/ 21 w 163"/>
                  <a:gd name="T5" fmla="*/ 21 h 55"/>
                  <a:gd name="T6" fmla="*/ 34 w 163"/>
                  <a:gd name="T7" fmla="*/ 21 h 55"/>
                  <a:gd name="T8" fmla="*/ 163 w 163"/>
                  <a:gd name="T9" fmla="*/ 21 h 55"/>
                  <a:gd name="T10" fmla="*/ 163 w 163"/>
                  <a:gd name="T11" fmla="*/ 0 h 55"/>
                  <a:gd name="T12" fmla="*/ 0 w 163"/>
                  <a:gd name="T13" fmla="*/ 0 h 55"/>
                  <a:gd name="T14" fmla="*/ 0 w 163"/>
                  <a:gd name="T15" fmla="*/ 55 h 55"/>
                  <a:gd name="T16" fmla="*/ 21 w 163"/>
                  <a:gd name="T17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3" h="55">
                    <a:moveTo>
                      <a:pt x="21" y="55"/>
                    </a:moveTo>
                    <a:lnTo>
                      <a:pt x="21" y="34"/>
                    </a:lnTo>
                    <a:lnTo>
                      <a:pt x="21" y="21"/>
                    </a:lnTo>
                    <a:lnTo>
                      <a:pt x="34" y="21"/>
                    </a:lnTo>
                    <a:lnTo>
                      <a:pt x="163" y="21"/>
                    </a:lnTo>
                    <a:lnTo>
                      <a:pt x="163" y="0"/>
                    </a:lnTo>
                    <a:lnTo>
                      <a:pt x="0" y="0"/>
                    </a:lnTo>
                    <a:lnTo>
                      <a:pt x="0" y="55"/>
                    </a:lnTo>
                    <a:lnTo>
                      <a:pt x="21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247" name="Freeform 15">
                <a:extLst>
                  <a:ext uri="{FF2B5EF4-FFF2-40B4-BE49-F238E27FC236}">
                    <a16:creationId xmlns:a16="http://schemas.microsoft.com/office/drawing/2014/main" id="{09340949-15DD-5F4B-B785-FEB6EE559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1538" y="4605338"/>
                <a:ext cx="333375" cy="115888"/>
              </a:xfrm>
              <a:custGeom>
                <a:avLst/>
                <a:gdLst>
                  <a:gd name="T0" fmla="*/ 72 w 297"/>
                  <a:gd name="T1" fmla="*/ 36 h 104"/>
                  <a:gd name="T2" fmla="*/ 50 w 297"/>
                  <a:gd name="T3" fmla="*/ 0 h 104"/>
                  <a:gd name="T4" fmla="*/ 0 w 297"/>
                  <a:gd name="T5" fmla="*/ 96 h 104"/>
                  <a:gd name="T6" fmla="*/ 107 w 297"/>
                  <a:gd name="T7" fmla="*/ 91 h 104"/>
                  <a:gd name="T8" fmla="*/ 86 w 297"/>
                  <a:gd name="T9" fmla="*/ 57 h 104"/>
                  <a:gd name="T10" fmla="*/ 280 w 297"/>
                  <a:gd name="T11" fmla="*/ 104 h 104"/>
                  <a:gd name="T12" fmla="*/ 297 w 297"/>
                  <a:gd name="T13" fmla="*/ 87 h 104"/>
                  <a:gd name="T14" fmla="*/ 72 w 297"/>
                  <a:gd name="T15" fmla="*/ 3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7" h="104">
                    <a:moveTo>
                      <a:pt x="72" y="36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107" y="91"/>
                      <a:pt x="107" y="91"/>
                      <a:pt x="107" y="91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154" y="35"/>
                      <a:pt x="228" y="53"/>
                      <a:pt x="280" y="104"/>
                    </a:cubicBezTo>
                    <a:cubicBezTo>
                      <a:pt x="297" y="87"/>
                      <a:pt x="297" y="87"/>
                      <a:pt x="297" y="87"/>
                    </a:cubicBezTo>
                    <a:cubicBezTo>
                      <a:pt x="237" y="28"/>
                      <a:pt x="151" y="9"/>
                      <a:pt x="72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248" name="Freeform 16">
                <a:extLst>
                  <a:ext uri="{FF2B5EF4-FFF2-40B4-BE49-F238E27FC236}">
                    <a16:creationId xmlns:a16="http://schemas.microsoft.com/office/drawing/2014/main" id="{7229BFBF-86EA-5A4D-9887-2BD93667B6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425" y="5270500"/>
                <a:ext cx="333375" cy="106363"/>
              </a:xfrm>
              <a:custGeom>
                <a:avLst/>
                <a:gdLst>
                  <a:gd name="T0" fmla="*/ 297 w 297"/>
                  <a:gd name="T1" fmla="*/ 9 h 95"/>
                  <a:gd name="T2" fmla="*/ 201 w 297"/>
                  <a:gd name="T3" fmla="*/ 15 h 95"/>
                  <a:gd name="T4" fmla="*/ 221 w 297"/>
                  <a:gd name="T5" fmla="*/ 44 h 95"/>
                  <a:gd name="T6" fmla="*/ 17 w 297"/>
                  <a:gd name="T7" fmla="*/ 0 h 95"/>
                  <a:gd name="T8" fmla="*/ 0 w 297"/>
                  <a:gd name="T9" fmla="*/ 17 h 95"/>
                  <a:gd name="T10" fmla="*/ 153 w 297"/>
                  <a:gd name="T11" fmla="*/ 81 h 95"/>
                  <a:gd name="T12" fmla="*/ 235 w 297"/>
                  <a:gd name="T13" fmla="*/ 65 h 95"/>
                  <a:gd name="T14" fmla="*/ 255 w 297"/>
                  <a:gd name="T15" fmla="*/ 95 h 95"/>
                  <a:gd name="T16" fmla="*/ 297 w 297"/>
                  <a:gd name="T17" fmla="*/ 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7" h="95">
                    <a:moveTo>
                      <a:pt x="297" y="9"/>
                    </a:moveTo>
                    <a:cubicBezTo>
                      <a:pt x="201" y="15"/>
                      <a:pt x="201" y="15"/>
                      <a:pt x="201" y="15"/>
                    </a:cubicBezTo>
                    <a:cubicBezTo>
                      <a:pt x="221" y="44"/>
                      <a:pt x="221" y="44"/>
                      <a:pt x="221" y="44"/>
                    </a:cubicBezTo>
                    <a:cubicBezTo>
                      <a:pt x="151" y="71"/>
                      <a:pt x="71" y="54"/>
                      <a:pt x="17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41" y="59"/>
                      <a:pt x="97" y="81"/>
                      <a:pt x="153" y="81"/>
                    </a:cubicBezTo>
                    <a:cubicBezTo>
                      <a:pt x="181" y="81"/>
                      <a:pt x="208" y="75"/>
                      <a:pt x="235" y="65"/>
                    </a:cubicBezTo>
                    <a:cubicBezTo>
                      <a:pt x="255" y="95"/>
                      <a:pt x="255" y="95"/>
                      <a:pt x="255" y="95"/>
                    </a:cubicBezTo>
                    <a:lnTo>
                      <a:pt x="297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249" name="Freeform 17">
                <a:extLst>
                  <a:ext uri="{FF2B5EF4-FFF2-40B4-BE49-F238E27FC236}">
                    <a16:creationId xmlns:a16="http://schemas.microsoft.com/office/drawing/2014/main" id="{16A7B4EB-F392-EA4C-AFA1-A650AB9E0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3800" y="4845050"/>
                <a:ext cx="258763" cy="258763"/>
              </a:xfrm>
              <a:custGeom>
                <a:avLst/>
                <a:gdLst>
                  <a:gd name="T0" fmla="*/ 0 w 163"/>
                  <a:gd name="T1" fmla="*/ 0 h 163"/>
                  <a:gd name="T2" fmla="*/ 0 w 163"/>
                  <a:gd name="T3" fmla="*/ 21 h 163"/>
                  <a:gd name="T4" fmla="*/ 143 w 163"/>
                  <a:gd name="T5" fmla="*/ 21 h 163"/>
                  <a:gd name="T6" fmla="*/ 143 w 163"/>
                  <a:gd name="T7" fmla="*/ 163 h 163"/>
                  <a:gd name="T8" fmla="*/ 163 w 163"/>
                  <a:gd name="T9" fmla="*/ 163 h 163"/>
                  <a:gd name="T10" fmla="*/ 163 w 163"/>
                  <a:gd name="T11" fmla="*/ 0 h 163"/>
                  <a:gd name="T12" fmla="*/ 0 w 163"/>
                  <a:gd name="T1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3" h="163">
                    <a:moveTo>
                      <a:pt x="0" y="0"/>
                    </a:moveTo>
                    <a:lnTo>
                      <a:pt x="0" y="21"/>
                    </a:lnTo>
                    <a:lnTo>
                      <a:pt x="143" y="21"/>
                    </a:lnTo>
                    <a:lnTo>
                      <a:pt x="143" y="163"/>
                    </a:lnTo>
                    <a:lnTo>
                      <a:pt x="163" y="163"/>
                    </a:lnTo>
                    <a:lnTo>
                      <a:pt x="16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250" name="Freeform 18">
                <a:extLst>
                  <a:ext uri="{FF2B5EF4-FFF2-40B4-BE49-F238E27FC236}">
                    <a16:creationId xmlns:a16="http://schemas.microsoft.com/office/drawing/2014/main" id="{B78E1484-1E0F-1A4E-BDDE-8A947E5E97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46963" y="4899025"/>
                <a:ext cx="301625" cy="303213"/>
              </a:xfrm>
              <a:custGeom>
                <a:avLst/>
                <a:gdLst>
                  <a:gd name="T0" fmla="*/ 0 w 269"/>
                  <a:gd name="T1" fmla="*/ 0 h 270"/>
                  <a:gd name="T2" fmla="*/ 0 w 269"/>
                  <a:gd name="T3" fmla="*/ 270 h 270"/>
                  <a:gd name="T4" fmla="*/ 269 w 269"/>
                  <a:gd name="T5" fmla="*/ 270 h 270"/>
                  <a:gd name="T6" fmla="*/ 269 w 269"/>
                  <a:gd name="T7" fmla="*/ 0 h 270"/>
                  <a:gd name="T8" fmla="*/ 0 w 269"/>
                  <a:gd name="T9" fmla="*/ 0 h 270"/>
                  <a:gd name="T10" fmla="*/ 80 w 269"/>
                  <a:gd name="T11" fmla="*/ 60 h 270"/>
                  <a:gd name="T12" fmla="*/ 107 w 269"/>
                  <a:gd name="T13" fmla="*/ 87 h 270"/>
                  <a:gd name="T14" fmla="*/ 80 w 269"/>
                  <a:gd name="T15" fmla="*/ 114 h 270"/>
                  <a:gd name="T16" fmla="*/ 53 w 269"/>
                  <a:gd name="T17" fmla="*/ 87 h 270"/>
                  <a:gd name="T18" fmla="*/ 80 w 269"/>
                  <a:gd name="T19" fmla="*/ 60 h 270"/>
                  <a:gd name="T20" fmla="*/ 228 w 269"/>
                  <a:gd name="T21" fmla="*/ 229 h 270"/>
                  <a:gd name="T22" fmla="*/ 40 w 269"/>
                  <a:gd name="T23" fmla="*/ 229 h 270"/>
                  <a:gd name="T24" fmla="*/ 40 w 269"/>
                  <a:gd name="T25" fmla="*/ 189 h 270"/>
                  <a:gd name="T26" fmla="*/ 87 w 269"/>
                  <a:gd name="T27" fmla="*/ 142 h 270"/>
                  <a:gd name="T28" fmla="*/ 116 w 269"/>
                  <a:gd name="T29" fmla="*/ 167 h 270"/>
                  <a:gd name="T30" fmla="*/ 179 w 269"/>
                  <a:gd name="T31" fmla="*/ 104 h 270"/>
                  <a:gd name="T32" fmla="*/ 228 w 269"/>
                  <a:gd name="T33" fmla="*/ 153 h 270"/>
                  <a:gd name="T34" fmla="*/ 228 w 269"/>
                  <a:gd name="T35" fmla="*/ 229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9" h="270">
                    <a:moveTo>
                      <a:pt x="0" y="0"/>
                    </a:moveTo>
                    <a:cubicBezTo>
                      <a:pt x="0" y="270"/>
                      <a:pt x="0" y="270"/>
                      <a:pt x="0" y="270"/>
                    </a:cubicBezTo>
                    <a:cubicBezTo>
                      <a:pt x="269" y="270"/>
                      <a:pt x="269" y="270"/>
                      <a:pt x="269" y="270"/>
                    </a:cubicBezTo>
                    <a:cubicBezTo>
                      <a:pt x="269" y="0"/>
                      <a:pt x="269" y="0"/>
                      <a:pt x="269" y="0"/>
                    </a:cubicBezTo>
                    <a:lnTo>
                      <a:pt x="0" y="0"/>
                    </a:lnTo>
                    <a:close/>
                    <a:moveTo>
                      <a:pt x="80" y="60"/>
                    </a:moveTo>
                    <a:cubicBezTo>
                      <a:pt x="95" y="60"/>
                      <a:pt x="107" y="72"/>
                      <a:pt x="107" y="87"/>
                    </a:cubicBezTo>
                    <a:cubicBezTo>
                      <a:pt x="107" y="102"/>
                      <a:pt x="95" y="114"/>
                      <a:pt x="80" y="114"/>
                    </a:cubicBezTo>
                    <a:cubicBezTo>
                      <a:pt x="65" y="114"/>
                      <a:pt x="53" y="102"/>
                      <a:pt x="53" y="87"/>
                    </a:cubicBezTo>
                    <a:cubicBezTo>
                      <a:pt x="53" y="72"/>
                      <a:pt x="65" y="60"/>
                      <a:pt x="80" y="60"/>
                    </a:cubicBezTo>
                    <a:close/>
                    <a:moveTo>
                      <a:pt x="228" y="229"/>
                    </a:moveTo>
                    <a:cubicBezTo>
                      <a:pt x="40" y="229"/>
                      <a:pt x="40" y="229"/>
                      <a:pt x="40" y="229"/>
                    </a:cubicBezTo>
                    <a:cubicBezTo>
                      <a:pt x="40" y="189"/>
                      <a:pt x="40" y="189"/>
                      <a:pt x="40" y="189"/>
                    </a:cubicBezTo>
                    <a:cubicBezTo>
                      <a:pt x="87" y="142"/>
                      <a:pt x="87" y="142"/>
                      <a:pt x="87" y="142"/>
                    </a:cubicBezTo>
                    <a:cubicBezTo>
                      <a:pt x="116" y="167"/>
                      <a:pt x="116" y="167"/>
                      <a:pt x="116" y="167"/>
                    </a:cubicBezTo>
                    <a:cubicBezTo>
                      <a:pt x="179" y="104"/>
                      <a:pt x="179" y="104"/>
                      <a:pt x="179" y="104"/>
                    </a:cubicBezTo>
                    <a:cubicBezTo>
                      <a:pt x="228" y="153"/>
                      <a:pt x="228" y="153"/>
                      <a:pt x="228" y="153"/>
                    </a:cubicBezTo>
                    <a:lnTo>
                      <a:pt x="228" y="2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</p:grpSp>
      </p:grpSp>
      <p:pic>
        <p:nvPicPr>
          <p:cNvPr id="143" name="Graphic 142">
            <a:extLst>
              <a:ext uri="{FF2B5EF4-FFF2-40B4-BE49-F238E27FC236}">
                <a16:creationId xmlns:a16="http://schemas.microsoft.com/office/drawing/2014/main" id="{A2DFE141-F46F-C642-8608-286A3A0C9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1709" y="2436219"/>
            <a:ext cx="682227" cy="523041"/>
          </a:xfrm>
          <a:prstGeom prst="rect">
            <a:avLst/>
          </a:prstGeom>
          <a:effectLst>
            <a:outerShdw blurRad="1905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  <p:sp>
        <p:nvSpPr>
          <p:cNvPr id="148" name="Rectangle 107">
            <a:extLst>
              <a:ext uri="{FF2B5EF4-FFF2-40B4-BE49-F238E27FC236}">
                <a16:creationId xmlns:a16="http://schemas.microsoft.com/office/drawing/2014/main" id="{E92B1919-E617-964A-8217-7B503BA57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992" y="2063143"/>
            <a:ext cx="21699" cy="170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 panose="02000503020000020003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B246857C-F145-C243-9BDD-AEC306CA3D1A}"/>
              </a:ext>
            </a:extLst>
          </p:cNvPr>
          <p:cNvSpPr txBox="1"/>
          <p:nvPr/>
        </p:nvSpPr>
        <p:spPr>
          <a:xfrm>
            <a:off x="1469307" y="1474841"/>
            <a:ext cx="10945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6454F"/>
                </a:solidFill>
                <a:effectLst/>
                <a:uLnTx/>
                <a:uFillTx/>
                <a:latin typeface="Avenir Book" panose="02000503020000020003"/>
              </a:rPr>
              <a:t>CONTENT &amp; CREATIVE ASSETS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E53C38-FB79-4146-8921-BDDF1CABF73D}"/>
              </a:ext>
            </a:extLst>
          </p:cNvPr>
          <p:cNvGrpSpPr/>
          <p:nvPr/>
        </p:nvGrpSpPr>
        <p:grpSpPr>
          <a:xfrm>
            <a:off x="774037" y="1865085"/>
            <a:ext cx="1022381" cy="904384"/>
            <a:chOff x="361810" y="1749556"/>
            <a:chExt cx="1022381" cy="904384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1A7684F7-6786-9643-B34E-C62CF8647128}"/>
                </a:ext>
              </a:extLst>
            </p:cNvPr>
            <p:cNvGrpSpPr/>
            <p:nvPr/>
          </p:nvGrpSpPr>
          <p:grpSpPr>
            <a:xfrm>
              <a:off x="361810" y="1872988"/>
              <a:ext cx="1022381" cy="780952"/>
              <a:chOff x="882908" y="1955096"/>
              <a:chExt cx="1094528" cy="798851"/>
            </a:xfrm>
          </p:grpSpPr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D940F018-0D27-B14F-BDC7-86FF1799DA73}"/>
                  </a:ext>
                </a:extLst>
              </p:cNvPr>
              <p:cNvSpPr txBox="1"/>
              <p:nvPr/>
            </p:nvSpPr>
            <p:spPr>
              <a:xfrm>
                <a:off x="882908" y="2533565"/>
                <a:ext cx="1094528" cy="220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454F"/>
                    </a:solidFill>
                    <a:effectLst/>
                    <a:uLnTx/>
                    <a:uFillTx/>
                    <a:latin typeface="Avenir Book" panose="02000503020000020003"/>
                  </a:rPr>
                  <a:t>PRODUCT FEEDS</a:t>
                </a:r>
              </a:p>
            </p:txBody>
          </p:sp>
          <p:pic>
            <p:nvPicPr>
              <p:cNvPr id="195" name="Graphic 194">
                <a:extLst>
                  <a:ext uri="{FF2B5EF4-FFF2-40B4-BE49-F238E27FC236}">
                    <a16:creationId xmlns:a16="http://schemas.microsoft.com/office/drawing/2014/main" id="{956E4513-F9BA-074E-97F2-59EBE8729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165856" y="1955096"/>
                <a:ext cx="515684" cy="427640"/>
              </a:xfrm>
              <a:prstGeom prst="rect">
                <a:avLst/>
              </a:prstGeom>
            </p:spPr>
          </p:pic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89EA48-2AF1-D849-89FF-22C29AE0A9B4}"/>
                </a:ext>
              </a:extLst>
            </p:cNvPr>
            <p:cNvSpPr/>
            <p:nvPr/>
          </p:nvSpPr>
          <p:spPr>
            <a:xfrm>
              <a:off x="512156" y="1749556"/>
              <a:ext cx="721690" cy="669435"/>
            </a:xfrm>
            <a:prstGeom prst="ellipse">
              <a:avLst/>
            </a:prstGeom>
            <a:noFill/>
            <a:ln w="285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Book" panose="02000503020000020003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0DFE7BE-341E-984E-9136-52A9D947582E}"/>
              </a:ext>
            </a:extLst>
          </p:cNvPr>
          <p:cNvGrpSpPr/>
          <p:nvPr/>
        </p:nvGrpSpPr>
        <p:grpSpPr>
          <a:xfrm>
            <a:off x="1416231" y="3958281"/>
            <a:ext cx="1094528" cy="898872"/>
            <a:chOff x="1479890" y="3958653"/>
            <a:chExt cx="1094528" cy="898872"/>
          </a:xfrm>
        </p:grpSpPr>
        <p:sp>
          <p:nvSpPr>
            <p:cNvPr id="144" name="Freeform 30">
              <a:extLst>
                <a:ext uri="{FF2B5EF4-FFF2-40B4-BE49-F238E27FC236}">
                  <a16:creationId xmlns:a16="http://schemas.microsoft.com/office/drawing/2014/main" id="{F86C141C-2FC6-FC46-A22C-BBE719615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8194" y="4171325"/>
              <a:ext cx="139926" cy="107424"/>
            </a:xfrm>
            <a:custGeom>
              <a:avLst/>
              <a:gdLst>
                <a:gd name="T0" fmla="*/ 336 w 433"/>
                <a:gd name="T1" fmla="*/ 100 h 295"/>
                <a:gd name="T2" fmla="*/ 319 w 433"/>
                <a:gd name="T3" fmla="*/ 100 h 295"/>
                <a:gd name="T4" fmla="*/ 199 w 433"/>
                <a:gd name="T5" fmla="*/ 0 h 295"/>
                <a:gd name="T6" fmla="*/ 80 w 433"/>
                <a:gd name="T7" fmla="*/ 102 h 295"/>
                <a:gd name="T8" fmla="*/ 0 w 433"/>
                <a:gd name="T9" fmla="*/ 198 h 295"/>
                <a:gd name="T10" fmla="*/ 97 w 433"/>
                <a:gd name="T11" fmla="*/ 295 h 295"/>
                <a:gd name="T12" fmla="*/ 336 w 433"/>
                <a:gd name="T13" fmla="*/ 295 h 295"/>
                <a:gd name="T14" fmla="*/ 433 w 433"/>
                <a:gd name="T15" fmla="*/ 198 h 295"/>
                <a:gd name="T16" fmla="*/ 336 w 433"/>
                <a:gd name="T17" fmla="*/ 10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3" h="295">
                  <a:moveTo>
                    <a:pt x="336" y="100"/>
                  </a:moveTo>
                  <a:cubicBezTo>
                    <a:pt x="319" y="100"/>
                    <a:pt x="319" y="100"/>
                    <a:pt x="319" y="100"/>
                  </a:cubicBezTo>
                  <a:cubicBezTo>
                    <a:pt x="309" y="43"/>
                    <a:pt x="259" y="0"/>
                    <a:pt x="199" y="0"/>
                  </a:cubicBezTo>
                  <a:cubicBezTo>
                    <a:pt x="139" y="0"/>
                    <a:pt x="89" y="44"/>
                    <a:pt x="80" y="102"/>
                  </a:cubicBezTo>
                  <a:cubicBezTo>
                    <a:pt x="34" y="110"/>
                    <a:pt x="0" y="150"/>
                    <a:pt x="0" y="198"/>
                  </a:cubicBezTo>
                  <a:cubicBezTo>
                    <a:pt x="0" y="251"/>
                    <a:pt x="43" y="295"/>
                    <a:pt x="97" y="295"/>
                  </a:cubicBezTo>
                  <a:cubicBezTo>
                    <a:pt x="336" y="295"/>
                    <a:pt x="336" y="295"/>
                    <a:pt x="336" y="295"/>
                  </a:cubicBezTo>
                  <a:cubicBezTo>
                    <a:pt x="389" y="295"/>
                    <a:pt x="433" y="251"/>
                    <a:pt x="433" y="198"/>
                  </a:cubicBezTo>
                  <a:cubicBezTo>
                    <a:pt x="433" y="144"/>
                    <a:pt x="389" y="100"/>
                    <a:pt x="336" y="10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venir Book" panose="02000503020000020003"/>
              </a:endParaRPr>
            </a:p>
          </p:txBody>
        </p:sp>
        <p:sp>
          <p:nvSpPr>
            <p:cNvPr id="145" name="Freeform 31">
              <a:extLst>
                <a:ext uri="{FF2B5EF4-FFF2-40B4-BE49-F238E27FC236}">
                  <a16:creationId xmlns:a16="http://schemas.microsoft.com/office/drawing/2014/main" id="{B354E635-E67A-EB43-BCAA-EC380ED5F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425" y="4091260"/>
              <a:ext cx="214454" cy="174851"/>
            </a:xfrm>
            <a:custGeom>
              <a:avLst/>
              <a:gdLst>
                <a:gd name="T0" fmla="*/ 439 w 664"/>
                <a:gd name="T1" fmla="*/ 385 h 480"/>
                <a:gd name="T2" fmla="*/ 527 w 664"/>
                <a:gd name="T3" fmla="*/ 255 h 480"/>
                <a:gd name="T4" fmla="*/ 664 w 664"/>
                <a:gd name="T5" fmla="*/ 145 h 480"/>
                <a:gd name="T6" fmla="*/ 469 w 664"/>
                <a:gd name="T7" fmla="*/ 0 h 480"/>
                <a:gd name="T8" fmla="*/ 280 w 664"/>
                <a:gd name="T9" fmla="*/ 129 h 480"/>
                <a:gd name="T10" fmla="*/ 252 w 664"/>
                <a:gd name="T11" fmla="*/ 126 h 480"/>
                <a:gd name="T12" fmla="*/ 120 w 664"/>
                <a:gd name="T13" fmla="*/ 252 h 480"/>
                <a:gd name="T14" fmla="*/ 114 w 664"/>
                <a:gd name="T15" fmla="*/ 252 h 480"/>
                <a:gd name="T16" fmla="*/ 34 w 664"/>
                <a:gd name="T17" fmla="*/ 286 h 480"/>
                <a:gd name="T18" fmla="*/ 0 w 664"/>
                <a:gd name="T19" fmla="*/ 366 h 480"/>
                <a:gd name="T20" fmla="*/ 114 w 664"/>
                <a:gd name="T21" fmla="*/ 480 h 480"/>
                <a:gd name="T22" fmla="*/ 315 w 664"/>
                <a:gd name="T23" fmla="*/ 480 h 480"/>
                <a:gd name="T24" fmla="*/ 477 w 664"/>
                <a:gd name="T25" fmla="*/ 480 h 480"/>
                <a:gd name="T26" fmla="*/ 439 w 664"/>
                <a:gd name="T27" fmla="*/ 385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4" h="480">
                  <a:moveTo>
                    <a:pt x="439" y="385"/>
                  </a:moveTo>
                  <a:cubicBezTo>
                    <a:pt x="439" y="327"/>
                    <a:pt x="475" y="276"/>
                    <a:pt x="527" y="255"/>
                  </a:cubicBezTo>
                  <a:cubicBezTo>
                    <a:pt x="548" y="195"/>
                    <a:pt x="601" y="152"/>
                    <a:pt x="664" y="145"/>
                  </a:cubicBezTo>
                  <a:cubicBezTo>
                    <a:pt x="639" y="61"/>
                    <a:pt x="561" y="0"/>
                    <a:pt x="469" y="0"/>
                  </a:cubicBezTo>
                  <a:cubicBezTo>
                    <a:pt x="383" y="0"/>
                    <a:pt x="310" y="53"/>
                    <a:pt x="280" y="129"/>
                  </a:cubicBezTo>
                  <a:cubicBezTo>
                    <a:pt x="271" y="127"/>
                    <a:pt x="262" y="126"/>
                    <a:pt x="252" y="126"/>
                  </a:cubicBezTo>
                  <a:cubicBezTo>
                    <a:pt x="181" y="126"/>
                    <a:pt x="123" y="182"/>
                    <a:pt x="120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83" y="252"/>
                    <a:pt x="54" y="265"/>
                    <a:pt x="34" y="286"/>
                  </a:cubicBezTo>
                  <a:cubicBezTo>
                    <a:pt x="13" y="306"/>
                    <a:pt x="0" y="335"/>
                    <a:pt x="0" y="366"/>
                  </a:cubicBezTo>
                  <a:cubicBezTo>
                    <a:pt x="0" y="429"/>
                    <a:pt x="51" y="480"/>
                    <a:pt x="114" y="480"/>
                  </a:cubicBezTo>
                  <a:cubicBezTo>
                    <a:pt x="315" y="480"/>
                    <a:pt x="315" y="480"/>
                    <a:pt x="315" y="480"/>
                  </a:cubicBezTo>
                  <a:cubicBezTo>
                    <a:pt x="477" y="480"/>
                    <a:pt x="477" y="480"/>
                    <a:pt x="477" y="480"/>
                  </a:cubicBezTo>
                  <a:cubicBezTo>
                    <a:pt x="454" y="455"/>
                    <a:pt x="439" y="422"/>
                    <a:pt x="439" y="385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venir Book" panose="02000503020000020003"/>
              </a:endParaRPr>
            </a:p>
          </p:txBody>
        </p:sp>
        <p:sp>
          <p:nvSpPr>
            <p:cNvPr id="147" name="Freeform 106">
              <a:extLst>
                <a:ext uri="{FF2B5EF4-FFF2-40B4-BE49-F238E27FC236}">
                  <a16:creationId xmlns:a16="http://schemas.microsoft.com/office/drawing/2014/main" id="{B82DA0B9-2640-7745-908E-DE81BCDFB5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6449" y="4303203"/>
              <a:ext cx="214454" cy="216291"/>
            </a:xfrm>
            <a:custGeom>
              <a:avLst/>
              <a:gdLst>
                <a:gd name="T0" fmla="*/ 604 w 712"/>
                <a:gd name="T1" fmla="*/ 35 h 748"/>
                <a:gd name="T2" fmla="*/ 588 w 712"/>
                <a:gd name="T3" fmla="*/ 0 h 748"/>
                <a:gd name="T4" fmla="*/ 535 w 712"/>
                <a:gd name="T5" fmla="*/ 17 h 748"/>
                <a:gd name="T6" fmla="*/ 391 w 712"/>
                <a:gd name="T7" fmla="*/ 35 h 748"/>
                <a:gd name="T8" fmla="*/ 374 w 712"/>
                <a:gd name="T9" fmla="*/ 0 h 748"/>
                <a:gd name="T10" fmla="*/ 321 w 712"/>
                <a:gd name="T11" fmla="*/ 17 h 748"/>
                <a:gd name="T12" fmla="*/ 177 w 712"/>
                <a:gd name="T13" fmla="*/ 35 h 748"/>
                <a:gd name="T14" fmla="*/ 161 w 712"/>
                <a:gd name="T15" fmla="*/ 0 h 748"/>
                <a:gd name="T16" fmla="*/ 108 w 712"/>
                <a:gd name="T17" fmla="*/ 17 h 748"/>
                <a:gd name="T18" fmla="*/ 41 w 712"/>
                <a:gd name="T19" fmla="*/ 35 h 748"/>
                <a:gd name="T20" fmla="*/ 0 w 712"/>
                <a:gd name="T21" fmla="*/ 706 h 748"/>
                <a:gd name="T22" fmla="*/ 671 w 712"/>
                <a:gd name="T23" fmla="*/ 748 h 748"/>
                <a:gd name="T24" fmla="*/ 712 w 712"/>
                <a:gd name="T25" fmla="*/ 77 h 748"/>
                <a:gd name="T26" fmla="*/ 182 w 712"/>
                <a:gd name="T27" fmla="*/ 679 h 748"/>
                <a:gd name="T28" fmla="*/ 60 w 712"/>
                <a:gd name="T29" fmla="*/ 570 h 748"/>
                <a:gd name="T30" fmla="*/ 182 w 712"/>
                <a:gd name="T31" fmla="*/ 679 h 748"/>
                <a:gd name="T32" fmla="*/ 60 w 712"/>
                <a:gd name="T33" fmla="*/ 535 h 748"/>
                <a:gd name="T34" fmla="*/ 182 w 712"/>
                <a:gd name="T35" fmla="*/ 426 h 748"/>
                <a:gd name="T36" fmla="*/ 182 w 712"/>
                <a:gd name="T37" fmla="*/ 392 h 748"/>
                <a:gd name="T38" fmla="*/ 60 w 712"/>
                <a:gd name="T39" fmla="*/ 283 h 748"/>
                <a:gd name="T40" fmla="*/ 182 w 712"/>
                <a:gd name="T41" fmla="*/ 392 h 748"/>
                <a:gd name="T42" fmla="*/ 216 w 712"/>
                <a:gd name="T43" fmla="*/ 679 h 748"/>
                <a:gd name="T44" fmla="*/ 337 w 712"/>
                <a:gd name="T45" fmla="*/ 570 h 748"/>
                <a:gd name="T46" fmla="*/ 337 w 712"/>
                <a:gd name="T47" fmla="*/ 535 h 748"/>
                <a:gd name="T48" fmla="*/ 216 w 712"/>
                <a:gd name="T49" fmla="*/ 426 h 748"/>
                <a:gd name="T50" fmla="*/ 337 w 712"/>
                <a:gd name="T51" fmla="*/ 535 h 748"/>
                <a:gd name="T52" fmla="*/ 216 w 712"/>
                <a:gd name="T53" fmla="*/ 283 h 748"/>
                <a:gd name="T54" fmla="*/ 337 w 712"/>
                <a:gd name="T55" fmla="*/ 392 h 748"/>
                <a:gd name="T56" fmla="*/ 494 w 712"/>
                <a:gd name="T57" fmla="*/ 679 h 748"/>
                <a:gd name="T58" fmla="*/ 372 w 712"/>
                <a:gd name="T59" fmla="*/ 570 h 748"/>
                <a:gd name="T60" fmla="*/ 494 w 712"/>
                <a:gd name="T61" fmla="*/ 679 h 748"/>
                <a:gd name="T62" fmla="*/ 372 w 712"/>
                <a:gd name="T63" fmla="*/ 535 h 748"/>
                <a:gd name="T64" fmla="*/ 494 w 712"/>
                <a:gd name="T65" fmla="*/ 426 h 748"/>
                <a:gd name="T66" fmla="*/ 494 w 712"/>
                <a:gd name="T67" fmla="*/ 392 h 748"/>
                <a:gd name="T68" fmla="*/ 372 w 712"/>
                <a:gd name="T69" fmla="*/ 283 h 748"/>
                <a:gd name="T70" fmla="*/ 494 w 712"/>
                <a:gd name="T71" fmla="*/ 392 h 748"/>
                <a:gd name="T72" fmla="*/ 529 w 712"/>
                <a:gd name="T73" fmla="*/ 679 h 748"/>
                <a:gd name="T74" fmla="*/ 650 w 712"/>
                <a:gd name="T75" fmla="*/ 570 h 748"/>
                <a:gd name="T76" fmla="*/ 650 w 712"/>
                <a:gd name="T77" fmla="*/ 535 h 748"/>
                <a:gd name="T78" fmla="*/ 529 w 712"/>
                <a:gd name="T79" fmla="*/ 426 h 748"/>
                <a:gd name="T80" fmla="*/ 650 w 712"/>
                <a:gd name="T81" fmla="*/ 535 h 748"/>
                <a:gd name="T82" fmla="*/ 529 w 712"/>
                <a:gd name="T83" fmla="*/ 392 h 748"/>
                <a:gd name="T84" fmla="*/ 650 w 712"/>
                <a:gd name="T85" fmla="*/ 283 h 748"/>
                <a:gd name="T86" fmla="*/ 652 w 712"/>
                <a:gd name="T87" fmla="*/ 231 h 748"/>
                <a:gd name="T88" fmla="*/ 60 w 712"/>
                <a:gd name="T89" fmla="*/ 105 h 748"/>
                <a:gd name="T90" fmla="*/ 652 w 712"/>
                <a:gd name="T91" fmla="*/ 231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2" h="748">
                  <a:moveTo>
                    <a:pt x="671" y="35"/>
                  </a:moveTo>
                  <a:cubicBezTo>
                    <a:pt x="604" y="35"/>
                    <a:pt x="604" y="35"/>
                    <a:pt x="604" y="35"/>
                  </a:cubicBezTo>
                  <a:cubicBezTo>
                    <a:pt x="604" y="17"/>
                    <a:pt x="604" y="17"/>
                    <a:pt x="604" y="17"/>
                  </a:cubicBezTo>
                  <a:cubicBezTo>
                    <a:pt x="604" y="7"/>
                    <a:pt x="597" y="0"/>
                    <a:pt x="588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42" y="0"/>
                    <a:pt x="535" y="7"/>
                    <a:pt x="535" y="17"/>
                  </a:cubicBezTo>
                  <a:cubicBezTo>
                    <a:pt x="535" y="35"/>
                    <a:pt x="535" y="35"/>
                    <a:pt x="535" y="35"/>
                  </a:cubicBezTo>
                  <a:cubicBezTo>
                    <a:pt x="391" y="35"/>
                    <a:pt x="391" y="35"/>
                    <a:pt x="391" y="35"/>
                  </a:cubicBezTo>
                  <a:cubicBezTo>
                    <a:pt x="391" y="17"/>
                    <a:pt x="391" y="17"/>
                    <a:pt x="391" y="17"/>
                  </a:cubicBezTo>
                  <a:cubicBezTo>
                    <a:pt x="391" y="7"/>
                    <a:pt x="383" y="0"/>
                    <a:pt x="374" y="0"/>
                  </a:cubicBezTo>
                  <a:cubicBezTo>
                    <a:pt x="338" y="0"/>
                    <a:pt x="338" y="0"/>
                    <a:pt x="338" y="0"/>
                  </a:cubicBezTo>
                  <a:cubicBezTo>
                    <a:pt x="329" y="0"/>
                    <a:pt x="321" y="7"/>
                    <a:pt x="321" y="17"/>
                  </a:cubicBezTo>
                  <a:cubicBezTo>
                    <a:pt x="321" y="35"/>
                    <a:pt x="321" y="35"/>
                    <a:pt x="321" y="35"/>
                  </a:cubicBezTo>
                  <a:cubicBezTo>
                    <a:pt x="177" y="35"/>
                    <a:pt x="177" y="35"/>
                    <a:pt x="177" y="35"/>
                  </a:cubicBezTo>
                  <a:cubicBezTo>
                    <a:pt x="177" y="17"/>
                    <a:pt x="177" y="17"/>
                    <a:pt x="177" y="17"/>
                  </a:cubicBezTo>
                  <a:cubicBezTo>
                    <a:pt x="177" y="7"/>
                    <a:pt x="170" y="0"/>
                    <a:pt x="161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5" y="0"/>
                    <a:pt x="108" y="7"/>
                    <a:pt x="108" y="17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18" y="35"/>
                    <a:pt x="0" y="54"/>
                    <a:pt x="0" y="77"/>
                  </a:cubicBezTo>
                  <a:cubicBezTo>
                    <a:pt x="0" y="706"/>
                    <a:pt x="0" y="706"/>
                    <a:pt x="0" y="706"/>
                  </a:cubicBezTo>
                  <a:cubicBezTo>
                    <a:pt x="0" y="729"/>
                    <a:pt x="18" y="748"/>
                    <a:pt x="41" y="748"/>
                  </a:cubicBezTo>
                  <a:cubicBezTo>
                    <a:pt x="671" y="748"/>
                    <a:pt x="671" y="748"/>
                    <a:pt x="671" y="748"/>
                  </a:cubicBezTo>
                  <a:cubicBezTo>
                    <a:pt x="694" y="748"/>
                    <a:pt x="712" y="729"/>
                    <a:pt x="712" y="706"/>
                  </a:cubicBezTo>
                  <a:cubicBezTo>
                    <a:pt x="712" y="77"/>
                    <a:pt x="712" y="77"/>
                    <a:pt x="712" y="77"/>
                  </a:cubicBezTo>
                  <a:cubicBezTo>
                    <a:pt x="712" y="54"/>
                    <a:pt x="694" y="35"/>
                    <a:pt x="671" y="35"/>
                  </a:cubicBezTo>
                  <a:close/>
                  <a:moveTo>
                    <a:pt x="182" y="679"/>
                  </a:moveTo>
                  <a:cubicBezTo>
                    <a:pt x="60" y="679"/>
                    <a:pt x="60" y="679"/>
                    <a:pt x="60" y="679"/>
                  </a:cubicBezTo>
                  <a:cubicBezTo>
                    <a:pt x="60" y="570"/>
                    <a:pt x="60" y="570"/>
                    <a:pt x="60" y="570"/>
                  </a:cubicBezTo>
                  <a:cubicBezTo>
                    <a:pt x="182" y="570"/>
                    <a:pt x="182" y="570"/>
                    <a:pt x="182" y="570"/>
                  </a:cubicBezTo>
                  <a:lnTo>
                    <a:pt x="182" y="679"/>
                  </a:lnTo>
                  <a:close/>
                  <a:moveTo>
                    <a:pt x="182" y="535"/>
                  </a:moveTo>
                  <a:cubicBezTo>
                    <a:pt x="60" y="535"/>
                    <a:pt x="60" y="535"/>
                    <a:pt x="60" y="535"/>
                  </a:cubicBezTo>
                  <a:cubicBezTo>
                    <a:pt x="60" y="426"/>
                    <a:pt x="60" y="426"/>
                    <a:pt x="60" y="426"/>
                  </a:cubicBezTo>
                  <a:cubicBezTo>
                    <a:pt x="182" y="426"/>
                    <a:pt x="182" y="426"/>
                    <a:pt x="182" y="426"/>
                  </a:cubicBezTo>
                  <a:lnTo>
                    <a:pt x="182" y="535"/>
                  </a:lnTo>
                  <a:close/>
                  <a:moveTo>
                    <a:pt x="182" y="392"/>
                  </a:moveTo>
                  <a:cubicBezTo>
                    <a:pt x="60" y="392"/>
                    <a:pt x="60" y="392"/>
                    <a:pt x="60" y="392"/>
                  </a:cubicBezTo>
                  <a:cubicBezTo>
                    <a:pt x="60" y="283"/>
                    <a:pt x="60" y="283"/>
                    <a:pt x="60" y="283"/>
                  </a:cubicBezTo>
                  <a:cubicBezTo>
                    <a:pt x="182" y="283"/>
                    <a:pt x="182" y="283"/>
                    <a:pt x="182" y="283"/>
                  </a:cubicBezTo>
                  <a:lnTo>
                    <a:pt x="182" y="392"/>
                  </a:lnTo>
                  <a:close/>
                  <a:moveTo>
                    <a:pt x="337" y="679"/>
                  </a:moveTo>
                  <a:cubicBezTo>
                    <a:pt x="216" y="679"/>
                    <a:pt x="216" y="679"/>
                    <a:pt x="216" y="679"/>
                  </a:cubicBezTo>
                  <a:cubicBezTo>
                    <a:pt x="216" y="570"/>
                    <a:pt x="216" y="570"/>
                    <a:pt x="216" y="570"/>
                  </a:cubicBezTo>
                  <a:cubicBezTo>
                    <a:pt x="337" y="570"/>
                    <a:pt x="337" y="570"/>
                    <a:pt x="337" y="570"/>
                  </a:cubicBezTo>
                  <a:lnTo>
                    <a:pt x="337" y="679"/>
                  </a:lnTo>
                  <a:close/>
                  <a:moveTo>
                    <a:pt x="337" y="535"/>
                  </a:moveTo>
                  <a:cubicBezTo>
                    <a:pt x="216" y="535"/>
                    <a:pt x="216" y="535"/>
                    <a:pt x="216" y="535"/>
                  </a:cubicBezTo>
                  <a:cubicBezTo>
                    <a:pt x="216" y="426"/>
                    <a:pt x="216" y="426"/>
                    <a:pt x="216" y="426"/>
                  </a:cubicBezTo>
                  <a:cubicBezTo>
                    <a:pt x="337" y="426"/>
                    <a:pt x="337" y="426"/>
                    <a:pt x="337" y="426"/>
                  </a:cubicBezTo>
                  <a:lnTo>
                    <a:pt x="337" y="535"/>
                  </a:lnTo>
                  <a:close/>
                  <a:moveTo>
                    <a:pt x="216" y="392"/>
                  </a:moveTo>
                  <a:cubicBezTo>
                    <a:pt x="216" y="283"/>
                    <a:pt x="216" y="283"/>
                    <a:pt x="216" y="283"/>
                  </a:cubicBezTo>
                  <a:cubicBezTo>
                    <a:pt x="337" y="283"/>
                    <a:pt x="337" y="283"/>
                    <a:pt x="337" y="283"/>
                  </a:cubicBezTo>
                  <a:cubicBezTo>
                    <a:pt x="337" y="392"/>
                    <a:pt x="337" y="392"/>
                    <a:pt x="337" y="392"/>
                  </a:cubicBezTo>
                  <a:lnTo>
                    <a:pt x="216" y="392"/>
                  </a:lnTo>
                  <a:close/>
                  <a:moveTo>
                    <a:pt x="494" y="679"/>
                  </a:moveTo>
                  <a:cubicBezTo>
                    <a:pt x="372" y="679"/>
                    <a:pt x="372" y="679"/>
                    <a:pt x="372" y="679"/>
                  </a:cubicBezTo>
                  <a:cubicBezTo>
                    <a:pt x="372" y="570"/>
                    <a:pt x="372" y="570"/>
                    <a:pt x="372" y="570"/>
                  </a:cubicBezTo>
                  <a:cubicBezTo>
                    <a:pt x="494" y="570"/>
                    <a:pt x="494" y="570"/>
                    <a:pt x="494" y="570"/>
                  </a:cubicBezTo>
                  <a:lnTo>
                    <a:pt x="494" y="679"/>
                  </a:lnTo>
                  <a:close/>
                  <a:moveTo>
                    <a:pt x="494" y="535"/>
                  </a:moveTo>
                  <a:cubicBezTo>
                    <a:pt x="372" y="535"/>
                    <a:pt x="372" y="535"/>
                    <a:pt x="372" y="535"/>
                  </a:cubicBezTo>
                  <a:cubicBezTo>
                    <a:pt x="372" y="426"/>
                    <a:pt x="372" y="426"/>
                    <a:pt x="372" y="426"/>
                  </a:cubicBezTo>
                  <a:cubicBezTo>
                    <a:pt x="494" y="426"/>
                    <a:pt x="494" y="426"/>
                    <a:pt x="494" y="426"/>
                  </a:cubicBezTo>
                  <a:lnTo>
                    <a:pt x="494" y="535"/>
                  </a:lnTo>
                  <a:close/>
                  <a:moveTo>
                    <a:pt x="494" y="392"/>
                  </a:moveTo>
                  <a:cubicBezTo>
                    <a:pt x="372" y="392"/>
                    <a:pt x="372" y="392"/>
                    <a:pt x="372" y="392"/>
                  </a:cubicBezTo>
                  <a:cubicBezTo>
                    <a:pt x="372" y="283"/>
                    <a:pt x="372" y="283"/>
                    <a:pt x="372" y="283"/>
                  </a:cubicBezTo>
                  <a:cubicBezTo>
                    <a:pt x="494" y="283"/>
                    <a:pt x="494" y="283"/>
                    <a:pt x="494" y="283"/>
                  </a:cubicBezTo>
                  <a:lnTo>
                    <a:pt x="494" y="392"/>
                  </a:lnTo>
                  <a:close/>
                  <a:moveTo>
                    <a:pt x="650" y="679"/>
                  </a:moveTo>
                  <a:cubicBezTo>
                    <a:pt x="529" y="679"/>
                    <a:pt x="529" y="679"/>
                    <a:pt x="529" y="679"/>
                  </a:cubicBezTo>
                  <a:cubicBezTo>
                    <a:pt x="529" y="570"/>
                    <a:pt x="529" y="570"/>
                    <a:pt x="529" y="570"/>
                  </a:cubicBezTo>
                  <a:cubicBezTo>
                    <a:pt x="650" y="570"/>
                    <a:pt x="650" y="570"/>
                    <a:pt x="650" y="570"/>
                  </a:cubicBezTo>
                  <a:lnTo>
                    <a:pt x="650" y="679"/>
                  </a:lnTo>
                  <a:close/>
                  <a:moveTo>
                    <a:pt x="650" y="535"/>
                  </a:moveTo>
                  <a:cubicBezTo>
                    <a:pt x="529" y="535"/>
                    <a:pt x="529" y="535"/>
                    <a:pt x="529" y="535"/>
                  </a:cubicBezTo>
                  <a:cubicBezTo>
                    <a:pt x="529" y="426"/>
                    <a:pt x="529" y="426"/>
                    <a:pt x="529" y="426"/>
                  </a:cubicBezTo>
                  <a:cubicBezTo>
                    <a:pt x="650" y="426"/>
                    <a:pt x="650" y="426"/>
                    <a:pt x="650" y="426"/>
                  </a:cubicBezTo>
                  <a:lnTo>
                    <a:pt x="650" y="535"/>
                  </a:lnTo>
                  <a:close/>
                  <a:moveTo>
                    <a:pt x="650" y="392"/>
                  </a:moveTo>
                  <a:cubicBezTo>
                    <a:pt x="529" y="392"/>
                    <a:pt x="529" y="392"/>
                    <a:pt x="529" y="392"/>
                  </a:cubicBezTo>
                  <a:cubicBezTo>
                    <a:pt x="529" y="283"/>
                    <a:pt x="529" y="283"/>
                    <a:pt x="529" y="283"/>
                  </a:cubicBezTo>
                  <a:cubicBezTo>
                    <a:pt x="650" y="283"/>
                    <a:pt x="650" y="283"/>
                    <a:pt x="650" y="283"/>
                  </a:cubicBezTo>
                  <a:lnTo>
                    <a:pt x="650" y="392"/>
                  </a:lnTo>
                  <a:close/>
                  <a:moveTo>
                    <a:pt x="652" y="231"/>
                  </a:moveTo>
                  <a:cubicBezTo>
                    <a:pt x="60" y="231"/>
                    <a:pt x="60" y="231"/>
                    <a:pt x="60" y="231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52" y="105"/>
                    <a:pt x="652" y="105"/>
                    <a:pt x="652" y="105"/>
                  </a:cubicBezTo>
                  <a:lnTo>
                    <a:pt x="652" y="23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73F04AF-5539-5142-8E14-2353B27B91F6}"/>
                </a:ext>
              </a:extLst>
            </p:cNvPr>
            <p:cNvGrpSpPr/>
            <p:nvPr/>
          </p:nvGrpSpPr>
          <p:grpSpPr>
            <a:xfrm>
              <a:off x="1479890" y="3958653"/>
              <a:ext cx="1094528" cy="898872"/>
              <a:chOff x="1479890" y="3958653"/>
              <a:chExt cx="1094528" cy="898872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94251F1-7D2C-4245-B5D2-8248F5D6D328}"/>
                  </a:ext>
                </a:extLst>
              </p:cNvPr>
              <p:cNvSpPr txBox="1"/>
              <p:nvPr/>
            </p:nvSpPr>
            <p:spPr>
              <a:xfrm>
                <a:off x="1479890" y="4642081"/>
                <a:ext cx="1094528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454F"/>
                    </a:solidFill>
                    <a:effectLst/>
                    <a:uLnTx/>
                    <a:uFillTx/>
                    <a:latin typeface="Avenir Book" panose="02000503020000020003"/>
                  </a:rPr>
                  <a:t>CONTEXTUAL DATA</a:t>
                </a: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1288D9C0-3D48-794D-B56A-9FC7D680573A}"/>
                  </a:ext>
                </a:extLst>
              </p:cNvPr>
              <p:cNvSpPr/>
              <p:nvPr/>
            </p:nvSpPr>
            <p:spPr>
              <a:xfrm>
                <a:off x="1687275" y="3958653"/>
                <a:ext cx="721690" cy="669435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</p:grpSp>
      </p:grpSp>
      <p:sp>
        <p:nvSpPr>
          <p:cNvPr id="127" name="Slide Number Placeholder 2">
            <a:extLst>
              <a:ext uri="{FF2B5EF4-FFF2-40B4-BE49-F238E27FC236}">
                <a16:creationId xmlns:a16="http://schemas.microsoft.com/office/drawing/2014/main" id="{37A327CD-CD72-45B8-808A-3D63017798BC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EF997-0A3B-314B-87C7-90A984899C6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Book" panose="02000503020000020003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venir Book" panose="02000503020000020003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24C88D64-2DB0-9841-A1BC-37FA66F87857}"/>
              </a:ext>
            </a:extLst>
          </p:cNvPr>
          <p:cNvGrpSpPr/>
          <p:nvPr/>
        </p:nvGrpSpPr>
        <p:grpSpPr>
          <a:xfrm>
            <a:off x="1641180" y="813532"/>
            <a:ext cx="704037" cy="704037"/>
            <a:chOff x="5810089" y="4112876"/>
            <a:chExt cx="704037" cy="704037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D64E4038-8EB1-5743-BF05-2A6B9ACD46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10089" y="4112876"/>
              <a:ext cx="704037" cy="704037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Book" panose="02000503020000020003"/>
              </a:endParaRPr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004DC086-11B8-0148-9852-5949CE6671F5}"/>
                </a:ext>
              </a:extLst>
            </p:cNvPr>
            <p:cNvGrpSpPr/>
            <p:nvPr/>
          </p:nvGrpSpPr>
          <p:grpSpPr>
            <a:xfrm>
              <a:off x="6042815" y="4224733"/>
              <a:ext cx="214774" cy="211571"/>
              <a:chOff x="2120802" y="4533209"/>
              <a:chExt cx="214774" cy="211571"/>
            </a:xfrm>
            <a:grpFill/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DDB05776-921F-B24B-B858-B9AA4E406F4F}"/>
                  </a:ext>
                </a:extLst>
              </p:cNvPr>
              <p:cNvSpPr/>
              <p:nvPr/>
            </p:nvSpPr>
            <p:spPr>
              <a:xfrm>
                <a:off x="2120802" y="4533209"/>
                <a:ext cx="214774" cy="21157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186" name="Freeform 68">
                <a:extLst>
                  <a:ext uri="{FF2B5EF4-FFF2-40B4-BE49-F238E27FC236}">
                    <a16:creationId xmlns:a16="http://schemas.microsoft.com/office/drawing/2014/main" id="{8C98B721-C150-A44F-BBF8-C00B89AEB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5066" y="4572343"/>
                <a:ext cx="129668" cy="127512"/>
              </a:xfrm>
              <a:custGeom>
                <a:avLst/>
                <a:gdLst>
                  <a:gd name="T0" fmla="*/ 55 w 59"/>
                  <a:gd name="T1" fmla="*/ 25 h 58"/>
                  <a:gd name="T2" fmla="*/ 11 w 59"/>
                  <a:gd name="T3" fmla="*/ 2 h 58"/>
                  <a:gd name="T4" fmla="*/ 0 w 59"/>
                  <a:gd name="T5" fmla="*/ 6 h 58"/>
                  <a:gd name="T6" fmla="*/ 0 w 59"/>
                  <a:gd name="T7" fmla="*/ 52 h 58"/>
                  <a:gd name="T8" fmla="*/ 11 w 59"/>
                  <a:gd name="T9" fmla="*/ 55 h 58"/>
                  <a:gd name="T10" fmla="*/ 55 w 59"/>
                  <a:gd name="T11" fmla="*/ 33 h 58"/>
                  <a:gd name="T12" fmla="*/ 55 w 59"/>
                  <a:gd name="T13" fmla="*/ 2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58">
                    <a:moveTo>
                      <a:pt x="55" y="25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7" y="0"/>
                      <a:pt x="0" y="2"/>
                      <a:pt x="0" y="6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6"/>
                      <a:pt x="7" y="58"/>
                      <a:pt x="11" y="55"/>
                    </a:cubicBezTo>
                    <a:cubicBezTo>
                      <a:pt x="55" y="33"/>
                      <a:pt x="55" y="33"/>
                      <a:pt x="55" y="33"/>
                    </a:cubicBezTo>
                    <a:cubicBezTo>
                      <a:pt x="59" y="31"/>
                      <a:pt x="59" y="27"/>
                      <a:pt x="55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28DF6A10-D1D7-9D4D-BE55-559EA819CA01}"/>
                </a:ext>
              </a:extLst>
            </p:cNvPr>
            <p:cNvGrpSpPr/>
            <p:nvPr/>
          </p:nvGrpSpPr>
          <p:grpSpPr>
            <a:xfrm>
              <a:off x="6115289" y="4350922"/>
              <a:ext cx="253388" cy="300082"/>
              <a:chOff x="2401677" y="4602528"/>
              <a:chExt cx="253388" cy="300082"/>
            </a:xfrm>
            <a:grpFill/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265A426D-6AAF-2D49-B828-30D4D46E4DDA}"/>
                  </a:ext>
                </a:extLst>
              </p:cNvPr>
              <p:cNvSpPr/>
              <p:nvPr/>
            </p:nvSpPr>
            <p:spPr>
              <a:xfrm>
                <a:off x="2438457" y="4685609"/>
                <a:ext cx="214774" cy="21157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24656B03-2AC3-314D-B227-9B1158DC13B0}"/>
                  </a:ext>
                </a:extLst>
              </p:cNvPr>
              <p:cNvSpPr txBox="1"/>
              <p:nvPr/>
            </p:nvSpPr>
            <p:spPr>
              <a:xfrm>
                <a:off x="2401677" y="4602528"/>
                <a:ext cx="253388" cy="300082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Book" panose="02000503020000020003"/>
                  </a:rPr>
                  <a:t>T</a:t>
                </a:r>
              </a:p>
            </p:txBody>
          </p:sp>
        </p:grpSp>
        <p:sp>
          <p:nvSpPr>
            <p:cNvPr id="181" name="Freeform 18">
              <a:extLst>
                <a:ext uri="{FF2B5EF4-FFF2-40B4-BE49-F238E27FC236}">
                  <a16:creationId xmlns:a16="http://schemas.microsoft.com/office/drawing/2014/main" id="{C34B1042-C0F6-6949-848D-E498960964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27" y="4369443"/>
              <a:ext cx="210463" cy="211571"/>
            </a:xfrm>
            <a:custGeom>
              <a:avLst/>
              <a:gdLst>
                <a:gd name="T0" fmla="*/ 0 w 269"/>
                <a:gd name="T1" fmla="*/ 0 h 270"/>
                <a:gd name="T2" fmla="*/ 0 w 269"/>
                <a:gd name="T3" fmla="*/ 270 h 270"/>
                <a:gd name="T4" fmla="*/ 269 w 269"/>
                <a:gd name="T5" fmla="*/ 270 h 270"/>
                <a:gd name="T6" fmla="*/ 269 w 269"/>
                <a:gd name="T7" fmla="*/ 0 h 270"/>
                <a:gd name="T8" fmla="*/ 0 w 269"/>
                <a:gd name="T9" fmla="*/ 0 h 270"/>
                <a:gd name="T10" fmla="*/ 80 w 269"/>
                <a:gd name="T11" fmla="*/ 60 h 270"/>
                <a:gd name="T12" fmla="*/ 107 w 269"/>
                <a:gd name="T13" fmla="*/ 87 h 270"/>
                <a:gd name="T14" fmla="*/ 80 w 269"/>
                <a:gd name="T15" fmla="*/ 114 h 270"/>
                <a:gd name="T16" fmla="*/ 53 w 269"/>
                <a:gd name="T17" fmla="*/ 87 h 270"/>
                <a:gd name="T18" fmla="*/ 80 w 269"/>
                <a:gd name="T19" fmla="*/ 60 h 270"/>
                <a:gd name="T20" fmla="*/ 228 w 269"/>
                <a:gd name="T21" fmla="*/ 229 h 270"/>
                <a:gd name="T22" fmla="*/ 40 w 269"/>
                <a:gd name="T23" fmla="*/ 229 h 270"/>
                <a:gd name="T24" fmla="*/ 40 w 269"/>
                <a:gd name="T25" fmla="*/ 189 h 270"/>
                <a:gd name="T26" fmla="*/ 87 w 269"/>
                <a:gd name="T27" fmla="*/ 142 h 270"/>
                <a:gd name="T28" fmla="*/ 116 w 269"/>
                <a:gd name="T29" fmla="*/ 167 h 270"/>
                <a:gd name="T30" fmla="*/ 179 w 269"/>
                <a:gd name="T31" fmla="*/ 104 h 270"/>
                <a:gd name="T32" fmla="*/ 228 w 269"/>
                <a:gd name="T33" fmla="*/ 153 h 270"/>
                <a:gd name="T34" fmla="*/ 228 w 269"/>
                <a:gd name="T35" fmla="*/ 22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9" h="270">
                  <a:moveTo>
                    <a:pt x="0" y="0"/>
                  </a:moveTo>
                  <a:cubicBezTo>
                    <a:pt x="0" y="270"/>
                    <a:pt x="0" y="270"/>
                    <a:pt x="0" y="270"/>
                  </a:cubicBezTo>
                  <a:cubicBezTo>
                    <a:pt x="269" y="270"/>
                    <a:pt x="269" y="270"/>
                    <a:pt x="269" y="270"/>
                  </a:cubicBezTo>
                  <a:cubicBezTo>
                    <a:pt x="269" y="0"/>
                    <a:pt x="269" y="0"/>
                    <a:pt x="269" y="0"/>
                  </a:cubicBezTo>
                  <a:lnTo>
                    <a:pt x="0" y="0"/>
                  </a:lnTo>
                  <a:close/>
                  <a:moveTo>
                    <a:pt x="80" y="60"/>
                  </a:moveTo>
                  <a:cubicBezTo>
                    <a:pt x="95" y="60"/>
                    <a:pt x="107" y="72"/>
                    <a:pt x="107" y="87"/>
                  </a:cubicBezTo>
                  <a:cubicBezTo>
                    <a:pt x="107" y="102"/>
                    <a:pt x="95" y="114"/>
                    <a:pt x="80" y="114"/>
                  </a:cubicBezTo>
                  <a:cubicBezTo>
                    <a:pt x="65" y="114"/>
                    <a:pt x="53" y="102"/>
                    <a:pt x="53" y="87"/>
                  </a:cubicBezTo>
                  <a:cubicBezTo>
                    <a:pt x="53" y="72"/>
                    <a:pt x="65" y="60"/>
                    <a:pt x="80" y="60"/>
                  </a:cubicBezTo>
                  <a:close/>
                  <a:moveTo>
                    <a:pt x="228" y="229"/>
                  </a:moveTo>
                  <a:cubicBezTo>
                    <a:pt x="40" y="229"/>
                    <a:pt x="40" y="229"/>
                    <a:pt x="40" y="229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87" y="142"/>
                    <a:pt x="87" y="142"/>
                    <a:pt x="87" y="142"/>
                  </a:cubicBezTo>
                  <a:cubicBezTo>
                    <a:pt x="116" y="167"/>
                    <a:pt x="116" y="167"/>
                    <a:pt x="116" y="167"/>
                  </a:cubicBezTo>
                  <a:cubicBezTo>
                    <a:pt x="179" y="104"/>
                    <a:pt x="179" y="104"/>
                    <a:pt x="179" y="104"/>
                  </a:cubicBezTo>
                  <a:cubicBezTo>
                    <a:pt x="228" y="153"/>
                    <a:pt x="228" y="153"/>
                    <a:pt x="228" y="153"/>
                  </a:cubicBezTo>
                  <a:lnTo>
                    <a:pt x="228" y="22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venir Book" panose="02000503020000020003"/>
              </a:endParaRPr>
            </a:p>
          </p:txBody>
        </p:sp>
      </p:grp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08738D4E-6AF8-FD4C-A672-22891D4DF274}"/>
              </a:ext>
            </a:extLst>
          </p:cNvPr>
          <p:cNvCxnSpPr>
            <a:cxnSpLocks/>
          </p:cNvCxnSpPr>
          <p:nvPr/>
        </p:nvCxnSpPr>
        <p:spPr>
          <a:xfrm flipV="1">
            <a:off x="1821637" y="3162779"/>
            <a:ext cx="757690" cy="106703"/>
          </a:xfrm>
          <a:prstGeom prst="straightConnector1">
            <a:avLst/>
          </a:prstGeom>
          <a:ln w="22225" cap="rnd">
            <a:solidFill>
              <a:schemeClr val="accent5">
                <a:lumMod val="60000"/>
                <a:lumOff val="40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063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77456D-72AF-C147-BF55-AC891778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F997-0A3B-314B-87C7-90A984899C61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66D596-B97A-2049-AEBD-DFB800006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content </a:t>
            </a:r>
            <a:r>
              <a:rPr lang="en-US" dirty="0">
                <a:solidFill>
                  <a:schemeClr val="accent4"/>
                </a:solidFill>
              </a:rPr>
              <a:t>automation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A7CF4-7999-7F4C-B6EC-334B650C38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Produce Thousands Of Ads At Scale Using Creative Automation</a:t>
            </a:r>
          </a:p>
        </p:txBody>
      </p:sp>
      <p:pic>
        <p:nvPicPr>
          <p:cNvPr id="6" name="Picture 5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0BB1773D-5615-6D4D-90B0-E486E4FD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129" y="1752255"/>
            <a:ext cx="1401623" cy="116492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BC0FA7F-6A1F-5B49-8E88-EF96B24804F7}"/>
              </a:ext>
            </a:extLst>
          </p:cNvPr>
          <p:cNvCxnSpPr>
            <a:cxnSpLocks/>
          </p:cNvCxnSpPr>
          <p:nvPr/>
        </p:nvCxnSpPr>
        <p:spPr>
          <a:xfrm>
            <a:off x="3960230" y="2731550"/>
            <a:ext cx="1533621" cy="0"/>
          </a:xfrm>
          <a:prstGeom prst="straightConnector1">
            <a:avLst/>
          </a:prstGeom>
          <a:ln w="19050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855647-7FD8-8341-B397-F04DE73FF239}"/>
              </a:ext>
            </a:extLst>
          </p:cNvPr>
          <p:cNvGrpSpPr/>
          <p:nvPr/>
        </p:nvGrpSpPr>
        <p:grpSpPr>
          <a:xfrm>
            <a:off x="4308729" y="1838787"/>
            <a:ext cx="744002" cy="774604"/>
            <a:chOff x="7185291" y="2009720"/>
            <a:chExt cx="1354138" cy="1450976"/>
          </a:xfrm>
          <a:solidFill>
            <a:schemeClr val="accent3">
              <a:lumMod val="75000"/>
            </a:schemeClr>
          </a:solidFill>
        </p:grpSpPr>
        <p:sp>
          <p:nvSpPr>
            <p:cNvPr id="11" name="Freeform 221">
              <a:extLst>
                <a:ext uri="{FF2B5EF4-FFF2-40B4-BE49-F238E27FC236}">
                  <a16:creationId xmlns:a16="http://schemas.microsoft.com/office/drawing/2014/main" id="{D513D912-E396-FC49-8350-B0B6A6625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3529" y="2057345"/>
              <a:ext cx="158750" cy="130175"/>
            </a:xfrm>
            <a:custGeom>
              <a:avLst/>
              <a:gdLst>
                <a:gd name="T0" fmla="*/ 193 w 403"/>
                <a:gd name="T1" fmla="*/ 0 h 328"/>
                <a:gd name="T2" fmla="*/ 231 w 403"/>
                <a:gd name="T3" fmla="*/ 3 h 328"/>
                <a:gd name="T4" fmla="*/ 267 w 403"/>
                <a:gd name="T5" fmla="*/ 13 h 328"/>
                <a:gd name="T6" fmla="*/ 299 w 403"/>
                <a:gd name="T7" fmla="*/ 29 h 328"/>
                <a:gd name="T8" fmla="*/ 328 w 403"/>
                <a:gd name="T9" fmla="*/ 50 h 328"/>
                <a:gd name="T10" fmla="*/ 354 w 403"/>
                <a:gd name="T11" fmla="*/ 74 h 328"/>
                <a:gd name="T12" fmla="*/ 375 w 403"/>
                <a:gd name="T13" fmla="*/ 104 h 328"/>
                <a:gd name="T14" fmla="*/ 389 w 403"/>
                <a:gd name="T15" fmla="*/ 137 h 328"/>
                <a:gd name="T16" fmla="*/ 400 w 403"/>
                <a:gd name="T17" fmla="*/ 172 h 328"/>
                <a:gd name="T18" fmla="*/ 403 w 403"/>
                <a:gd name="T19" fmla="*/ 210 h 328"/>
                <a:gd name="T20" fmla="*/ 401 w 403"/>
                <a:gd name="T21" fmla="*/ 242 h 328"/>
                <a:gd name="T22" fmla="*/ 394 w 403"/>
                <a:gd name="T23" fmla="*/ 272 h 328"/>
                <a:gd name="T24" fmla="*/ 382 w 403"/>
                <a:gd name="T25" fmla="*/ 301 h 328"/>
                <a:gd name="T26" fmla="*/ 366 w 403"/>
                <a:gd name="T27" fmla="*/ 328 h 328"/>
                <a:gd name="T28" fmla="*/ 344 w 403"/>
                <a:gd name="T29" fmla="*/ 307 h 328"/>
                <a:gd name="T30" fmla="*/ 317 w 403"/>
                <a:gd name="T31" fmla="*/ 290 h 328"/>
                <a:gd name="T32" fmla="*/ 288 w 403"/>
                <a:gd name="T33" fmla="*/ 278 h 328"/>
                <a:gd name="T34" fmla="*/ 258 w 403"/>
                <a:gd name="T35" fmla="*/ 269 h 328"/>
                <a:gd name="T36" fmla="*/ 224 w 403"/>
                <a:gd name="T37" fmla="*/ 267 h 328"/>
                <a:gd name="T38" fmla="*/ 205 w 403"/>
                <a:gd name="T39" fmla="*/ 268 h 328"/>
                <a:gd name="T40" fmla="*/ 196 w 403"/>
                <a:gd name="T41" fmla="*/ 237 h 328"/>
                <a:gd name="T42" fmla="*/ 184 w 403"/>
                <a:gd name="T43" fmla="*/ 209 h 328"/>
                <a:gd name="T44" fmla="*/ 166 w 403"/>
                <a:gd name="T45" fmla="*/ 183 h 328"/>
                <a:gd name="T46" fmla="*/ 145 w 403"/>
                <a:gd name="T47" fmla="*/ 162 h 328"/>
                <a:gd name="T48" fmla="*/ 120 w 403"/>
                <a:gd name="T49" fmla="*/ 144 h 328"/>
                <a:gd name="T50" fmla="*/ 92 w 403"/>
                <a:gd name="T51" fmla="*/ 131 h 328"/>
                <a:gd name="T52" fmla="*/ 62 w 403"/>
                <a:gd name="T53" fmla="*/ 123 h 328"/>
                <a:gd name="T54" fmla="*/ 30 w 403"/>
                <a:gd name="T55" fmla="*/ 120 h 328"/>
                <a:gd name="T56" fmla="*/ 0 w 403"/>
                <a:gd name="T57" fmla="*/ 123 h 328"/>
                <a:gd name="T58" fmla="*/ 17 w 403"/>
                <a:gd name="T59" fmla="*/ 93 h 328"/>
                <a:gd name="T60" fmla="*/ 38 w 403"/>
                <a:gd name="T61" fmla="*/ 67 h 328"/>
                <a:gd name="T62" fmla="*/ 63 w 403"/>
                <a:gd name="T63" fmla="*/ 44 h 328"/>
                <a:gd name="T64" fmla="*/ 92 w 403"/>
                <a:gd name="T65" fmla="*/ 25 h 328"/>
                <a:gd name="T66" fmla="*/ 123 w 403"/>
                <a:gd name="T67" fmla="*/ 12 h 328"/>
                <a:gd name="T68" fmla="*/ 157 w 403"/>
                <a:gd name="T69" fmla="*/ 3 h 328"/>
                <a:gd name="T70" fmla="*/ 193 w 403"/>
                <a:gd name="T71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3" h="328">
                  <a:moveTo>
                    <a:pt x="193" y="0"/>
                  </a:moveTo>
                  <a:lnTo>
                    <a:pt x="231" y="3"/>
                  </a:lnTo>
                  <a:lnTo>
                    <a:pt x="267" y="13"/>
                  </a:lnTo>
                  <a:lnTo>
                    <a:pt x="299" y="29"/>
                  </a:lnTo>
                  <a:lnTo>
                    <a:pt x="328" y="50"/>
                  </a:lnTo>
                  <a:lnTo>
                    <a:pt x="354" y="74"/>
                  </a:lnTo>
                  <a:lnTo>
                    <a:pt x="375" y="104"/>
                  </a:lnTo>
                  <a:lnTo>
                    <a:pt x="389" y="137"/>
                  </a:lnTo>
                  <a:lnTo>
                    <a:pt x="400" y="172"/>
                  </a:lnTo>
                  <a:lnTo>
                    <a:pt x="403" y="210"/>
                  </a:lnTo>
                  <a:lnTo>
                    <a:pt x="401" y="242"/>
                  </a:lnTo>
                  <a:lnTo>
                    <a:pt x="394" y="272"/>
                  </a:lnTo>
                  <a:lnTo>
                    <a:pt x="382" y="301"/>
                  </a:lnTo>
                  <a:lnTo>
                    <a:pt x="366" y="328"/>
                  </a:lnTo>
                  <a:lnTo>
                    <a:pt x="344" y="307"/>
                  </a:lnTo>
                  <a:lnTo>
                    <a:pt x="317" y="290"/>
                  </a:lnTo>
                  <a:lnTo>
                    <a:pt x="288" y="278"/>
                  </a:lnTo>
                  <a:lnTo>
                    <a:pt x="258" y="269"/>
                  </a:lnTo>
                  <a:lnTo>
                    <a:pt x="224" y="267"/>
                  </a:lnTo>
                  <a:lnTo>
                    <a:pt x="205" y="268"/>
                  </a:lnTo>
                  <a:lnTo>
                    <a:pt x="196" y="237"/>
                  </a:lnTo>
                  <a:lnTo>
                    <a:pt x="184" y="209"/>
                  </a:lnTo>
                  <a:lnTo>
                    <a:pt x="166" y="183"/>
                  </a:lnTo>
                  <a:lnTo>
                    <a:pt x="145" y="162"/>
                  </a:lnTo>
                  <a:lnTo>
                    <a:pt x="120" y="144"/>
                  </a:lnTo>
                  <a:lnTo>
                    <a:pt x="92" y="131"/>
                  </a:lnTo>
                  <a:lnTo>
                    <a:pt x="62" y="123"/>
                  </a:lnTo>
                  <a:lnTo>
                    <a:pt x="30" y="120"/>
                  </a:lnTo>
                  <a:lnTo>
                    <a:pt x="0" y="123"/>
                  </a:lnTo>
                  <a:lnTo>
                    <a:pt x="17" y="93"/>
                  </a:lnTo>
                  <a:lnTo>
                    <a:pt x="38" y="67"/>
                  </a:lnTo>
                  <a:lnTo>
                    <a:pt x="63" y="44"/>
                  </a:lnTo>
                  <a:lnTo>
                    <a:pt x="92" y="25"/>
                  </a:lnTo>
                  <a:lnTo>
                    <a:pt x="123" y="12"/>
                  </a:lnTo>
                  <a:lnTo>
                    <a:pt x="157" y="3"/>
                  </a:lnTo>
                  <a:lnTo>
                    <a:pt x="1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" name="Freeform 222">
              <a:extLst>
                <a:ext uri="{FF2B5EF4-FFF2-40B4-BE49-F238E27FC236}">
                  <a16:creationId xmlns:a16="http://schemas.microsoft.com/office/drawing/2014/main" id="{1BB4B463-7C12-C448-82AB-368A1F309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8591" y="2401833"/>
              <a:ext cx="39688" cy="66675"/>
            </a:xfrm>
            <a:custGeom>
              <a:avLst/>
              <a:gdLst>
                <a:gd name="T0" fmla="*/ 91 w 100"/>
                <a:gd name="T1" fmla="*/ 0 h 166"/>
                <a:gd name="T2" fmla="*/ 90 w 100"/>
                <a:gd name="T3" fmla="*/ 26 h 166"/>
                <a:gd name="T4" fmla="*/ 91 w 100"/>
                <a:gd name="T5" fmla="*/ 54 h 166"/>
                <a:gd name="T6" fmla="*/ 95 w 100"/>
                <a:gd name="T7" fmla="*/ 72 h 166"/>
                <a:gd name="T8" fmla="*/ 98 w 100"/>
                <a:gd name="T9" fmla="*/ 90 h 166"/>
                <a:gd name="T10" fmla="*/ 100 w 100"/>
                <a:gd name="T11" fmla="*/ 109 h 166"/>
                <a:gd name="T12" fmla="*/ 98 w 100"/>
                <a:gd name="T13" fmla="*/ 127 h 166"/>
                <a:gd name="T14" fmla="*/ 91 w 100"/>
                <a:gd name="T15" fmla="*/ 141 h 166"/>
                <a:gd name="T16" fmla="*/ 79 w 100"/>
                <a:gd name="T17" fmla="*/ 153 h 166"/>
                <a:gd name="T18" fmla="*/ 65 w 100"/>
                <a:gd name="T19" fmla="*/ 162 h 166"/>
                <a:gd name="T20" fmla="*/ 48 w 100"/>
                <a:gd name="T21" fmla="*/ 166 h 166"/>
                <a:gd name="T22" fmla="*/ 31 w 100"/>
                <a:gd name="T23" fmla="*/ 162 h 166"/>
                <a:gd name="T24" fmla="*/ 18 w 100"/>
                <a:gd name="T25" fmla="*/ 156 h 166"/>
                <a:gd name="T26" fmla="*/ 9 w 100"/>
                <a:gd name="T27" fmla="*/ 146 h 166"/>
                <a:gd name="T28" fmla="*/ 2 w 100"/>
                <a:gd name="T29" fmla="*/ 134 h 166"/>
                <a:gd name="T30" fmla="*/ 0 w 100"/>
                <a:gd name="T31" fmla="*/ 122 h 166"/>
                <a:gd name="T32" fmla="*/ 1 w 100"/>
                <a:gd name="T33" fmla="*/ 109 h 166"/>
                <a:gd name="T34" fmla="*/ 4 w 100"/>
                <a:gd name="T35" fmla="*/ 95 h 166"/>
                <a:gd name="T36" fmla="*/ 10 w 100"/>
                <a:gd name="T37" fmla="*/ 83 h 166"/>
                <a:gd name="T38" fmla="*/ 19 w 100"/>
                <a:gd name="T39" fmla="*/ 72 h 166"/>
                <a:gd name="T40" fmla="*/ 44 w 100"/>
                <a:gd name="T41" fmla="*/ 49 h 166"/>
                <a:gd name="T42" fmla="*/ 69 w 100"/>
                <a:gd name="T43" fmla="*/ 25 h 166"/>
                <a:gd name="T44" fmla="*/ 91 w 100"/>
                <a:gd name="T45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0" h="166">
                  <a:moveTo>
                    <a:pt x="91" y="0"/>
                  </a:moveTo>
                  <a:lnTo>
                    <a:pt x="90" y="26"/>
                  </a:lnTo>
                  <a:lnTo>
                    <a:pt x="91" y="54"/>
                  </a:lnTo>
                  <a:lnTo>
                    <a:pt x="95" y="72"/>
                  </a:lnTo>
                  <a:lnTo>
                    <a:pt x="98" y="90"/>
                  </a:lnTo>
                  <a:lnTo>
                    <a:pt x="100" y="109"/>
                  </a:lnTo>
                  <a:lnTo>
                    <a:pt x="98" y="127"/>
                  </a:lnTo>
                  <a:lnTo>
                    <a:pt x="91" y="141"/>
                  </a:lnTo>
                  <a:lnTo>
                    <a:pt x="79" y="153"/>
                  </a:lnTo>
                  <a:lnTo>
                    <a:pt x="65" y="162"/>
                  </a:lnTo>
                  <a:lnTo>
                    <a:pt x="48" y="166"/>
                  </a:lnTo>
                  <a:lnTo>
                    <a:pt x="31" y="162"/>
                  </a:lnTo>
                  <a:lnTo>
                    <a:pt x="18" y="156"/>
                  </a:lnTo>
                  <a:lnTo>
                    <a:pt x="9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1" y="109"/>
                  </a:lnTo>
                  <a:lnTo>
                    <a:pt x="4" y="95"/>
                  </a:lnTo>
                  <a:lnTo>
                    <a:pt x="10" y="83"/>
                  </a:lnTo>
                  <a:lnTo>
                    <a:pt x="19" y="72"/>
                  </a:lnTo>
                  <a:lnTo>
                    <a:pt x="44" y="49"/>
                  </a:lnTo>
                  <a:lnTo>
                    <a:pt x="69" y="25"/>
                  </a:lnTo>
                  <a:lnTo>
                    <a:pt x="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3" name="Freeform 223">
              <a:extLst>
                <a:ext uri="{FF2B5EF4-FFF2-40B4-BE49-F238E27FC236}">
                  <a16:creationId xmlns:a16="http://schemas.microsoft.com/office/drawing/2014/main" id="{E4A1C203-455F-E44C-AA47-4C4B017C2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2591" y="2028770"/>
              <a:ext cx="30163" cy="36513"/>
            </a:xfrm>
            <a:custGeom>
              <a:avLst/>
              <a:gdLst>
                <a:gd name="T0" fmla="*/ 59 w 76"/>
                <a:gd name="T1" fmla="*/ 0 h 93"/>
                <a:gd name="T2" fmla="*/ 67 w 76"/>
                <a:gd name="T3" fmla="*/ 3 h 93"/>
                <a:gd name="T4" fmla="*/ 73 w 76"/>
                <a:gd name="T5" fmla="*/ 9 h 93"/>
                <a:gd name="T6" fmla="*/ 76 w 76"/>
                <a:gd name="T7" fmla="*/ 17 h 93"/>
                <a:gd name="T8" fmla="*/ 76 w 76"/>
                <a:gd name="T9" fmla="*/ 25 h 93"/>
                <a:gd name="T10" fmla="*/ 73 w 76"/>
                <a:gd name="T11" fmla="*/ 33 h 93"/>
                <a:gd name="T12" fmla="*/ 39 w 76"/>
                <a:gd name="T13" fmla="*/ 83 h 93"/>
                <a:gd name="T14" fmla="*/ 31 w 76"/>
                <a:gd name="T15" fmla="*/ 90 h 93"/>
                <a:gd name="T16" fmla="*/ 21 w 76"/>
                <a:gd name="T17" fmla="*/ 93 h 93"/>
                <a:gd name="T18" fmla="*/ 17 w 76"/>
                <a:gd name="T19" fmla="*/ 93 h 93"/>
                <a:gd name="T20" fmla="*/ 14 w 76"/>
                <a:gd name="T21" fmla="*/ 92 h 93"/>
                <a:gd name="T22" fmla="*/ 9 w 76"/>
                <a:gd name="T23" fmla="*/ 89 h 93"/>
                <a:gd name="T24" fmla="*/ 4 w 76"/>
                <a:gd name="T25" fmla="*/ 83 h 93"/>
                <a:gd name="T26" fmla="*/ 0 w 76"/>
                <a:gd name="T27" fmla="*/ 75 h 93"/>
                <a:gd name="T28" fmla="*/ 0 w 76"/>
                <a:gd name="T29" fmla="*/ 67 h 93"/>
                <a:gd name="T30" fmla="*/ 4 w 76"/>
                <a:gd name="T31" fmla="*/ 59 h 93"/>
                <a:gd name="T32" fmla="*/ 37 w 76"/>
                <a:gd name="T33" fmla="*/ 9 h 93"/>
                <a:gd name="T34" fmla="*/ 43 w 76"/>
                <a:gd name="T35" fmla="*/ 3 h 93"/>
                <a:gd name="T36" fmla="*/ 50 w 76"/>
                <a:gd name="T37" fmla="*/ 0 h 93"/>
                <a:gd name="T38" fmla="*/ 59 w 76"/>
                <a:gd name="T3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6" h="93">
                  <a:moveTo>
                    <a:pt x="59" y="0"/>
                  </a:moveTo>
                  <a:lnTo>
                    <a:pt x="67" y="3"/>
                  </a:lnTo>
                  <a:lnTo>
                    <a:pt x="73" y="9"/>
                  </a:lnTo>
                  <a:lnTo>
                    <a:pt x="76" y="17"/>
                  </a:lnTo>
                  <a:lnTo>
                    <a:pt x="76" y="25"/>
                  </a:lnTo>
                  <a:lnTo>
                    <a:pt x="73" y="33"/>
                  </a:lnTo>
                  <a:lnTo>
                    <a:pt x="39" y="83"/>
                  </a:lnTo>
                  <a:lnTo>
                    <a:pt x="31" y="90"/>
                  </a:lnTo>
                  <a:lnTo>
                    <a:pt x="21" y="93"/>
                  </a:lnTo>
                  <a:lnTo>
                    <a:pt x="17" y="93"/>
                  </a:lnTo>
                  <a:lnTo>
                    <a:pt x="14" y="92"/>
                  </a:lnTo>
                  <a:lnTo>
                    <a:pt x="9" y="89"/>
                  </a:lnTo>
                  <a:lnTo>
                    <a:pt x="4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4" y="59"/>
                  </a:lnTo>
                  <a:lnTo>
                    <a:pt x="37" y="9"/>
                  </a:lnTo>
                  <a:lnTo>
                    <a:pt x="43" y="3"/>
                  </a:lnTo>
                  <a:lnTo>
                    <a:pt x="50" y="0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4" name="Freeform 224">
              <a:extLst>
                <a:ext uri="{FF2B5EF4-FFF2-40B4-BE49-F238E27FC236}">
                  <a16:creationId xmlns:a16="http://schemas.microsoft.com/office/drawing/2014/main" id="{E0F06B19-8185-5642-BAA5-8B6FA4647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2279" y="2090683"/>
              <a:ext cx="41275" cy="23813"/>
            </a:xfrm>
            <a:custGeom>
              <a:avLst/>
              <a:gdLst>
                <a:gd name="T0" fmla="*/ 83 w 102"/>
                <a:gd name="T1" fmla="*/ 0 h 60"/>
                <a:gd name="T2" fmla="*/ 90 w 102"/>
                <a:gd name="T3" fmla="*/ 4 h 60"/>
                <a:gd name="T4" fmla="*/ 97 w 102"/>
                <a:gd name="T5" fmla="*/ 8 h 60"/>
                <a:gd name="T6" fmla="*/ 101 w 102"/>
                <a:gd name="T7" fmla="*/ 16 h 60"/>
                <a:gd name="T8" fmla="*/ 102 w 102"/>
                <a:gd name="T9" fmla="*/ 25 h 60"/>
                <a:gd name="T10" fmla="*/ 99 w 102"/>
                <a:gd name="T11" fmla="*/ 32 h 60"/>
                <a:gd name="T12" fmla="*/ 94 w 102"/>
                <a:gd name="T13" fmla="*/ 39 h 60"/>
                <a:gd name="T14" fmla="*/ 86 w 102"/>
                <a:gd name="T15" fmla="*/ 42 h 60"/>
                <a:gd name="T16" fmla="*/ 28 w 102"/>
                <a:gd name="T17" fmla="*/ 59 h 60"/>
                <a:gd name="T18" fmla="*/ 17 w 102"/>
                <a:gd name="T19" fmla="*/ 60 h 60"/>
                <a:gd name="T20" fmla="*/ 8 w 102"/>
                <a:gd name="T21" fmla="*/ 56 h 60"/>
                <a:gd name="T22" fmla="*/ 5 w 102"/>
                <a:gd name="T23" fmla="*/ 53 h 60"/>
                <a:gd name="T24" fmla="*/ 2 w 102"/>
                <a:gd name="T25" fmla="*/ 49 h 60"/>
                <a:gd name="T26" fmla="*/ 1 w 102"/>
                <a:gd name="T27" fmla="*/ 45 h 60"/>
                <a:gd name="T28" fmla="*/ 0 w 102"/>
                <a:gd name="T29" fmla="*/ 36 h 60"/>
                <a:gd name="T30" fmla="*/ 3 w 102"/>
                <a:gd name="T31" fmla="*/ 28 h 60"/>
                <a:gd name="T32" fmla="*/ 8 w 102"/>
                <a:gd name="T33" fmla="*/ 22 h 60"/>
                <a:gd name="T34" fmla="*/ 16 w 102"/>
                <a:gd name="T35" fmla="*/ 18 h 60"/>
                <a:gd name="T36" fmla="*/ 74 w 102"/>
                <a:gd name="T37" fmla="*/ 1 h 60"/>
                <a:gd name="T38" fmla="*/ 83 w 102"/>
                <a:gd name="T3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2" h="60">
                  <a:moveTo>
                    <a:pt x="83" y="0"/>
                  </a:moveTo>
                  <a:lnTo>
                    <a:pt x="90" y="4"/>
                  </a:lnTo>
                  <a:lnTo>
                    <a:pt x="97" y="8"/>
                  </a:lnTo>
                  <a:lnTo>
                    <a:pt x="101" y="16"/>
                  </a:lnTo>
                  <a:lnTo>
                    <a:pt x="102" y="25"/>
                  </a:lnTo>
                  <a:lnTo>
                    <a:pt x="99" y="32"/>
                  </a:lnTo>
                  <a:lnTo>
                    <a:pt x="94" y="39"/>
                  </a:lnTo>
                  <a:lnTo>
                    <a:pt x="86" y="42"/>
                  </a:lnTo>
                  <a:lnTo>
                    <a:pt x="28" y="59"/>
                  </a:lnTo>
                  <a:lnTo>
                    <a:pt x="17" y="60"/>
                  </a:lnTo>
                  <a:lnTo>
                    <a:pt x="8" y="56"/>
                  </a:lnTo>
                  <a:lnTo>
                    <a:pt x="5" y="53"/>
                  </a:lnTo>
                  <a:lnTo>
                    <a:pt x="2" y="49"/>
                  </a:lnTo>
                  <a:lnTo>
                    <a:pt x="1" y="45"/>
                  </a:lnTo>
                  <a:lnTo>
                    <a:pt x="0" y="36"/>
                  </a:lnTo>
                  <a:lnTo>
                    <a:pt x="3" y="28"/>
                  </a:lnTo>
                  <a:lnTo>
                    <a:pt x="8" y="22"/>
                  </a:lnTo>
                  <a:lnTo>
                    <a:pt x="16" y="18"/>
                  </a:lnTo>
                  <a:lnTo>
                    <a:pt x="74" y="1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5" name="Freeform 225">
              <a:extLst>
                <a:ext uri="{FF2B5EF4-FFF2-40B4-BE49-F238E27FC236}">
                  <a16:creationId xmlns:a16="http://schemas.microsoft.com/office/drawing/2014/main" id="{89A47C8D-6AF5-9244-9628-3CF8A38A9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5454" y="2157358"/>
              <a:ext cx="38100" cy="26988"/>
            </a:xfrm>
            <a:custGeom>
              <a:avLst/>
              <a:gdLst>
                <a:gd name="T0" fmla="*/ 22 w 99"/>
                <a:gd name="T1" fmla="*/ 0 h 68"/>
                <a:gd name="T2" fmla="*/ 31 w 99"/>
                <a:gd name="T3" fmla="*/ 3 h 68"/>
                <a:gd name="T4" fmla="*/ 85 w 99"/>
                <a:gd name="T5" fmla="*/ 26 h 68"/>
                <a:gd name="T6" fmla="*/ 93 w 99"/>
                <a:gd name="T7" fmla="*/ 32 h 68"/>
                <a:gd name="T8" fmla="*/ 98 w 99"/>
                <a:gd name="T9" fmla="*/ 38 h 68"/>
                <a:gd name="T10" fmla="*/ 99 w 99"/>
                <a:gd name="T11" fmla="*/ 46 h 68"/>
                <a:gd name="T12" fmla="*/ 97 w 99"/>
                <a:gd name="T13" fmla="*/ 55 h 68"/>
                <a:gd name="T14" fmla="*/ 92 w 99"/>
                <a:gd name="T15" fmla="*/ 62 h 68"/>
                <a:gd name="T16" fmla="*/ 84 w 99"/>
                <a:gd name="T17" fmla="*/ 66 h 68"/>
                <a:gd name="T18" fmla="*/ 76 w 99"/>
                <a:gd name="T19" fmla="*/ 68 h 68"/>
                <a:gd name="T20" fmla="*/ 69 w 99"/>
                <a:gd name="T21" fmla="*/ 66 h 68"/>
                <a:gd name="T22" fmla="*/ 13 w 99"/>
                <a:gd name="T23" fmla="*/ 42 h 68"/>
                <a:gd name="T24" fmla="*/ 8 w 99"/>
                <a:gd name="T25" fmla="*/ 39 h 68"/>
                <a:gd name="T26" fmla="*/ 5 w 99"/>
                <a:gd name="T27" fmla="*/ 35 h 68"/>
                <a:gd name="T28" fmla="*/ 1 w 99"/>
                <a:gd name="T29" fmla="*/ 30 h 68"/>
                <a:gd name="T30" fmla="*/ 0 w 99"/>
                <a:gd name="T31" fmla="*/ 26 h 68"/>
                <a:gd name="T32" fmla="*/ 0 w 99"/>
                <a:gd name="T33" fmla="*/ 22 h 68"/>
                <a:gd name="T34" fmla="*/ 0 w 99"/>
                <a:gd name="T35" fmla="*/ 17 h 68"/>
                <a:gd name="T36" fmla="*/ 1 w 99"/>
                <a:gd name="T37" fmla="*/ 14 h 68"/>
                <a:gd name="T38" fmla="*/ 7 w 99"/>
                <a:gd name="T39" fmla="*/ 6 h 68"/>
                <a:gd name="T40" fmla="*/ 14 w 99"/>
                <a:gd name="T41" fmla="*/ 2 h 68"/>
                <a:gd name="T42" fmla="*/ 22 w 99"/>
                <a:gd name="T4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9" h="68">
                  <a:moveTo>
                    <a:pt x="22" y="0"/>
                  </a:moveTo>
                  <a:lnTo>
                    <a:pt x="31" y="3"/>
                  </a:lnTo>
                  <a:lnTo>
                    <a:pt x="85" y="26"/>
                  </a:lnTo>
                  <a:lnTo>
                    <a:pt x="93" y="32"/>
                  </a:lnTo>
                  <a:lnTo>
                    <a:pt x="98" y="38"/>
                  </a:lnTo>
                  <a:lnTo>
                    <a:pt x="99" y="46"/>
                  </a:lnTo>
                  <a:lnTo>
                    <a:pt x="97" y="55"/>
                  </a:lnTo>
                  <a:lnTo>
                    <a:pt x="92" y="62"/>
                  </a:lnTo>
                  <a:lnTo>
                    <a:pt x="84" y="66"/>
                  </a:lnTo>
                  <a:lnTo>
                    <a:pt x="76" y="68"/>
                  </a:lnTo>
                  <a:lnTo>
                    <a:pt x="69" y="66"/>
                  </a:lnTo>
                  <a:lnTo>
                    <a:pt x="13" y="42"/>
                  </a:lnTo>
                  <a:lnTo>
                    <a:pt x="8" y="39"/>
                  </a:lnTo>
                  <a:lnTo>
                    <a:pt x="5" y="35"/>
                  </a:lnTo>
                  <a:lnTo>
                    <a:pt x="1" y="30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4"/>
                  </a:lnTo>
                  <a:lnTo>
                    <a:pt x="7" y="6"/>
                  </a:lnTo>
                  <a:lnTo>
                    <a:pt x="14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" name="Freeform 226">
              <a:extLst>
                <a:ext uri="{FF2B5EF4-FFF2-40B4-BE49-F238E27FC236}">
                  <a16:creationId xmlns:a16="http://schemas.microsoft.com/office/drawing/2014/main" id="{7E0E6099-8752-8E42-8957-19483539E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2266" y="2009720"/>
              <a:ext cx="19050" cy="41275"/>
            </a:xfrm>
            <a:custGeom>
              <a:avLst/>
              <a:gdLst>
                <a:gd name="T0" fmla="*/ 19 w 49"/>
                <a:gd name="T1" fmla="*/ 0 h 102"/>
                <a:gd name="T2" fmla="*/ 30 w 49"/>
                <a:gd name="T3" fmla="*/ 2 h 102"/>
                <a:gd name="T4" fmla="*/ 39 w 49"/>
                <a:gd name="T5" fmla="*/ 9 h 102"/>
                <a:gd name="T6" fmla="*/ 42 w 49"/>
                <a:gd name="T7" fmla="*/ 19 h 102"/>
                <a:gd name="T8" fmla="*/ 49 w 49"/>
                <a:gd name="T9" fmla="*/ 79 h 102"/>
                <a:gd name="T10" fmla="*/ 48 w 49"/>
                <a:gd name="T11" fmla="*/ 90 h 102"/>
                <a:gd name="T12" fmla="*/ 41 w 49"/>
                <a:gd name="T13" fmla="*/ 98 h 102"/>
                <a:gd name="T14" fmla="*/ 38 w 49"/>
                <a:gd name="T15" fmla="*/ 100 h 102"/>
                <a:gd name="T16" fmla="*/ 35 w 49"/>
                <a:gd name="T17" fmla="*/ 102 h 102"/>
                <a:gd name="T18" fmla="*/ 30 w 49"/>
                <a:gd name="T19" fmla="*/ 102 h 102"/>
                <a:gd name="T20" fmla="*/ 19 w 49"/>
                <a:gd name="T21" fmla="*/ 101 h 102"/>
                <a:gd name="T22" fmla="*/ 10 w 49"/>
                <a:gd name="T23" fmla="*/ 94 h 102"/>
                <a:gd name="T24" fmla="*/ 7 w 49"/>
                <a:gd name="T25" fmla="*/ 83 h 102"/>
                <a:gd name="T26" fmla="*/ 0 w 49"/>
                <a:gd name="T27" fmla="*/ 23 h 102"/>
                <a:gd name="T28" fmla="*/ 1 w 49"/>
                <a:gd name="T29" fmla="*/ 12 h 102"/>
                <a:gd name="T30" fmla="*/ 9 w 49"/>
                <a:gd name="T31" fmla="*/ 4 h 102"/>
                <a:gd name="T32" fmla="*/ 19 w 49"/>
                <a:gd name="T3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102">
                  <a:moveTo>
                    <a:pt x="19" y="0"/>
                  </a:moveTo>
                  <a:lnTo>
                    <a:pt x="30" y="2"/>
                  </a:lnTo>
                  <a:lnTo>
                    <a:pt x="39" y="9"/>
                  </a:lnTo>
                  <a:lnTo>
                    <a:pt x="42" y="19"/>
                  </a:lnTo>
                  <a:lnTo>
                    <a:pt x="49" y="79"/>
                  </a:lnTo>
                  <a:lnTo>
                    <a:pt x="48" y="90"/>
                  </a:lnTo>
                  <a:lnTo>
                    <a:pt x="41" y="98"/>
                  </a:lnTo>
                  <a:lnTo>
                    <a:pt x="38" y="100"/>
                  </a:lnTo>
                  <a:lnTo>
                    <a:pt x="35" y="102"/>
                  </a:lnTo>
                  <a:lnTo>
                    <a:pt x="30" y="102"/>
                  </a:lnTo>
                  <a:lnTo>
                    <a:pt x="19" y="101"/>
                  </a:lnTo>
                  <a:lnTo>
                    <a:pt x="10" y="94"/>
                  </a:lnTo>
                  <a:lnTo>
                    <a:pt x="7" y="83"/>
                  </a:lnTo>
                  <a:lnTo>
                    <a:pt x="0" y="23"/>
                  </a:lnTo>
                  <a:lnTo>
                    <a:pt x="1" y="12"/>
                  </a:lnTo>
                  <a:lnTo>
                    <a:pt x="9" y="4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" name="Freeform 227">
              <a:extLst>
                <a:ext uri="{FF2B5EF4-FFF2-40B4-BE49-F238E27FC236}">
                  <a16:creationId xmlns:a16="http://schemas.microsoft.com/office/drawing/2014/main" id="{6B4D02E6-F0EA-5C4F-AE0B-157D35948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6066" y="2043058"/>
              <a:ext cx="34925" cy="33338"/>
            </a:xfrm>
            <a:custGeom>
              <a:avLst/>
              <a:gdLst>
                <a:gd name="T0" fmla="*/ 21 w 86"/>
                <a:gd name="T1" fmla="*/ 0 h 85"/>
                <a:gd name="T2" fmla="*/ 29 w 86"/>
                <a:gd name="T3" fmla="*/ 1 h 85"/>
                <a:gd name="T4" fmla="*/ 36 w 86"/>
                <a:gd name="T5" fmla="*/ 6 h 85"/>
                <a:gd name="T6" fmla="*/ 79 w 86"/>
                <a:gd name="T7" fmla="*/ 48 h 85"/>
                <a:gd name="T8" fmla="*/ 85 w 86"/>
                <a:gd name="T9" fmla="*/ 57 h 85"/>
                <a:gd name="T10" fmla="*/ 86 w 86"/>
                <a:gd name="T11" fmla="*/ 67 h 85"/>
                <a:gd name="T12" fmla="*/ 85 w 86"/>
                <a:gd name="T13" fmla="*/ 71 h 85"/>
                <a:gd name="T14" fmla="*/ 83 w 86"/>
                <a:gd name="T15" fmla="*/ 75 h 85"/>
                <a:gd name="T16" fmla="*/ 80 w 86"/>
                <a:gd name="T17" fmla="*/ 78 h 85"/>
                <a:gd name="T18" fmla="*/ 74 w 86"/>
                <a:gd name="T19" fmla="*/ 84 h 85"/>
                <a:gd name="T20" fmla="*/ 65 w 86"/>
                <a:gd name="T21" fmla="*/ 85 h 85"/>
                <a:gd name="T22" fmla="*/ 57 w 86"/>
                <a:gd name="T23" fmla="*/ 84 h 85"/>
                <a:gd name="T24" fmla="*/ 50 w 86"/>
                <a:gd name="T25" fmla="*/ 79 h 85"/>
                <a:gd name="T26" fmla="*/ 7 w 86"/>
                <a:gd name="T27" fmla="*/ 37 h 85"/>
                <a:gd name="T28" fmla="*/ 1 w 86"/>
                <a:gd name="T29" fmla="*/ 30 h 85"/>
                <a:gd name="T30" fmla="*/ 0 w 86"/>
                <a:gd name="T31" fmla="*/ 22 h 85"/>
                <a:gd name="T32" fmla="*/ 1 w 86"/>
                <a:gd name="T33" fmla="*/ 13 h 85"/>
                <a:gd name="T34" fmla="*/ 6 w 86"/>
                <a:gd name="T35" fmla="*/ 7 h 85"/>
                <a:gd name="T36" fmla="*/ 12 w 86"/>
                <a:gd name="T37" fmla="*/ 2 h 85"/>
                <a:gd name="T38" fmla="*/ 21 w 86"/>
                <a:gd name="T3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85">
                  <a:moveTo>
                    <a:pt x="21" y="0"/>
                  </a:moveTo>
                  <a:lnTo>
                    <a:pt x="29" y="1"/>
                  </a:lnTo>
                  <a:lnTo>
                    <a:pt x="36" y="6"/>
                  </a:lnTo>
                  <a:lnTo>
                    <a:pt x="79" y="48"/>
                  </a:lnTo>
                  <a:lnTo>
                    <a:pt x="85" y="57"/>
                  </a:lnTo>
                  <a:lnTo>
                    <a:pt x="86" y="67"/>
                  </a:lnTo>
                  <a:lnTo>
                    <a:pt x="85" y="71"/>
                  </a:lnTo>
                  <a:lnTo>
                    <a:pt x="83" y="75"/>
                  </a:lnTo>
                  <a:lnTo>
                    <a:pt x="80" y="78"/>
                  </a:lnTo>
                  <a:lnTo>
                    <a:pt x="74" y="84"/>
                  </a:lnTo>
                  <a:lnTo>
                    <a:pt x="65" y="85"/>
                  </a:lnTo>
                  <a:lnTo>
                    <a:pt x="57" y="84"/>
                  </a:lnTo>
                  <a:lnTo>
                    <a:pt x="50" y="79"/>
                  </a:lnTo>
                  <a:lnTo>
                    <a:pt x="7" y="37"/>
                  </a:lnTo>
                  <a:lnTo>
                    <a:pt x="1" y="30"/>
                  </a:lnTo>
                  <a:lnTo>
                    <a:pt x="0" y="22"/>
                  </a:lnTo>
                  <a:lnTo>
                    <a:pt x="1" y="13"/>
                  </a:lnTo>
                  <a:lnTo>
                    <a:pt x="6" y="7"/>
                  </a:lnTo>
                  <a:lnTo>
                    <a:pt x="12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8" name="Freeform 228">
              <a:extLst>
                <a:ext uri="{FF2B5EF4-FFF2-40B4-BE49-F238E27FC236}">
                  <a16:creationId xmlns:a16="http://schemas.microsoft.com/office/drawing/2014/main" id="{104B75A4-F48E-FB4F-A760-67B58A8F2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891" y="2130370"/>
              <a:ext cx="11113" cy="36513"/>
            </a:xfrm>
            <a:custGeom>
              <a:avLst/>
              <a:gdLst>
                <a:gd name="T0" fmla="*/ 13 w 27"/>
                <a:gd name="T1" fmla="*/ 0 h 96"/>
                <a:gd name="T2" fmla="*/ 17 w 27"/>
                <a:gd name="T3" fmla="*/ 1 h 96"/>
                <a:gd name="T4" fmla="*/ 21 w 27"/>
                <a:gd name="T5" fmla="*/ 2 h 96"/>
                <a:gd name="T6" fmla="*/ 23 w 27"/>
                <a:gd name="T7" fmla="*/ 6 h 96"/>
                <a:gd name="T8" fmla="*/ 26 w 27"/>
                <a:gd name="T9" fmla="*/ 9 h 96"/>
                <a:gd name="T10" fmla="*/ 27 w 27"/>
                <a:gd name="T11" fmla="*/ 14 h 96"/>
                <a:gd name="T12" fmla="*/ 27 w 27"/>
                <a:gd name="T13" fmla="*/ 81 h 96"/>
                <a:gd name="T14" fmla="*/ 26 w 27"/>
                <a:gd name="T15" fmla="*/ 86 h 96"/>
                <a:gd name="T16" fmla="*/ 23 w 27"/>
                <a:gd name="T17" fmla="*/ 90 h 96"/>
                <a:gd name="T18" fmla="*/ 21 w 27"/>
                <a:gd name="T19" fmla="*/ 93 h 96"/>
                <a:gd name="T20" fmla="*/ 17 w 27"/>
                <a:gd name="T21" fmla="*/ 95 h 96"/>
                <a:gd name="T22" fmla="*/ 13 w 27"/>
                <a:gd name="T23" fmla="*/ 96 h 96"/>
                <a:gd name="T24" fmla="*/ 9 w 27"/>
                <a:gd name="T25" fmla="*/ 95 h 96"/>
                <a:gd name="T26" fmla="*/ 4 w 27"/>
                <a:gd name="T27" fmla="*/ 93 h 96"/>
                <a:gd name="T28" fmla="*/ 2 w 27"/>
                <a:gd name="T29" fmla="*/ 90 h 96"/>
                <a:gd name="T30" fmla="*/ 0 w 27"/>
                <a:gd name="T31" fmla="*/ 86 h 96"/>
                <a:gd name="T32" fmla="*/ 0 w 27"/>
                <a:gd name="T33" fmla="*/ 81 h 96"/>
                <a:gd name="T34" fmla="*/ 0 w 27"/>
                <a:gd name="T35" fmla="*/ 14 h 96"/>
                <a:gd name="T36" fmla="*/ 0 w 27"/>
                <a:gd name="T37" fmla="*/ 9 h 96"/>
                <a:gd name="T38" fmla="*/ 2 w 27"/>
                <a:gd name="T39" fmla="*/ 6 h 96"/>
                <a:gd name="T40" fmla="*/ 4 w 27"/>
                <a:gd name="T41" fmla="*/ 2 h 96"/>
                <a:gd name="T42" fmla="*/ 9 w 27"/>
                <a:gd name="T43" fmla="*/ 1 h 96"/>
                <a:gd name="T44" fmla="*/ 13 w 27"/>
                <a:gd name="T4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96">
                  <a:moveTo>
                    <a:pt x="13" y="0"/>
                  </a:moveTo>
                  <a:lnTo>
                    <a:pt x="17" y="1"/>
                  </a:lnTo>
                  <a:lnTo>
                    <a:pt x="21" y="2"/>
                  </a:lnTo>
                  <a:lnTo>
                    <a:pt x="23" y="6"/>
                  </a:lnTo>
                  <a:lnTo>
                    <a:pt x="26" y="9"/>
                  </a:lnTo>
                  <a:lnTo>
                    <a:pt x="27" y="14"/>
                  </a:lnTo>
                  <a:lnTo>
                    <a:pt x="27" y="81"/>
                  </a:lnTo>
                  <a:lnTo>
                    <a:pt x="26" y="86"/>
                  </a:lnTo>
                  <a:lnTo>
                    <a:pt x="23" y="90"/>
                  </a:lnTo>
                  <a:lnTo>
                    <a:pt x="21" y="93"/>
                  </a:lnTo>
                  <a:lnTo>
                    <a:pt x="17" y="95"/>
                  </a:lnTo>
                  <a:lnTo>
                    <a:pt x="13" y="96"/>
                  </a:lnTo>
                  <a:lnTo>
                    <a:pt x="9" y="95"/>
                  </a:lnTo>
                  <a:lnTo>
                    <a:pt x="4" y="93"/>
                  </a:lnTo>
                  <a:lnTo>
                    <a:pt x="2" y="90"/>
                  </a:lnTo>
                  <a:lnTo>
                    <a:pt x="0" y="86"/>
                  </a:lnTo>
                  <a:lnTo>
                    <a:pt x="0" y="8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2" y="6"/>
                  </a:lnTo>
                  <a:lnTo>
                    <a:pt x="4" y="2"/>
                  </a:lnTo>
                  <a:lnTo>
                    <a:pt x="9" y="1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Freeform 229">
              <a:extLst>
                <a:ext uri="{FF2B5EF4-FFF2-40B4-BE49-F238E27FC236}">
                  <a16:creationId xmlns:a16="http://schemas.microsoft.com/office/drawing/2014/main" id="{A2DDCC6C-E6AD-594D-96B2-5DBBAF805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891" y="2430408"/>
              <a:ext cx="11113" cy="38100"/>
            </a:xfrm>
            <a:custGeom>
              <a:avLst/>
              <a:gdLst>
                <a:gd name="T0" fmla="*/ 13 w 27"/>
                <a:gd name="T1" fmla="*/ 0 h 95"/>
                <a:gd name="T2" fmla="*/ 17 w 27"/>
                <a:gd name="T3" fmla="*/ 0 h 95"/>
                <a:gd name="T4" fmla="*/ 21 w 27"/>
                <a:gd name="T5" fmla="*/ 2 h 95"/>
                <a:gd name="T6" fmla="*/ 23 w 27"/>
                <a:gd name="T7" fmla="*/ 6 h 95"/>
                <a:gd name="T8" fmla="*/ 26 w 27"/>
                <a:gd name="T9" fmla="*/ 9 h 95"/>
                <a:gd name="T10" fmla="*/ 27 w 27"/>
                <a:gd name="T11" fmla="*/ 13 h 95"/>
                <a:gd name="T12" fmla="*/ 27 w 27"/>
                <a:gd name="T13" fmla="*/ 81 h 95"/>
                <a:gd name="T14" fmla="*/ 26 w 27"/>
                <a:gd name="T15" fmla="*/ 86 h 95"/>
                <a:gd name="T16" fmla="*/ 23 w 27"/>
                <a:gd name="T17" fmla="*/ 89 h 95"/>
                <a:gd name="T18" fmla="*/ 21 w 27"/>
                <a:gd name="T19" fmla="*/ 92 h 95"/>
                <a:gd name="T20" fmla="*/ 17 w 27"/>
                <a:gd name="T21" fmla="*/ 95 h 95"/>
                <a:gd name="T22" fmla="*/ 13 w 27"/>
                <a:gd name="T23" fmla="*/ 95 h 95"/>
                <a:gd name="T24" fmla="*/ 9 w 27"/>
                <a:gd name="T25" fmla="*/ 95 h 95"/>
                <a:gd name="T26" fmla="*/ 4 w 27"/>
                <a:gd name="T27" fmla="*/ 92 h 95"/>
                <a:gd name="T28" fmla="*/ 2 w 27"/>
                <a:gd name="T29" fmla="*/ 89 h 95"/>
                <a:gd name="T30" fmla="*/ 0 w 27"/>
                <a:gd name="T31" fmla="*/ 86 h 95"/>
                <a:gd name="T32" fmla="*/ 0 w 27"/>
                <a:gd name="T33" fmla="*/ 81 h 95"/>
                <a:gd name="T34" fmla="*/ 0 w 27"/>
                <a:gd name="T35" fmla="*/ 13 h 95"/>
                <a:gd name="T36" fmla="*/ 0 w 27"/>
                <a:gd name="T37" fmla="*/ 9 h 95"/>
                <a:gd name="T38" fmla="*/ 2 w 27"/>
                <a:gd name="T39" fmla="*/ 6 h 95"/>
                <a:gd name="T40" fmla="*/ 4 w 27"/>
                <a:gd name="T41" fmla="*/ 2 h 95"/>
                <a:gd name="T42" fmla="*/ 9 w 27"/>
                <a:gd name="T43" fmla="*/ 0 h 95"/>
                <a:gd name="T44" fmla="*/ 13 w 27"/>
                <a:gd name="T4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95">
                  <a:moveTo>
                    <a:pt x="13" y="0"/>
                  </a:moveTo>
                  <a:lnTo>
                    <a:pt x="17" y="0"/>
                  </a:lnTo>
                  <a:lnTo>
                    <a:pt x="21" y="2"/>
                  </a:lnTo>
                  <a:lnTo>
                    <a:pt x="23" y="6"/>
                  </a:lnTo>
                  <a:lnTo>
                    <a:pt x="26" y="9"/>
                  </a:lnTo>
                  <a:lnTo>
                    <a:pt x="27" y="13"/>
                  </a:lnTo>
                  <a:lnTo>
                    <a:pt x="27" y="81"/>
                  </a:lnTo>
                  <a:lnTo>
                    <a:pt x="26" y="86"/>
                  </a:lnTo>
                  <a:lnTo>
                    <a:pt x="23" y="89"/>
                  </a:lnTo>
                  <a:lnTo>
                    <a:pt x="21" y="92"/>
                  </a:lnTo>
                  <a:lnTo>
                    <a:pt x="17" y="95"/>
                  </a:lnTo>
                  <a:lnTo>
                    <a:pt x="13" y="95"/>
                  </a:lnTo>
                  <a:lnTo>
                    <a:pt x="9" y="95"/>
                  </a:lnTo>
                  <a:lnTo>
                    <a:pt x="4" y="92"/>
                  </a:lnTo>
                  <a:lnTo>
                    <a:pt x="2" y="89"/>
                  </a:lnTo>
                  <a:lnTo>
                    <a:pt x="0" y="86"/>
                  </a:lnTo>
                  <a:lnTo>
                    <a:pt x="0" y="81"/>
                  </a:lnTo>
                  <a:lnTo>
                    <a:pt x="0" y="13"/>
                  </a:lnTo>
                  <a:lnTo>
                    <a:pt x="0" y="9"/>
                  </a:lnTo>
                  <a:lnTo>
                    <a:pt x="2" y="6"/>
                  </a:lnTo>
                  <a:lnTo>
                    <a:pt x="4" y="2"/>
                  </a:lnTo>
                  <a:lnTo>
                    <a:pt x="9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0" name="Freeform 230">
              <a:extLst>
                <a:ext uri="{FF2B5EF4-FFF2-40B4-BE49-F238E27FC236}">
                  <a16:creationId xmlns:a16="http://schemas.microsoft.com/office/drawing/2014/main" id="{FF414865-9795-B049-98FA-0DE2D6633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1341" y="2151008"/>
              <a:ext cx="25400" cy="34925"/>
            </a:xfrm>
            <a:custGeom>
              <a:avLst/>
              <a:gdLst>
                <a:gd name="T0" fmla="*/ 13 w 61"/>
                <a:gd name="T1" fmla="*/ 0 h 86"/>
                <a:gd name="T2" fmla="*/ 20 w 61"/>
                <a:gd name="T3" fmla="*/ 1 h 86"/>
                <a:gd name="T4" fmla="*/ 25 w 61"/>
                <a:gd name="T5" fmla="*/ 7 h 86"/>
                <a:gd name="T6" fmla="*/ 59 w 61"/>
                <a:gd name="T7" fmla="*/ 66 h 86"/>
                <a:gd name="T8" fmla="*/ 61 w 61"/>
                <a:gd name="T9" fmla="*/ 72 h 86"/>
                <a:gd name="T10" fmla="*/ 59 w 61"/>
                <a:gd name="T11" fmla="*/ 79 h 86"/>
                <a:gd name="T12" fmla="*/ 55 w 61"/>
                <a:gd name="T13" fmla="*/ 83 h 86"/>
                <a:gd name="T14" fmla="*/ 48 w 61"/>
                <a:gd name="T15" fmla="*/ 86 h 86"/>
                <a:gd name="T16" fmla="*/ 41 w 61"/>
                <a:gd name="T17" fmla="*/ 83 h 86"/>
                <a:gd name="T18" fmla="*/ 36 w 61"/>
                <a:gd name="T19" fmla="*/ 79 h 86"/>
                <a:gd name="T20" fmla="*/ 2 w 61"/>
                <a:gd name="T21" fmla="*/ 20 h 86"/>
                <a:gd name="T22" fmla="*/ 0 w 61"/>
                <a:gd name="T23" fmla="*/ 13 h 86"/>
                <a:gd name="T24" fmla="*/ 2 w 61"/>
                <a:gd name="T25" fmla="*/ 7 h 86"/>
                <a:gd name="T26" fmla="*/ 7 w 61"/>
                <a:gd name="T27" fmla="*/ 1 h 86"/>
                <a:gd name="T28" fmla="*/ 13 w 61"/>
                <a:gd name="T2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86">
                  <a:moveTo>
                    <a:pt x="13" y="0"/>
                  </a:moveTo>
                  <a:lnTo>
                    <a:pt x="20" y="1"/>
                  </a:lnTo>
                  <a:lnTo>
                    <a:pt x="25" y="7"/>
                  </a:lnTo>
                  <a:lnTo>
                    <a:pt x="59" y="66"/>
                  </a:lnTo>
                  <a:lnTo>
                    <a:pt x="61" y="72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48" y="86"/>
                  </a:lnTo>
                  <a:lnTo>
                    <a:pt x="41" y="83"/>
                  </a:lnTo>
                  <a:lnTo>
                    <a:pt x="36" y="79"/>
                  </a:lnTo>
                  <a:lnTo>
                    <a:pt x="2" y="20"/>
                  </a:lnTo>
                  <a:lnTo>
                    <a:pt x="0" y="13"/>
                  </a:lnTo>
                  <a:lnTo>
                    <a:pt x="2" y="7"/>
                  </a:lnTo>
                  <a:lnTo>
                    <a:pt x="7" y="1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1" name="Freeform 231">
              <a:extLst>
                <a:ext uri="{FF2B5EF4-FFF2-40B4-BE49-F238E27FC236}">
                  <a16:creationId xmlns:a16="http://schemas.microsoft.com/office/drawing/2014/main" id="{A7496BFD-BD12-E145-A944-6572084BB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2154" y="2411358"/>
              <a:ext cx="25400" cy="34925"/>
            </a:xfrm>
            <a:custGeom>
              <a:avLst/>
              <a:gdLst>
                <a:gd name="T0" fmla="*/ 15 w 61"/>
                <a:gd name="T1" fmla="*/ 0 h 87"/>
                <a:gd name="T2" fmla="*/ 20 w 61"/>
                <a:gd name="T3" fmla="*/ 2 h 87"/>
                <a:gd name="T4" fmla="*/ 26 w 61"/>
                <a:gd name="T5" fmla="*/ 7 h 87"/>
                <a:gd name="T6" fmla="*/ 60 w 61"/>
                <a:gd name="T7" fmla="*/ 67 h 87"/>
                <a:gd name="T8" fmla="*/ 61 w 61"/>
                <a:gd name="T9" fmla="*/ 74 h 87"/>
                <a:gd name="T10" fmla="*/ 60 w 61"/>
                <a:gd name="T11" fmla="*/ 80 h 87"/>
                <a:gd name="T12" fmla="*/ 55 w 61"/>
                <a:gd name="T13" fmla="*/ 85 h 87"/>
                <a:gd name="T14" fmla="*/ 48 w 61"/>
                <a:gd name="T15" fmla="*/ 87 h 87"/>
                <a:gd name="T16" fmla="*/ 41 w 61"/>
                <a:gd name="T17" fmla="*/ 85 h 87"/>
                <a:gd name="T18" fmla="*/ 37 w 61"/>
                <a:gd name="T19" fmla="*/ 80 h 87"/>
                <a:gd name="T20" fmla="*/ 2 w 61"/>
                <a:gd name="T21" fmla="*/ 20 h 87"/>
                <a:gd name="T22" fmla="*/ 0 w 61"/>
                <a:gd name="T23" fmla="*/ 14 h 87"/>
                <a:gd name="T24" fmla="*/ 2 w 61"/>
                <a:gd name="T25" fmla="*/ 7 h 87"/>
                <a:gd name="T26" fmla="*/ 7 w 61"/>
                <a:gd name="T27" fmla="*/ 2 h 87"/>
                <a:gd name="T28" fmla="*/ 15 w 61"/>
                <a:gd name="T2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87">
                  <a:moveTo>
                    <a:pt x="15" y="0"/>
                  </a:moveTo>
                  <a:lnTo>
                    <a:pt x="20" y="2"/>
                  </a:lnTo>
                  <a:lnTo>
                    <a:pt x="26" y="7"/>
                  </a:lnTo>
                  <a:lnTo>
                    <a:pt x="60" y="67"/>
                  </a:lnTo>
                  <a:lnTo>
                    <a:pt x="61" y="74"/>
                  </a:lnTo>
                  <a:lnTo>
                    <a:pt x="60" y="80"/>
                  </a:lnTo>
                  <a:lnTo>
                    <a:pt x="55" y="85"/>
                  </a:lnTo>
                  <a:lnTo>
                    <a:pt x="48" y="87"/>
                  </a:lnTo>
                  <a:lnTo>
                    <a:pt x="41" y="85"/>
                  </a:lnTo>
                  <a:lnTo>
                    <a:pt x="37" y="80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7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2" name="Freeform 232">
              <a:extLst>
                <a:ext uri="{FF2B5EF4-FFF2-40B4-BE49-F238E27FC236}">
                  <a16:creationId xmlns:a16="http://schemas.microsoft.com/office/drawing/2014/main" id="{9DBCD119-94C9-4442-813D-E1149BC1F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1016" y="2211333"/>
              <a:ext cx="34925" cy="23813"/>
            </a:xfrm>
            <a:custGeom>
              <a:avLst/>
              <a:gdLst>
                <a:gd name="T0" fmla="*/ 13 w 86"/>
                <a:gd name="T1" fmla="*/ 0 h 60"/>
                <a:gd name="T2" fmla="*/ 20 w 86"/>
                <a:gd name="T3" fmla="*/ 1 h 60"/>
                <a:gd name="T4" fmla="*/ 79 w 86"/>
                <a:gd name="T5" fmla="*/ 36 h 60"/>
                <a:gd name="T6" fmla="*/ 85 w 86"/>
                <a:gd name="T7" fmla="*/ 40 h 60"/>
                <a:gd name="T8" fmla="*/ 86 w 86"/>
                <a:gd name="T9" fmla="*/ 47 h 60"/>
                <a:gd name="T10" fmla="*/ 85 w 86"/>
                <a:gd name="T11" fmla="*/ 54 h 60"/>
                <a:gd name="T12" fmla="*/ 79 w 86"/>
                <a:gd name="T13" fmla="*/ 59 h 60"/>
                <a:gd name="T14" fmla="*/ 73 w 86"/>
                <a:gd name="T15" fmla="*/ 60 h 60"/>
                <a:gd name="T16" fmla="*/ 66 w 86"/>
                <a:gd name="T17" fmla="*/ 59 h 60"/>
                <a:gd name="T18" fmla="*/ 7 w 86"/>
                <a:gd name="T19" fmla="*/ 25 h 60"/>
                <a:gd name="T20" fmla="*/ 2 w 86"/>
                <a:gd name="T21" fmla="*/ 20 h 60"/>
                <a:gd name="T22" fmla="*/ 0 w 86"/>
                <a:gd name="T23" fmla="*/ 14 h 60"/>
                <a:gd name="T24" fmla="*/ 2 w 86"/>
                <a:gd name="T25" fmla="*/ 7 h 60"/>
                <a:gd name="T26" fmla="*/ 7 w 86"/>
                <a:gd name="T27" fmla="*/ 1 h 60"/>
                <a:gd name="T28" fmla="*/ 13 w 86"/>
                <a:gd name="T2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60">
                  <a:moveTo>
                    <a:pt x="13" y="0"/>
                  </a:moveTo>
                  <a:lnTo>
                    <a:pt x="20" y="1"/>
                  </a:lnTo>
                  <a:lnTo>
                    <a:pt x="79" y="36"/>
                  </a:lnTo>
                  <a:lnTo>
                    <a:pt x="85" y="40"/>
                  </a:lnTo>
                  <a:lnTo>
                    <a:pt x="86" y="47"/>
                  </a:lnTo>
                  <a:lnTo>
                    <a:pt x="85" y="54"/>
                  </a:lnTo>
                  <a:lnTo>
                    <a:pt x="79" y="59"/>
                  </a:lnTo>
                  <a:lnTo>
                    <a:pt x="73" y="60"/>
                  </a:lnTo>
                  <a:lnTo>
                    <a:pt x="66" y="59"/>
                  </a:lnTo>
                  <a:lnTo>
                    <a:pt x="7" y="25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7" y="1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3" name="Freeform 233">
              <a:extLst>
                <a:ext uri="{FF2B5EF4-FFF2-40B4-BE49-F238E27FC236}">
                  <a16:creationId xmlns:a16="http://schemas.microsoft.com/office/drawing/2014/main" id="{67D1E26A-F880-A548-B1EB-EA609371A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2954" y="2362145"/>
              <a:ext cx="34925" cy="23813"/>
            </a:xfrm>
            <a:custGeom>
              <a:avLst/>
              <a:gdLst>
                <a:gd name="T0" fmla="*/ 14 w 87"/>
                <a:gd name="T1" fmla="*/ 0 h 61"/>
                <a:gd name="T2" fmla="*/ 21 w 87"/>
                <a:gd name="T3" fmla="*/ 2 h 61"/>
                <a:gd name="T4" fmla="*/ 80 w 87"/>
                <a:gd name="T5" fmla="*/ 35 h 61"/>
                <a:gd name="T6" fmla="*/ 84 w 87"/>
                <a:gd name="T7" fmla="*/ 41 h 61"/>
                <a:gd name="T8" fmla="*/ 87 w 87"/>
                <a:gd name="T9" fmla="*/ 47 h 61"/>
                <a:gd name="T10" fmla="*/ 84 w 87"/>
                <a:gd name="T11" fmla="*/ 54 h 61"/>
                <a:gd name="T12" fmla="*/ 80 w 87"/>
                <a:gd name="T13" fmla="*/ 59 h 61"/>
                <a:gd name="T14" fmla="*/ 73 w 87"/>
                <a:gd name="T15" fmla="*/ 61 h 61"/>
                <a:gd name="T16" fmla="*/ 66 w 87"/>
                <a:gd name="T17" fmla="*/ 59 h 61"/>
                <a:gd name="T18" fmla="*/ 7 w 87"/>
                <a:gd name="T19" fmla="*/ 24 h 61"/>
                <a:gd name="T20" fmla="*/ 2 w 87"/>
                <a:gd name="T21" fmla="*/ 20 h 61"/>
                <a:gd name="T22" fmla="*/ 0 w 87"/>
                <a:gd name="T23" fmla="*/ 13 h 61"/>
                <a:gd name="T24" fmla="*/ 2 w 87"/>
                <a:gd name="T25" fmla="*/ 6 h 61"/>
                <a:gd name="T26" fmla="*/ 7 w 87"/>
                <a:gd name="T27" fmla="*/ 2 h 61"/>
                <a:gd name="T28" fmla="*/ 14 w 87"/>
                <a:gd name="T2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7" h="61">
                  <a:moveTo>
                    <a:pt x="14" y="0"/>
                  </a:moveTo>
                  <a:lnTo>
                    <a:pt x="21" y="2"/>
                  </a:lnTo>
                  <a:lnTo>
                    <a:pt x="80" y="35"/>
                  </a:lnTo>
                  <a:lnTo>
                    <a:pt x="84" y="41"/>
                  </a:lnTo>
                  <a:lnTo>
                    <a:pt x="87" y="47"/>
                  </a:lnTo>
                  <a:lnTo>
                    <a:pt x="84" y="54"/>
                  </a:lnTo>
                  <a:lnTo>
                    <a:pt x="80" y="59"/>
                  </a:lnTo>
                  <a:lnTo>
                    <a:pt x="73" y="61"/>
                  </a:lnTo>
                  <a:lnTo>
                    <a:pt x="66" y="59"/>
                  </a:lnTo>
                  <a:lnTo>
                    <a:pt x="7" y="24"/>
                  </a:lnTo>
                  <a:lnTo>
                    <a:pt x="2" y="20"/>
                  </a:lnTo>
                  <a:lnTo>
                    <a:pt x="0" y="13"/>
                  </a:lnTo>
                  <a:lnTo>
                    <a:pt x="2" y="6"/>
                  </a:lnTo>
                  <a:lnTo>
                    <a:pt x="7" y="2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4" name="Freeform 234">
              <a:extLst>
                <a:ext uri="{FF2B5EF4-FFF2-40B4-BE49-F238E27FC236}">
                  <a16:creationId xmlns:a16="http://schemas.microsoft.com/office/drawing/2014/main" id="{418D8E7F-8663-7645-83AB-9F6524A55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8791" y="2293883"/>
              <a:ext cx="38100" cy="9525"/>
            </a:xfrm>
            <a:custGeom>
              <a:avLst/>
              <a:gdLst>
                <a:gd name="T0" fmla="*/ 15 w 96"/>
                <a:gd name="T1" fmla="*/ 0 h 27"/>
                <a:gd name="T2" fmla="*/ 83 w 96"/>
                <a:gd name="T3" fmla="*/ 0 h 27"/>
                <a:gd name="T4" fmla="*/ 87 w 96"/>
                <a:gd name="T5" fmla="*/ 1 h 27"/>
                <a:gd name="T6" fmla="*/ 91 w 96"/>
                <a:gd name="T7" fmla="*/ 2 h 27"/>
                <a:gd name="T8" fmla="*/ 94 w 96"/>
                <a:gd name="T9" fmla="*/ 6 h 27"/>
                <a:gd name="T10" fmla="*/ 95 w 96"/>
                <a:gd name="T11" fmla="*/ 9 h 27"/>
                <a:gd name="T12" fmla="*/ 96 w 96"/>
                <a:gd name="T13" fmla="*/ 13 h 27"/>
                <a:gd name="T14" fmla="*/ 95 w 96"/>
                <a:gd name="T15" fmla="*/ 18 h 27"/>
                <a:gd name="T16" fmla="*/ 94 w 96"/>
                <a:gd name="T17" fmla="*/ 21 h 27"/>
                <a:gd name="T18" fmla="*/ 91 w 96"/>
                <a:gd name="T19" fmla="*/ 25 h 27"/>
                <a:gd name="T20" fmla="*/ 87 w 96"/>
                <a:gd name="T21" fmla="*/ 27 h 27"/>
                <a:gd name="T22" fmla="*/ 83 w 96"/>
                <a:gd name="T23" fmla="*/ 27 h 27"/>
                <a:gd name="T24" fmla="*/ 15 w 96"/>
                <a:gd name="T25" fmla="*/ 27 h 27"/>
                <a:gd name="T26" fmla="*/ 10 w 96"/>
                <a:gd name="T27" fmla="*/ 27 h 27"/>
                <a:gd name="T28" fmla="*/ 6 w 96"/>
                <a:gd name="T29" fmla="*/ 25 h 27"/>
                <a:gd name="T30" fmla="*/ 3 w 96"/>
                <a:gd name="T31" fmla="*/ 21 h 27"/>
                <a:gd name="T32" fmla="*/ 1 w 96"/>
                <a:gd name="T33" fmla="*/ 18 h 27"/>
                <a:gd name="T34" fmla="*/ 0 w 96"/>
                <a:gd name="T35" fmla="*/ 13 h 27"/>
                <a:gd name="T36" fmla="*/ 1 w 96"/>
                <a:gd name="T37" fmla="*/ 9 h 27"/>
                <a:gd name="T38" fmla="*/ 3 w 96"/>
                <a:gd name="T39" fmla="*/ 6 h 27"/>
                <a:gd name="T40" fmla="*/ 6 w 96"/>
                <a:gd name="T41" fmla="*/ 2 h 27"/>
                <a:gd name="T42" fmla="*/ 10 w 96"/>
                <a:gd name="T43" fmla="*/ 1 h 27"/>
                <a:gd name="T44" fmla="*/ 15 w 96"/>
                <a:gd name="T4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27">
                  <a:moveTo>
                    <a:pt x="15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2"/>
                  </a:lnTo>
                  <a:lnTo>
                    <a:pt x="94" y="6"/>
                  </a:lnTo>
                  <a:lnTo>
                    <a:pt x="95" y="9"/>
                  </a:lnTo>
                  <a:lnTo>
                    <a:pt x="96" y="13"/>
                  </a:lnTo>
                  <a:lnTo>
                    <a:pt x="95" y="18"/>
                  </a:lnTo>
                  <a:lnTo>
                    <a:pt x="94" y="21"/>
                  </a:lnTo>
                  <a:lnTo>
                    <a:pt x="91" y="25"/>
                  </a:lnTo>
                  <a:lnTo>
                    <a:pt x="87" y="27"/>
                  </a:lnTo>
                  <a:lnTo>
                    <a:pt x="83" y="27"/>
                  </a:lnTo>
                  <a:lnTo>
                    <a:pt x="15" y="27"/>
                  </a:lnTo>
                  <a:lnTo>
                    <a:pt x="10" y="27"/>
                  </a:lnTo>
                  <a:lnTo>
                    <a:pt x="6" y="25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1" y="9"/>
                  </a:lnTo>
                  <a:lnTo>
                    <a:pt x="3" y="6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5" name="Freeform 235">
              <a:extLst>
                <a:ext uri="{FF2B5EF4-FFF2-40B4-BE49-F238E27FC236}">
                  <a16:creationId xmlns:a16="http://schemas.microsoft.com/office/drawing/2014/main" id="{755B15E2-E057-4942-9E74-D6B285AD1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2004" y="2293883"/>
              <a:ext cx="38100" cy="9525"/>
            </a:xfrm>
            <a:custGeom>
              <a:avLst/>
              <a:gdLst>
                <a:gd name="T0" fmla="*/ 14 w 96"/>
                <a:gd name="T1" fmla="*/ 0 h 27"/>
                <a:gd name="T2" fmla="*/ 83 w 96"/>
                <a:gd name="T3" fmla="*/ 0 h 27"/>
                <a:gd name="T4" fmla="*/ 86 w 96"/>
                <a:gd name="T5" fmla="*/ 1 h 27"/>
                <a:gd name="T6" fmla="*/ 91 w 96"/>
                <a:gd name="T7" fmla="*/ 2 h 27"/>
                <a:gd name="T8" fmla="*/ 93 w 96"/>
                <a:gd name="T9" fmla="*/ 6 h 27"/>
                <a:gd name="T10" fmla="*/ 95 w 96"/>
                <a:gd name="T11" fmla="*/ 9 h 27"/>
                <a:gd name="T12" fmla="*/ 96 w 96"/>
                <a:gd name="T13" fmla="*/ 13 h 27"/>
                <a:gd name="T14" fmla="*/ 95 w 96"/>
                <a:gd name="T15" fmla="*/ 18 h 27"/>
                <a:gd name="T16" fmla="*/ 93 w 96"/>
                <a:gd name="T17" fmla="*/ 21 h 27"/>
                <a:gd name="T18" fmla="*/ 91 w 96"/>
                <a:gd name="T19" fmla="*/ 25 h 27"/>
                <a:gd name="T20" fmla="*/ 86 w 96"/>
                <a:gd name="T21" fmla="*/ 27 h 27"/>
                <a:gd name="T22" fmla="*/ 83 w 96"/>
                <a:gd name="T23" fmla="*/ 27 h 27"/>
                <a:gd name="T24" fmla="*/ 14 w 96"/>
                <a:gd name="T25" fmla="*/ 27 h 27"/>
                <a:gd name="T26" fmla="*/ 9 w 96"/>
                <a:gd name="T27" fmla="*/ 27 h 27"/>
                <a:gd name="T28" fmla="*/ 6 w 96"/>
                <a:gd name="T29" fmla="*/ 25 h 27"/>
                <a:gd name="T30" fmla="*/ 4 w 96"/>
                <a:gd name="T31" fmla="*/ 21 h 27"/>
                <a:gd name="T32" fmla="*/ 1 w 96"/>
                <a:gd name="T33" fmla="*/ 18 h 27"/>
                <a:gd name="T34" fmla="*/ 0 w 96"/>
                <a:gd name="T35" fmla="*/ 13 h 27"/>
                <a:gd name="T36" fmla="*/ 1 w 96"/>
                <a:gd name="T37" fmla="*/ 9 h 27"/>
                <a:gd name="T38" fmla="*/ 4 w 96"/>
                <a:gd name="T39" fmla="*/ 6 h 27"/>
                <a:gd name="T40" fmla="*/ 6 w 96"/>
                <a:gd name="T41" fmla="*/ 2 h 27"/>
                <a:gd name="T42" fmla="*/ 9 w 96"/>
                <a:gd name="T43" fmla="*/ 1 h 27"/>
                <a:gd name="T44" fmla="*/ 14 w 96"/>
                <a:gd name="T4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27">
                  <a:moveTo>
                    <a:pt x="14" y="0"/>
                  </a:moveTo>
                  <a:lnTo>
                    <a:pt x="83" y="0"/>
                  </a:lnTo>
                  <a:lnTo>
                    <a:pt x="86" y="1"/>
                  </a:lnTo>
                  <a:lnTo>
                    <a:pt x="91" y="2"/>
                  </a:lnTo>
                  <a:lnTo>
                    <a:pt x="93" y="6"/>
                  </a:lnTo>
                  <a:lnTo>
                    <a:pt x="95" y="9"/>
                  </a:lnTo>
                  <a:lnTo>
                    <a:pt x="96" y="13"/>
                  </a:lnTo>
                  <a:lnTo>
                    <a:pt x="95" y="18"/>
                  </a:lnTo>
                  <a:lnTo>
                    <a:pt x="93" y="21"/>
                  </a:lnTo>
                  <a:lnTo>
                    <a:pt x="91" y="25"/>
                  </a:lnTo>
                  <a:lnTo>
                    <a:pt x="86" y="27"/>
                  </a:lnTo>
                  <a:lnTo>
                    <a:pt x="83" y="27"/>
                  </a:lnTo>
                  <a:lnTo>
                    <a:pt x="14" y="27"/>
                  </a:lnTo>
                  <a:lnTo>
                    <a:pt x="9" y="27"/>
                  </a:lnTo>
                  <a:lnTo>
                    <a:pt x="6" y="25"/>
                  </a:lnTo>
                  <a:lnTo>
                    <a:pt x="4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1" y="9"/>
                  </a:lnTo>
                  <a:lnTo>
                    <a:pt x="4" y="6"/>
                  </a:lnTo>
                  <a:lnTo>
                    <a:pt x="6" y="2"/>
                  </a:lnTo>
                  <a:lnTo>
                    <a:pt x="9" y="1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6" name="Freeform 236">
              <a:extLst>
                <a:ext uri="{FF2B5EF4-FFF2-40B4-BE49-F238E27FC236}">
                  <a16:creationId xmlns:a16="http://schemas.microsoft.com/office/drawing/2014/main" id="{BEDB8969-F20F-5841-93E8-3431D0EA0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1016" y="2362145"/>
              <a:ext cx="34925" cy="23813"/>
            </a:xfrm>
            <a:custGeom>
              <a:avLst/>
              <a:gdLst>
                <a:gd name="T0" fmla="*/ 73 w 86"/>
                <a:gd name="T1" fmla="*/ 0 h 61"/>
                <a:gd name="T2" fmla="*/ 79 w 86"/>
                <a:gd name="T3" fmla="*/ 2 h 61"/>
                <a:gd name="T4" fmla="*/ 85 w 86"/>
                <a:gd name="T5" fmla="*/ 6 h 61"/>
                <a:gd name="T6" fmla="*/ 86 w 86"/>
                <a:gd name="T7" fmla="*/ 13 h 61"/>
                <a:gd name="T8" fmla="*/ 85 w 86"/>
                <a:gd name="T9" fmla="*/ 20 h 61"/>
                <a:gd name="T10" fmla="*/ 79 w 86"/>
                <a:gd name="T11" fmla="*/ 24 h 61"/>
                <a:gd name="T12" fmla="*/ 20 w 86"/>
                <a:gd name="T13" fmla="*/ 59 h 61"/>
                <a:gd name="T14" fmla="*/ 13 w 86"/>
                <a:gd name="T15" fmla="*/ 61 h 61"/>
                <a:gd name="T16" fmla="*/ 7 w 86"/>
                <a:gd name="T17" fmla="*/ 59 h 61"/>
                <a:gd name="T18" fmla="*/ 2 w 86"/>
                <a:gd name="T19" fmla="*/ 54 h 61"/>
                <a:gd name="T20" fmla="*/ 0 w 86"/>
                <a:gd name="T21" fmla="*/ 47 h 61"/>
                <a:gd name="T22" fmla="*/ 2 w 86"/>
                <a:gd name="T23" fmla="*/ 41 h 61"/>
                <a:gd name="T24" fmla="*/ 7 w 86"/>
                <a:gd name="T25" fmla="*/ 35 h 61"/>
                <a:gd name="T26" fmla="*/ 66 w 86"/>
                <a:gd name="T27" fmla="*/ 2 h 61"/>
                <a:gd name="T28" fmla="*/ 73 w 86"/>
                <a:gd name="T2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61">
                  <a:moveTo>
                    <a:pt x="73" y="0"/>
                  </a:moveTo>
                  <a:lnTo>
                    <a:pt x="79" y="2"/>
                  </a:lnTo>
                  <a:lnTo>
                    <a:pt x="85" y="6"/>
                  </a:lnTo>
                  <a:lnTo>
                    <a:pt x="86" y="13"/>
                  </a:lnTo>
                  <a:lnTo>
                    <a:pt x="85" y="20"/>
                  </a:lnTo>
                  <a:lnTo>
                    <a:pt x="79" y="24"/>
                  </a:lnTo>
                  <a:lnTo>
                    <a:pt x="20" y="59"/>
                  </a:lnTo>
                  <a:lnTo>
                    <a:pt x="13" y="61"/>
                  </a:lnTo>
                  <a:lnTo>
                    <a:pt x="7" y="59"/>
                  </a:lnTo>
                  <a:lnTo>
                    <a:pt x="2" y="54"/>
                  </a:lnTo>
                  <a:lnTo>
                    <a:pt x="0" y="47"/>
                  </a:lnTo>
                  <a:lnTo>
                    <a:pt x="2" y="41"/>
                  </a:lnTo>
                  <a:lnTo>
                    <a:pt x="7" y="35"/>
                  </a:lnTo>
                  <a:lnTo>
                    <a:pt x="66" y="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7" name="Freeform 237">
              <a:extLst>
                <a:ext uri="{FF2B5EF4-FFF2-40B4-BE49-F238E27FC236}">
                  <a16:creationId xmlns:a16="http://schemas.microsoft.com/office/drawing/2014/main" id="{12CEA60F-5181-BD4E-BDF6-60D71B5A8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2954" y="2211333"/>
              <a:ext cx="34925" cy="23813"/>
            </a:xfrm>
            <a:custGeom>
              <a:avLst/>
              <a:gdLst>
                <a:gd name="T0" fmla="*/ 73 w 87"/>
                <a:gd name="T1" fmla="*/ 0 h 60"/>
                <a:gd name="T2" fmla="*/ 80 w 87"/>
                <a:gd name="T3" fmla="*/ 1 h 60"/>
                <a:gd name="T4" fmla="*/ 84 w 87"/>
                <a:gd name="T5" fmla="*/ 7 h 60"/>
                <a:gd name="T6" fmla="*/ 87 w 87"/>
                <a:gd name="T7" fmla="*/ 14 h 60"/>
                <a:gd name="T8" fmla="*/ 84 w 87"/>
                <a:gd name="T9" fmla="*/ 20 h 60"/>
                <a:gd name="T10" fmla="*/ 80 w 87"/>
                <a:gd name="T11" fmla="*/ 25 h 60"/>
                <a:gd name="T12" fmla="*/ 21 w 87"/>
                <a:gd name="T13" fmla="*/ 59 h 60"/>
                <a:gd name="T14" fmla="*/ 14 w 87"/>
                <a:gd name="T15" fmla="*/ 60 h 60"/>
                <a:gd name="T16" fmla="*/ 7 w 87"/>
                <a:gd name="T17" fmla="*/ 59 h 60"/>
                <a:gd name="T18" fmla="*/ 2 w 87"/>
                <a:gd name="T19" fmla="*/ 54 h 60"/>
                <a:gd name="T20" fmla="*/ 0 w 87"/>
                <a:gd name="T21" fmla="*/ 47 h 60"/>
                <a:gd name="T22" fmla="*/ 2 w 87"/>
                <a:gd name="T23" fmla="*/ 40 h 60"/>
                <a:gd name="T24" fmla="*/ 7 w 87"/>
                <a:gd name="T25" fmla="*/ 36 h 60"/>
                <a:gd name="T26" fmla="*/ 66 w 87"/>
                <a:gd name="T27" fmla="*/ 1 h 60"/>
                <a:gd name="T28" fmla="*/ 73 w 87"/>
                <a:gd name="T2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7" h="60">
                  <a:moveTo>
                    <a:pt x="73" y="0"/>
                  </a:moveTo>
                  <a:lnTo>
                    <a:pt x="80" y="1"/>
                  </a:lnTo>
                  <a:lnTo>
                    <a:pt x="84" y="7"/>
                  </a:lnTo>
                  <a:lnTo>
                    <a:pt x="87" y="14"/>
                  </a:lnTo>
                  <a:lnTo>
                    <a:pt x="84" y="20"/>
                  </a:lnTo>
                  <a:lnTo>
                    <a:pt x="80" y="25"/>
                  </a:lnTo>
                  <a:lnTo>
                    <a:pt x="21" y="59"/>
                  </a:lnTo>
                  <a:lnTo>
                    <a:pt x="14" y="60"/>
                  </a:lnTo>
                  <a:lnTo>
                    <a:pt x="7" y="59"/>
                  </a:lnTo>
                  <a:lnTo>
                    <a:pt x="2" y="54"/>
                  </a:lnTo>
                  <a:lnTo>
                    <a:pt x="0" y="47"/>
                  </a:lnTo>
                  <a:lnTo>
                    <a:pt x="2" y="40"/>
                  </a:lnTo>
                  <a:lnTo>
                    <a:pt x="7" y="36"/>
                  </a:lnTo>
                  <a:lnTo>
                    <a:pt x="66" y="1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8" name="Freeform 238">
              <a:extLst>
                <a:ext uri="{FF2B5EF4-FFF2-40B4-BE49-F238E27FC236}">
                  <a16:creationId xmlns:a16="http://schemas.microsoft.com/office/drawing/2014/main" id="{0691ABBD-1DEF-8B44-AF0B-398F49A32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1341" y="2411358"/>
              <a:ext cx="25400" cy="34925"/>
            </a:xfrm>
            <a:custGeom>
              <a:avLst/>
              <a:gdLst>
                <a:gd name="T0" fmla="*/ 48 w 61"/>
                <a:gd name="T1" fmla="*/ 0 h 87"/>
                <a:gd name="T2" fmla="*/ 55 w 61"/>
                <a:gd name="T3" fmla="*/ 2 h 87"/>
                <a:gd name="T4" fmla="*/ 59 w 61"/>
                <a:gd name="T5" fmla="*/ 7 h 87"/>
                <a:gd name="T6" fmla="*/ 61 w 61"/>
                <a:gd name="T7" fmla="*/ 14 h 87"/>
                <a:gd name="T8" fmla="*/ 59 w 61"/>
                <a:gd name="T9" fmla="*/ 20 h 87"/>
                <a:gd name="T10" fmla="*/ 25 w 61"/>
                <a:gd name="T11" fmla="*/ 80 h 87"/>
                <a:gd name="T12" fmla="*/ 20 w 61"/>
                <a:gd name="T13" fmla="*/ 85 h 87"/>
                <a:gd name="T14" fmla="*/ 13 w 61"/>
                <a:gd name="T15" fmla="*/ 87 h 87"/>
                <a:gd name="T16" fmla="*/ 7 w 61"/>
                <a:gd name="T17" fmla="*/ 85 h 87"/>
                <a:gd name="T18" fmla="*/ 2 w 61"/>
                <a:gd name="T19" fmla="*/ 80 h 87"/>
                <a:gd name="T20" fmla="*/ 0 w 61"/>
                <a:gd name="T21" fmla="*/ 74 h 87"/>
                <a:gd name="T22" fmla="*/ 2 w 61"/>
                <a:gd name="T23" fmla="*/ 67 h 87"/>
                <a:gd name="T24" fmla="*/ 36 w 61"/>
                <a:gd name="T25" fmla="*/ 7 h 87"/>
                <a:gd name="T26" fmla="*/ 41 w 61"/>
                <a:gd name="T27" fmla="*/ 2 h 87"/>
                <a:gd name="T28" fmla="*/ 48 w 61"/>
                <a:gd name="T2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87">
                  <a:moveTo>
                    <a:pt x="48" y="0"/>
                  </a:moveTo>
                  <a:lnTo>
                    <a:pt x="55" y="2"/>
                  </a:lnTo>
                  <a:lnTo>
                    <a:pt x="59" y="7"/>
                  </a:lnTo>
                  <a:lnTo>
                    <a:pt x="61" y="14"/>
                  </a:lnTo>
                  <a:lnTo>
                    <a:pt x="59" y="20"/>
                  </a:lnTo>
                  <a:lnTo>
                    <a:pt x="25" y="80"/>
                  </a:lnTo>
                  <a:lnTo>
                    <a:pt x="20" y="85"/>
                  </a:lnTo>
                  <a:lnTo>
                    <a:pt x="13" y="87"/>
                  </a:lnTo>
                  <a:lnTo>
                    <a:pt x="7" y="85"/>
                  </a:lnTo>
                  <a:lnTo>
                    <a:pt x="2" y="80"/>
                  </a:lnTo>
                  <a:lnTo>
                    <a:pt x="0" y="74"/>
                  </a:lnTo>
                  <a:lnTo>
                    <a:pt x="2" y="67"/>
                  </a:lnTo>
                  <a:lnTo>
                    <a:pt x="36" y="7"/>
                  </a:lnTo>
                  <a:lnTo>
                    <a:pt x="41" y="2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9" name="Freeform 239">
              <a:extLst>
                <a:ext uri="{FF2B5EF4-FFF2-40B4-BE49-F238E27FC236}">
                  <a16:creationId xmlns:a16="http://schemas.microsoft.com/office/drawing/2014/main" id="{72A85F15-F11D-AF46-8FF6-CAAD4D969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2154" y="2151008"/>
              <a:ext cx="25400" cy="34925"/>
            </a:xfrm>
            <a:custGeom>
              <a:avLst/>
              <a:gdLst>
                <a:gd name="T0" fmla="*/ 48 w 61"/>
                <a:gd name="T1" fmla="*/ 0 h 86"/>
                <a:gd name="T2" fmla="*/ 55 w 61"/>
                <a:gd name="T3" fmla="*/ 1 h 86"/>
                <a:gd name="T4" fmla="*/ 60 w 61"/>
                <a:gd name="T5" fmla="*/ 7 h 86"/>
                <a:gd name="T6" fmla="*/ 61 w 61"/>
                <a:gd name="T7" fmla="*/ 13 h 86"/>
                <a:gd name="T8" fmla="*/ 60 w 61"/>
                <a:gd name="T9" fmla="*/ 20 h 86"/>
                <a:gd name="T10" fmla="*/ 26 w 61"/>
                <a:gd name="T11" fmla="*/ 79 h 86"/>
                <a:gd name="T12" fmla="*/ 20 w 61"/>
                <a:gd name="T13" fmla="*/ 83 h 86"/>
                <a:gd name="T14" fmla="*/ 13 w 61"/>
                <a:gd name="T15" fmla="*/ 86 h 86"/>
                <a:gd name="T16" fmla="*/ 7 w 61"/>
                <a:gd name="T17" fmla="*/ 83 h 86"/>
                <a:gd name="T18" fmla="*/ 2 w 61"/>
                <a:gd name="T19" fmla="*/ 79 h 86"/>
                <a:gd name="T20" fmla="*/ 0 w 61"/>
                <a:gd name="T21" fmla="*/ 72 h 86"/>
                <a:gd name="T22" fmla="*/ 2 w 61"/>
                <a:gd name="T23" fmla="*/ 66 h 86"/>
                <a:gd name="T24" fmla="*/ 37 w 61"/>
                <a:gd name="T25" fmla="*/ 7 h 86"/>
                <a:gd name="T26" fmla="*/ 41 w 61"/>
                <a:gd name="T27" fmla="*/ 1 h 86"/>
                <a:gd name="T28" fmla="*/ 48 w 61"/>
                <a:gd name="T2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86">
                  <a:moveTo>
                    <a:pt x="48" y="0"/>
                  </a:moveTo>
                  <a:lnTo>
                    <a:pt x="55" y="1"/>
                  </a:lnTo>
                  <a:lnTo>
                    <a:pt x="60" y="7"/>
                  </a:lnTo>
                  <a:lnTo>
                    <a:pt x="61" y="13"/>
                  </a:lnTo>
                  <a:lnTo>
                    <a:pt x="60" y="20"/>
                  </a:lnTo>
                  <a:lnTo>
                    <a:pt x="26" y="79"/>
                  </a:lnTo>
                  <a:lnTo>
                    <a:pt x="20" y="83"/>
                  </a:lnTo>
                  <a:lnTo>
                    <a:pt x="13" y="86"/>
                  </a:lnTo>
                  <a:lnTo>
                    <a:pt x="7" y="83"/>
                  </a:lnTo>
                  <a:lnTo>
                    <a:pt x="2" y="79"/>
                  </a:lnTo>
                  <a:lnTo>
                    <a:pt x="0" y="72"/>
                  </a:lnTo>
                  <a:lnTo>
                    <a:pt x="2" y="66"/>
                  </a:lnTo>
                  <a:lnTo>
                    <a:pt x="37" y="7"/>
                  </a:lnTo>
                  <a:lnTo>
                    <a:pt x="41" y="1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0" name="Freeform 240">
              <a:extLst>
                <a:ext uri="{FF2B5EF4-FFF2-40B4-BE49-F238E27FC236}">
                  <a16:creationId xmlns:a16="http://schemas.microsoft.com/office/drawing/2014/main" id="{EB65C37E-D949-AE48-8191-1FCE5A12B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5954" y="2189108"/>
              <a:ext cx="22225" cy="103188"/>
            </a:xfrm>
            <a:custGeom>
              <a:avLst/>
              <a:gdLst>
                <a:gd name="T0" fmla="*/ 32 w 55"/>
                <a:gd name="T1" fmla="*/ 0 h 262"/>
                <a:gd name="T2" fmla="*/ 55 w 55"/>
                <a:gd name="T3" fmla="*/ 248 h 262"/>
                <a:gd name="T4" fmla="*/ 33 w 55"/>
                <a:gd name="T5" fmla="*/ 238 h 262"/>
                <a:gd name="T6" fmla="*/ 0 w 55"/>
                <a:gd name="T7" fmla="*/ 262 h 262"/>
                <a:gd name="T8" fmla="*/ 9 w 55"/>
                <a:gd name="T9" fmla="*/ 248 h 262"/>
                <a:gd name="T10" fmla="*/ 32 w 55"/>
                <a:gd name="T1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262">
                  <a:moveTo>
                    <a:pt x="32" y="0"/>
                  </a:moveTo>
                  <a:lnTo>
                    <a:pt x="55" y="248"/>
                  </a:lnTo>
                  <a:lnTo>
                    <a:pt x="33" y="238"/>
                  </a:lnTo>
                  <a:lnTo>
                    <a:pt x="0" y="262"/>
                  </a:lnTo>
                  <a:lnTo>
                    <a:pt x="9" y="248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1" name="Freeform 241">
              <a:extLst>
                <a:ext uri="{FF2B5EF4-FFF2-40B4-BE49-F238E27FC236}">
                  <a16:creationId xmlns:a16="http://schemas.microsoft.com/office/drawing/2014/main" id="{2171C013-F61F-1E4B-84E7-DADF89F6A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9129" y="2306583"/>
              <a:ext cx="17463" cy="15875"/>
            </a:xfrm>
            <a:custGeom>
              <a:avLst/>
              <a:gdLst>
                <a:gd name="T0" fmla="*/ 0 w 47"/>
                <a:gd name="T1" fmla="*/ 0 h 40"/>
                <a:gd name="T2" fmla="*/ 29 w 47"/>
                <a:gd name="T3" fmla="*/ 20 h 40"/>
                <a:gd name="T4" fmla="*/ 47 w 47"/>
                <a:gd name="T5" fmla="*/ 12 h 40"/>
                <a:gd name="T6" fmla="*/ 28 w 47"/>
                <a:gd name="T7" fmla="*/ 40 h 40"/>
                <a:gd name="T8" fmla="*/ 0 w 47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0">
                  <a:moveTo>
                    <a:pt x="0" y="0"/>
                  </a:moveTo>
                  <a:lnTo>
                    <a:pt x="29" y="20"/>
                  </a:lnTo>
                  <a:lnTo>
                    <a:pt x="47" y="12"/>
                  </a:lnTo>
                  <a:lnTo>
                    <a:pt x="28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2" name="Freeform 242">
              <a:extLst>
                <a:ext uri="{FF2B5EF4-FFF2-40B4-BE49-F238E27FC236}">
                  <a16:creationId xmlns:a16="http://schemas.microsoft.com/office/drawing/2014/main" id="{F33B3061-B192-0A4F-AE34-9D9F32B7C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5479" y="2293883"/>
              <a:ext cx="9525" cy="9525"/>
            </a:xfrm>
            <a:custGeom>
              <a:avLst/>
              <a:gdLst>
                <a:gd name="T0" fmla="*/ 13 w 25"/>
                <a:gd name="T1" fmla="*/ 0 h 25"/>
                <a:gd name="T2" fmla="*/ 16 w 25"/>
                <a:gd name="T3" fmla="*/ 1 h 25"/>
                <a:gd name="T4" fmla="*/ 19 w 25"/>
                <a:gd name="T5" fmla="*/ 3 h 25"/>
                <a:gd name="T6" fmla="*/ 23 w 25"/>
                <a:gd name="T7" fmla="*/ 6 h 25"/>
                <a:gd name="T8" fmla="*/ 24 w 25"/>
                <a:gd name="T9" fmla="*/ 9 h 25"/>
                <a:gd name="T10" fmla="*/ 25 w 25"/>
                <a:gd name="T11" fmla="*/ 13 h 25"/>
                <a:gd name="T12" fmla="*/ 24 w 25"/>
                <a:gd name="T13" fmla="*/ 17 h 25"/>
                <a:gd name="T14" fmla="*/ 23 w 25"/>
                <a:gd name="T15" fmla="*/ 20 h 25"/>
                <a:gd name="T16" fmla="*/ 19 w 25"/>
                <a:gd name="T17" fmla="*/ 23 h 25"/>
                <a:gd name="T18" fmla="*/ 16 w 25"/>
                <a:gd name="T19" fmla="*/ 25 h 25"/>
                <a:gd name="T20" fmla="*/ 13 w 25"/>
                <a:gd name="T21" fmla="*/ 25 h 25"/>
                <a:gd name="T22" fmla="*/ 8 w 25"/>
                <a:gd name="T23" fmla="*/ 25 h 25"/>
                <a:gd name="T24" fmla="*/ 5 w 25"/>
                <a:gd name="T25" fmla="*/ 23 h 25"/>
                <a:gd name="T26" fmla="*/ 3 w 25"/>
                <a:gd name="T27" fmla="*/ 20 h 25"/>
                <a:gd name="T28" fmla="*/ 0 w 25"/>
                <a:gd name="T29" fmla="*/ 17 h 25"/>
                <a:gd name="T30" fmla="*/ 0 w 25"/>
                <a:gd name="T31" fmla="*/ 13 h 25"/>
                <a:gd name="T32" fmla="*/ 0 w 25"/>
                <a:gd name="T33" fmla="*/ 9 h 25"/>
                <a:gd name="T34" fmla="*/ 3 w 25"/>
                <a:gd name="T35" fmla="*/ 6 h 25"/>
                <a:gd name="T36" fmla="*/ 5 w 25"/>
                <a:gd name="T37" fmla="*/ 3 h 25"/>
                <a:gd name="T38" fmla="*/ 8 w 25"/>
                <a:gd name="T39" fmla="*/ 1 h 25"/>
                <a:gd name="T40" fmla="*/ 13 w 25"/>
                <a:gd name="T4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lnTo>
                    <a:pt x="16" y="1"/>
                  </a:lnTo>
                  <a:lnTo>
                    <a:pt x="19" y="3"/>
                  </a:lnTo>
                  <a:lnTo>
                    <a:pt x="23" y="6"/>
                  </a:lnTo>
                  <a:lnTo>
                    <a:pt x="24" y="9"/>
                  </a:lnTo>
                  <a:lnTo>
                    <a:pt x="25" y="13"/>
                  </a:lnTo>
                  <a:lnTo>
                    <a:pt x="24" y="17"/>
                  </a:lnTo>
                  <a:lnTo>
                    <a:pt x="23" y="20"/>
                  </a:lnTo>
                  <a:lnTo>
                    <a:pt x="19" y="23"/>
                  </a:lnTo>
                  <a:lnTo>
                    <a:pt x="16" y="25"/>
                  </a:lnTo>
                  <a:lnTo>
                    <a:pt x="13" y="25"/>
                  </a:lnTo>
                  <a:lnTo>
                    <a:pt x="8" y="25"/>
                  </a:lnTo>
                  <a:lnTo>
                    <a:pt x="5" y="23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8" y="1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3" name="Freeform 243">
              <a:extLst>
                <a:ext uri="{FF2B5EF4-FFF2-40B4-BE49-F238E27FC236}">
                  <a16:creationId xmlns:a16="http://schemas.microsoft.com/office/drawing/2014/main" id="{59AA315F-5727-9045-BADD-BFBC9A385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1191" y="2285945"/>
              <a:ext cx="90488" cy="26988"/>
            </a:xfrm>
            <a:custGeom>
              <a:avLst/>
              <a:gdLst>
                <a:gd name="T0" fmla="*/ 51 w 227"/>
                <a:gd name="T1" fmla="*/ 13 h 69"/>
                <a:gd name="T2" fmla="*/ 41 w 227"/>
                <a:gd name="T3" fmla="*/ 17 h 69"/>
                <a:gd name="T4" fmla="*/ 33 w 227"/>
                <a:gd name="T5" fmla="*/ 25 h 69"/>
                <a:gd name="T6" fmla="*/ 29 w 227"/>
                <a:gd name="T7" fmla="*/ 35 h 69"/>
                <a:gd name="T8" fmla="*/ 33 w 227"/>
                <a:gd name="T9" fmla="*/ 45 h 69"/>
                <a:gd name="T10" fmla="*/ 41 w 227"/>
                <a:gd name="T11" fmla="*/ 52 h 69"/>
                <a:gd name="T12" fmla="*/ 51 w 227"/>
                <a:gd name="T13" fmla="*/ 56 h 69"/>
                <a:gd name="T14" fmla="*/ 61 w 227"/>
                <a:gd name="T15" fmla="*/ 52 h 69"/>
                <a:gd name="T16" fmla="*/ 68 w 227"/>
                <a:gd name="T17" fmla="*/ 45 h 69"/>
                <a:gd name="T18" fmla="*/ 72 w 227"/>
                <a:gd name="T19" fmla="*/ 35 h 69"/>
                <a:gd name="T20" fmla="*/ 68 w 227"/>
                <a:gd name="T21" fmla="*/ 25 h 69"/>
                <a:gd name="T22" fmla="*/ 61 w 227"/>
                <a:gd name="T23" fmla="*/ 17 h 69"/>
                <a:gd name="T24" fmla="*/ 51 w 227"/>
                <a:gd name="T25" fmla="*/ 13 h 69"/>
                <a:gd name="T26" fmla="*/ 49 w 227"/>
                <a:gd name="T27" fmla="*/ 0 h 69"/>
                <a:gd name="T28" fmla="*/ 72 w 227"/>
                <a:gd name="T29" fmla="*/ 11 h 69"/>
                <a:gd name="T30" fmla="*/ 227 w 227"/>
                <a:gd name="T31" fmla="*/ 35 h 69"/>
                <a:gd name="T32" fmla="*/ 72 w 227"/>
                <a:gd name="T33" fmla="*/ 58 h 69"/>
                <a:gd name="T34" fmla="*/ 49 w 227"/>
                <a:gd name="T35" fmla="*/ 69 h 69"/>
                <a:gd name="T36" fmla="*/ 0 w 227"/>
                <a:gd name="T37" fmla="*/ 35 h 69"/>
                <a:gd name="T38" fmla="*/ 49 w 227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7" h="69">
                  <a:moveTo>
                    <a:pt x="51" y="13"/>
                  </a:moveTo>
                  <a:lnTo>
                    <a:pt x="41" y="17"/>
                  </a:lnTo>
                  <a:lnTo>
                    <a:pt x="33" y="25"/>
                  </a:lnTo>
                  <a:lnTo>
                    <a:pt x="29" y="35"/>
                  </a:lnTo>
                  <a:lnTo>
                    <a:pt x="33" y="45"/>
                  </a:lnTo>
                  <a:lnTo>
                    <a:pt x="41" y="52"/>
                  </a:lnTo>
                  <a:lnTo>
                    <a:pt x="51" y="56"/>
                  </a:lnTo>
                  <a:lnTo>
                    <a:pt x="61" y="52"/>
                  </a:lnTo>
                  <a:lnTo>
                    <a:pt x="68" y="45"/>
                  </a:lnTo>
                  <a:lnTo>
                    <a:pt x="72" y="35"/>
                  </a:lnTo>
                  <a:lnTo>
                    <a:pt x="68" y="25"/>
                  </a:lnTo>
                  <a:lnTo>
                    <a:pt x="61" y="17"/>
                  </a:lnTo>
                  <a:lnTo>
                    <a:pt x="51" y="13"/>
                  </a:lnTo>
                  <a:close/>
                  <a:moveTo>
                    <a:pt x="49" y="0"/>
                  </a:moveTo>
                  <a:lnTo>
                    <a:pt x="72" y="11"/>
                  </a:lnTo>
                  <a:lnTo>
                    <a:pt x="227" y="35"/>
                  </a:lnTo>
                  <a:lnTo>
                    <a:pt x="72" y="58"/>
                  </a:lnTo>
                  <a:lnTo>
                    <a:pt x="49" y="69"/>
                  </a:lnTo>
                  <a:lnTo>
                    <a:pt x="0" y="35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4" name="Freeform 244">
              <a:extLst>
                <a:ext uri="{FF2B5EF4-FFF2-40B4-BE49-F238E27FC236}">
                  <a16:creationId xmlns:a16="http://schemas.microsoft.com/office/drawing/2014/main" id="{033AC6EA-239D-934F-A72B-88C42AEF6F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5291" y="2087508"/>
              <a:ext cx="1354138" cy="1373188"/>
            </a:xfrm>
            <a:custGeom>
              <a:avLst/>
              <a:gdLst>
                <a:gd name="T0" fmla="*/ 2789 w 3411"/>
                <a:gd name="T1" fmla="*/ 1882 h 3462"/>
                <a:gd name="T2" fmla="*/ 2789 w 3411"/>
                <a:gd name="T3" fmla="*/ 2198 h 3462"/>
                <a:gd name="T4" fmla="*/ 3077 w 3411"/>
                <a:gd name="T5" fmla="*/ 2326 h 3462"/>
                <a:gd name="T6" fmla="*/ 3311 w 3411"/>
                <a:gd name="T7" fmla="*/ 2123 h 3462"/>
                <a:gd name="T8" fmla="*/ 3224 w 3411"/>
                <a:gd name="T9" fmla="*/ 1821 h 3462"/>
                <a:gd name="T10" fmla="*/ 837 w 3411"/>
                <a:gd name="T11" fmla="*/ 1628 h 3462"/>
                <a:gd name="T12" fmla="*/ 332 w 3411"/>
                <a:gd name="T13" fmla="*/ 1921 h 3462"/>
                <a:gd name="T14" fmla="*/ 129 w 3411"/>
                <a:gd name="T15" fmla="*/ 2474 h 3462"/>
                <a:gd name="T16" fmla="*/ 332 w 3411"/>
                <a:gd name="T17" fmla="*/ 3028 h 3462"/>
                <a:gd name="T18" fmla="*/ 837 w 3411"/>
                <a:gd name="T19" fmla="*/ 3321 h 3462"/>
                <a:gd name="T20" fmla="*/ 1428 w 3411"/>
                <a:gd name="T21" fmla="*/ 3217 h 3462"/>
                <a:gd name="T22" fmla="*/ 1802 w 3411"/>
                <a:gd name="T23" fmla="*/ 2774 h 3462"/>
                <a:gd name="T24" fmla="*/ 1802 w 3411"/>
                <a:gd name="T25" fmla="*/ 2175 h 3462"/>
                <a:gd name="T26" fmla="*/ 1428 w 3411"/>
                <a:gd name="T27" fmla="*/ 1732 h 3462"/>
                <a:gd name="T28" fmla="*/ 533 w 3411"/>
                <a:gd name="T29" fmla="*/ 87 h 3462"/>
                <a:gd name="T30" fmla="*/ 190 w 3411"/>
                <a:gd name="T31" fmla="*/ 323 h 3462"/>
                <a:gd name="T32" fmla="*/ 190 w 3411"/>
                <a:gd name="T33" fmla="*/ 746 h 3462"/>
                <a:gd name="T34" fmla="*/ 533 w 3411"/>
                <a:gd name="T35" fmla="*/ 982 h 3462"/>
                <a:gd name="T36" fmla="*/ 928 w 3411"/>
                <a:gd name="T37" fmla="*/ 834 h 3462"/>
                <a:gd name="T38" fmla="*/ 1028 w 3411"/>
                <a:gd name="T39" fmla="*/ 423 h 3462"/>
                <a:gd name="T40" fmla="*/ 753 w 3411"/>
                <a:gd name="T41" fmla="*/ 115 h 3462"/>
                <a:gd name="T42" fmla="*/ 812 w 3411"/>
                <a:gd name="T43" fmla="*/ 47 h 3462"/>
                <a:gd name="T44" fmla="*/ 1100 w 3411"/>
                <a:gd name="T45" fmla="*/ 365 h 3462"/>
                <a:gd name="T46" fmla="*/ 1051 w 3411"/>
                <a:gd name="T47" fmla="*/ 809 h 3462"/>
                <a:gd name="T48" fmla="*/ 689 w 3411"/>
                <a:gd name="T49" fmla="*/ 1060 h 3462"/>
                <a:gd name="T50" fmla="*/ 1288 w 3411"/>
                <a:gd name="T51" fmla="*/ 1531 h 3462"/>
                <a:gd name="T52" fmla="*/ 2294 w 3411"/>
                <a:gd name="T53" fmla="*/ 464 h 3462"/>
                <a:gd name="T54" fmla="*/ 2373 w 3411"/>
                <a:gd name="T55" fmla="*/ 242 h 3462"/>
                <a:gd name="T56" fmla="*/ 2491 w 3411"/>
                <a:gd name="T57" fmla="*/ 127 h 3462"/>
                <a:gd name="T58" fmla="*/ 2706 w 3411"/>
                <a:gd name="T59" fmla="*/ 33 h 3462"/>
                <a:gd name="T60" fmla="*/ 2856 w 3411"/>
                <a:gd name="T61" fmla="*/ 95 h 3462"/>
                <a:gd name="T62" fmla="*/ 3027 w 3411"/>
                <a:gd name="T63" fmla="*/ 202 h 3462"/>
                <a:gd name="T64" fmla="*/ 3197 w 3411"/>
                <a:gd name="T65" fmla="*/ 289 h 3462"/>
                <a:gd name="T66" fmla="*/ 3197 w 3411"/>
                <a:gd name="T67" fmla="*/ 530 h 3462"/>
                <a:gd name="T68" fmla="*/ 3037 w 3411"/>
                <a:gd name="T69" fmla="*/ 584 h 3462"/>
                <a:gd name="T70" fmla="*/ 2547 w 3411"/>
                <a:gd name="T71" fmla="*/ 597 h 3462"/>
                <a:gd name="T72" fmla="*/ 1601 w 3411"/>
                <a:gd name="T73" fmla="*/ 1695 h 3462"/>
                <a:gd name="T74" fmla="*/ 1935 w 3411"/>
                <a:gd name="T75" fmla="*/ 2166 h 3462"/>
                <a:gd name="T76" fmla="*/ 2736 w 3411"/>
                <a:gd name="T77" fmla="*/ 1815 h 3462"/>
                <a:gd name="T78" fmla="*/ 3054 w 3411"/>
                <a:gd name="T79" fmla="*/ 1666 h 3462"/>
                <a:gd name="T80" fmla="*/ 3359 w 3411"/>
                <a:gd name="T81" fmla="*/ 1851 h 3462"/>
                <a:gd name="T82" fmla="*/ 3390 w 3411"/>
                <a:gd name="T83" fmla="*/ 2166 h 3462"/>
                <a:gd name="T84" fmla="*/ 3286 w 3411"/>
                <a:gd name="T85" fmla="*/ 2357 h 3462"/>
                <a:gd name="T86" fmla="*/ 3132 w 3411"/>
                <a:gd name="T87" fmla="*/ 2621 h 3462"/>
                <a:gd name="T88" fmla="*/ 3036 w 3411"/>
                <a:gd name="T89" fmla="*/ 2788 h 3462"/>
                <a:gd name="T90" fmla="*/ 2959 w 3411"/>
                <a:gd name="T91" fmla="*/ 2654 h 3462"/>
                <a:gd name="T92" fmla="*/ 2809 w 3411"/>
                <a:gd name="T93" fmla="*/ 2397 h 3462"/>
                <a:gd name="T94" fmla="*/ 2712 w 3411"/>
                <a:gd name="T95" fmla="*/ 2229 h 3462"/>
                <a:gd name="T96" fmla="*/ 1981 w 3411"/>
                <a:gd name="T97" fmla="*/ 2555 h 3462"/>
                <a:gd name="T98" fmla="*/ 1745 w 3411"/>
                <a:gd name="T99" fmla="*/ 3117 h 3462"/>
                <a:gd name="T100" fmla="*/ 1231 w 3411"/>
                <a:gd name="T101" fmla="*/ 3433 h 3462"/>
                <a:gd name="T102" fmla="*/ 606 w 3411"/>
                <a:gd name="T103" fmla="*/ 3384 h 3462"/>
                <a:gd name="T104" fmla="*/ 149 w 3411"/>
                <a:gd name="T105" fmla="*/ 2995 h 3462"/>
                <a:gd name="T106" fmla="*/ 3 w 3411"/>
                <a:gd name="T107" fmla="*/ 2392 h 3462"/>
                <a:gd name="T108" fmla="*/ 247 w 3411"/>
                <a:gd name="T109" fmla="*/ 1823 h 3462"/>
                <a:gd name="T110" fmla="*/ 625 w 3411"/>
                <a:gd name="T111" fmla="*/ 1067 h 3462"/>
                <a:gd name="T112" fmla="*/ 230 w 3411"/>
                <a:gd name="T113" fmla="*/ 932 h 3462"/>
                <a:gd name="T114" fmla="*/ 53 w 3411"/>
                <a:gd name="T115" fmla="*/ 534 h 3462"/>
                <a:gd name="T116" fmla="*/ 230 w 3411"/>
                <a:gd name="T117" fmla="*/ 13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11" h="3462">
                  <a:moveTo>
                    <a:pt x="3033" y="1751"/>
                  </a:moveTo>
                  <a:lnTo>
                    <a:pt x="2989" y="1754"/>
                  </a:lnTo>
                  <a:lnTo>
                    <a:pt x="2949" y="1763"/>
                  </a:lnTo>
                  <a:lnTo>
                    <a:pt x="2910" y="1777"/>
                  </a:lnTo>
                  <a:lnTo>
                    <a:pt x="2874" y="1797"/>
                  </a:lnTo>
                  <a:lnTo>
                    <a:pt x="2842" y="1822"/>
                  </a:lnTo>
                  <a:lnTo>
                    <a:pt x="2814" y="1850"/>
                  </a:lnTo>
                  <a:lnTo>
                    <a:pt x="2789" y="1882"/>
                  </a:lnTo>
                  <a:lnTo>
                    <a:pt x="2769" y="1918"/>
                  </a:lnTo>
                  <a:lnTo>
                    <a:pt x="2755" y="1956"/>
                  </a:lnTo>
                  <a:lnTo>
                    <a:pt x="2746" y="1998"/>
                  </a:lnTo>
                  <a:lnTo>
                    <a:pt x="2742" y="2040"/>
                  </a:lnTo>
                  <a:lnTo>
                    <a:pt x="2746" y="2082"/>
                  </a:lnTo>
                  <a:lnTo>
                    <a:pt x="2755" y="2123"/>
                  </a:lnTo>
                  <a:lnTo>
                    <a:pt x="2769" y="2162"/>
                  </a:lnTo>
                  <a:lnTo>
                    <a:pt x="2789" y="2198"/>
                  </a:lnTo>
                  <a:lnTo>
                    <a:pt x="2814" y="2230"/>
                  </a:lnTo>
                  <a:lnTo>
                    <a:pt x="2843" y="2258"/>
                  </a:lnTo>
                  <a:lnTo>
                    <a:pt x="2875" y="2283"/>
                  </a:lnTo>
                  <a:lnTo>
                    <a:pt x="2911" y="2303"/>
                  </a:lnTo>
                  <a:lnTo>
                    <a:pt x="2949" y="2317"/>
                  </a:lnTo>
                  <a:lnTo>
                    <a:pt x="2990" y="2326"/>
                  </a:lnTo>
                  <a:lnTo>
                    <a:pt x="3033" y="2329"/>
                  </a:lnTo>
                  <a:lnTo>
                    <a:pt x="3077" y="2326"/>
                  </a:lnTo>
                  <a:lnTo>
                    <a:pt x="3117" y="2317"/>
                  </a:lnTo>
                  <a:lnTo>
                    <a:pt x="3156" y="2303"/>
                  </a:lnTo>
                  <a:lnTo>
                    <a:pt x="3192" y="2283"/>
                  </a:lnTo>
                  <a:lnTo>
                    <a:pt x="3224" y="2258"/>
                  </a:lnTo>
                  <a:lnTo>
                    <a:pt x="3252" y="2229"/>
                  </a:lnTo>
                  <a:lnTo>
                    <a:pt x="3277" y="2197"/>
                  </a:lnTo>
                  <a:lnTo>
                    <a:pt x="3297" y="2161"/>
                  </a:lnTo>
                  <a:lnTo>
                    <a:pt x="3311" y="2123"/>
                  </a:lnTo>
                  <a:lnTo>
                    <a:pt x="3320" y="2082"/>
                  </a:lnTo>
                  <a:lnTo>
                    <a:pt x="3324" y="2040"/>
                  </a:lnTo>
                  <a:lnTo>
                    <a:pt x="3320" y="1997"/>
                  </a:lnTo>
                  <a:lnTo>
                    <a:pt x="3311" y="1955"/>
                  </a:lnTo>
                  <a:lnTo>
                    <a:pt x="3297" y="1918"/>
                  </a:lnTo>
                  <a:lnTo>
                    <a:pt x="3277" y="1882"/>
                  </a:lnTo>
                  <a:lnTo>
                    <a:pt x="3252" y="1850"/>
                  </a:lnTo>
                  <a:lnTo>
                    <a:pt x="3224" y="1821"/>
                  </a:lnTo>
                  <a:lnTo>
                    <a:pt x="3191" y="1796"/>
                  </a:lnTo>
                  <a:lnTo>
                    <a:pt x="3155" y="1777"/>
                  </a:lnTo>
                  <a:lnTo>
                    <a:pt x="3117" y="1763"/>
                  </a:lnTo>
                  <a:lnTo>
                    <a:pt x="3075" y="1753"/>
                  </a:lnTo>
                  <a:lnTo>
                    <a:pt x="3033" y="1751"/>
                  </a:lnTo>
                  <a:close/>
                  <a:moveTo>
                    <a:pt x="992" y="1614"/>
                  </a:moveTo>
                  <a:lnTo>
                    <a:pt x="913" y="1618"/>
                  </a:lnTo>
                  <a:lnTo>
                    <a:pt x="837" y="1628"/>
                  </a:lnTo>
                  <a:lnTo>
                    <a:pt x="762" y="1645"/>
                  </a:lnTo>
                  <a:lnTo>
                    <a:pt x="691" y="1668"/>
                  </a:lnTo>
                  <a:lnTo>
                    <a:pt x="622" y="1697"/>
                  </a:lnTo>
                  <a:lnTo>
                    <a:pt x="557" y="1732"/>
                  </a:lnTo>
                  <a:lnTo>
                    <a:pt x="494" y="1772"/>
                  </a:lnTo>
                  <a:lnTo>
                    <a:pt x="436" y="1816"/>
                  </a:lnTo>
                  <a:lnTo>
                    <a:pt x="381" y="1866"/>
                  </a:lnTo>
                  <a:lnTo>
                    <a:pt x="332" y="1921"/>
                  </a:lnTo>
                  <a:lnTo>
                    <a:pt x="286" y="1979"/>
                  </a:lnTo>
                  <a:lnTo>
                    <a:pt x="246" y="2041"/>
                  </a:lnTo>
                  <a:lnTo>
                    <a:pt x="211" y="2106"/>
                  </a:lnTo>
                  <a:lnTo>
                    <a:pt x="182" y="2175"/>
                  </a:lnTo>
                  <a:lnTo>
                    <a:pt x="159" y="2246"/>
                  </a:lnTo>
                  <a:lnTo>
                    <a:pt x="142" y="2320"/>
                  </a:lnTo>
                  <a:lnTo>
                    <a:pt x="132" y="2396"/>
                  </a:lnTo>
                  <a:lnTo>
                    <a:pt x="129" y="2474"/>
                  </a:lnTo>
                  <a:lnTo>
                    <a:pt x="132" y="2553"/>
                  </a:lnTo>
                  <a:lnTo>
                    <a:pt x="142" y="2629"/>
                  </a:lnTo>
                  <a:lnTo>
                    <a:pt x="159" y="2703"/>
                  </a:lnTo>
                  <a:lnTo>
                    <a:pt x="182" y="2774"/>
                  </a:lnTo>
                  <a:lnTo>
                    <a:pt x="211" y="2842"/>
                  </a:lnTo>
                  <a:lnTo>
                    <a:pt x="246" y="2908"/>
                  </a:lnTo>
                  <a:lnTo>
                    <a:pt x="286" y="2970"/>
                  </a:lnTo>
                  <a:lnTo>
                    <a:pt x="332" y="3028"/>
                  </a:lnTo>
                  <a:lnTo>
                    <a:pt x="381" y="3083"/>
                  </a:lnTo>
                  <a:lnTo>
                    <a:pt x="436" y="3132"/>
                  </a:lnTo>
                  <a:lnTo>
                    <a:pt x="494" y="3177"/>
                  </a:lnTo>
                  <a:lnTo>
                    <a:pt x="557" y="3217"/>
                  </a:lnTo>
                  <a:lnTo>
                    <a:pt x="622" y="3252"/>
                  </a:lnTo>
                  <a:lnTo>
                    <a:pt x="691" y="3281"/>
                  </a:lnTo>
                  <a:lnTo>
                    <a:pt x="762" y="3304"/>
                  </a:lnTo>
                  <a:lnTo>
                    <a:pt x="837" y="3321"/>
                  </a:lnTo>
                  <a:lnTo>
                    <a:pt x="913" y="3331"/>
                  </a:lnTo>
                  <a:lnTo>
                    <a:pt x="992" y="3334"/>
                  </a:lnTo>
                  <a:lnTo>
                    <a:pt x="1071" y="3331"/>
                  </a:lnTo>
                  <a:lnTo>
                    <a:pt x="1147" y="3321"/>
                  </a:lnTo>
                  <a:lnTo>
                    <a:pt x="1222" y="3304"/>
                  </a:lnTo>
                  <a:lnTo>
                    <a:pt x="1293" y="3281"/>
                  </a:lnTo>
                  <a:lnTo>
                    <a:pt x="1362" y="3252"/>
                  </a:lnTo>
                  <a:lnTo>
                    <a:pt x="1428" y="3217"/>
                  </a:lnTo>
                  <a:lnTo>
                    <a:pt x="1490" y="3177"/>
                  </a:lnTo>
                  <a:lnTo>
                    <a:pt x="1548" y="3132"/>
                  </a:lnTo>
                  <a:lnTo>
                    <a:pt x="1603" y="3083"/>
                  </a:lnTo>
                  <a:lnTo>
                    <a:pt x="1652" y="3028"/>
                  </a:lnTo>
                  <a:lnTo>
                    <a:pt x="1698" y="2970"/>
                  </a:lnTo>
                  <a:lnTo>
                    <a:pt x="1738" y="2908"/>
                  </a:lnTo>
                  <a:lnTo>
                    <a:pt x="1773" y="2842"/>
                  </a:lnTo>
                  <a:lnTo>
                    <a:pt x="1802" y="2774"/>
                  </a:lnTo>
                  <a:lnTo>
                    <a:pt x="1826" y="2703"/>
                  </a:lnTo>
                  <a:lnTo>
                    <a:pt x="1842" y="2629"/>
                  </a:lnTo>
                  <a:lnTo>
                    <a:pt x="1852" y="2553"/>
                  </a:lnTo>
                  <a:lnTo>
                    <a:pt x="1856" y="2474"/>
                  </a:lnTo>
                  <a:lnTo>
                    <a:pt x="1852" y="2396"/>
                  </a:lnTo>
                  <a:lnTo>
                    <a:pt x="1842" y="2320"/>
                  </a:lnTo>
                  <a:lnTo>
                    <a:pt x="1826" y="2246"/>
                  </a:lnTo>
                  <a:lnTo>
                    <a:pt x="1802" y="2175"/>
                  </a:lnTo>
                  <a:lnTo>
                    <a:pt x="1773" y="2106"/>
                  </a:lnTo>
                  <a:lnTo>
                    <a:pt x="1738" y="2041"/>
                  </a:lnTo>
                  <a:lnTo>
                    <a:pt x="1698" y="1979"/>
                  </a:lnTo>
                  <a:lnTo>
                    <a:pt x="1652" y="1921"/>
                  </a:lnTo>
                  <a:lnTo>
                    <a:pt x="1603" y="1866"/>
                  </a:lnTo>
                  <a:lnTo>
                    <a:pt x="1548" y="1816"/>
                  </a:lnTo>
                  <a:lnTo>
                    <a:pt x="1490" y="1772"/>
                  </a:lnTo>
                  <a:lnTo>
                    <a:pt x="1428" y="1732"/>
                  </a:lnTo>
                  <a:lnTo>
                    <a:pt x="1362" y="1697"/>
                  </a:lnTo>
                  <a:lnTo>
                    <a:pt x="1293" y="1668"/>
                  </a:lnTo>
                  <a:lnTo>
                    <a:pt x="1222" y="1645"/>
                  </a:lnTo>
                  <a:lnTo>
                    <a:pt x="1147" y="1628"/>
                  </a:lnTo>
                  <a:lnTo>
                    <a:pt x="1071" y="1618"/>
                  </a:lnTo>
                  <a:lnTo>
                    <a:pt x="992" y="1614"/>
                  </a:lnTo>
                  <a:close/>
                  <a:moveTo>
                    <a:pt x="590" y="84"/>
                  </a:moveTo>
                  <a:lnTo>
                    <a:pt x="533" y="87"/>
                  </a:lnTo>
                  <a:lnTo>
                    <a:pt x="478" y="98"/>
                  </a:lnTo>
                  <a:lnTo>
                    <a:pt x="426" y="115"/>
                  </a:lnTo>
                  <a:lnTo>
                    <a:pt x="377" y="137"/>
                  </a:lnTo>
                  <a:lnTo>
                    <a:pt x="331" y="165"/>
                  </a:lnTo>
                  <a:lnTo>
                    <a:pt x="290" y="198"/>
                  </a:lnTo>
                  <a:lnTo>
                    <a:pt x="252" y="235"/>
                  </a:lnTo>
                  <a:lnTo>
                    <a:pt x="218" y="277"/>
                  </a:lnTo>
                  <a:lnTo>
                    <a:pt x="190" y="323"/>
                  </a:lnTo>
                  <a:lnTo>
                    <a:pt x="168" y="372"/>
                  </a:lnTo>
                  <a:lnTo>
                    <a:pt x="151" y="423"/>
                  </a:lnTo>
                  <a:lnTo>
                    <a:pt x="141" y="478"/>
                  </a:lnTo>
                  <a:lnTo>
                    <a:pt x="138" y="534"/>
                  </a:lnTo>
                  <a:lnTo>
                    <a:pt x="141" y="591"/>
                  </a:lnTo>
                  <a:lnTo>
                    <a:pt x="151" y="646"/>
                  </a:lnTo>
                  <a:lnTo>
                    <a:pt x="168" y="697"/>
                  </a:lnTo>
                  <a:lnTo>
                    <a:pt x="190" y="746"/>
                  </a:lnTo>
                  <a:lnTo>
                    <a:pt x="218" y="791"/>
                  </a:lnTo>
                  <a:lnTo>
                    <a:pt x="252" y="834"/>
                  </a:lnTo>
                  <a:lnTo>
                    <a:pt x="290" y="872"/>
                  </a:lnTo>
                  <a:lnTo>
                    <a:pt x="331" y="904"/>
                  </a:lnTo>
                  <a:lnTo>
                    <a:pt x="377" y="933"/>
                  </a:lnTo>
                  <a:lnTo>
                    <a:pt x="426" y="955"/>
                  </a:lnTo>
                  <a:lnTo>
                    <a:pt x="478" y="972"/>
                  </a:lnTo>
                  <a:lnTo>
                    <a:pt x="533" y="982"/>
                  </a:lnTo>
                  <a:lnTo>
                    <a:pt x="590" y="985"/>
                  </a:lnTo>
                  <a:lnTo>
                    <a:pt x="646" y="982"/>
                  </a:lnTo>
                  <a:lnTo>
                    <a:pt x="701" y="972"/>
                  </a:lnTo>
                  <a:lnTo>
                    <a:pt x="753" y="955"/>
                  </a:lnTo>
                  <a:lnTo>
                    <a:pt x="803" y="933"/>
                  </a:lnTo>
                  <a:lnTo>
                    <a:pt x="848" y="904"/>
                  </a:lnTo>
                  <a:lnTo>
                    <a:pt x="890" y="872"/>
                  </a:lnTo>
                  <a:lnTo>
                    <a:pt x="928" y="834"/>
                  </a:lnTo>
                  <a:lnTo>
                    <a:pt x="961" y="791"/>
                  </a:lnTo>
                  <a:lnTo>
                    <a:pt x="989" y="746"/>
                  </a:lnTo>
                  <a:lnTo>
                    <a:pt x="1012" y="697"/>
                  </a:lnTo>
                  <a:lnTo>
                    <a:pt x="1028" y="646"/>
                  </a:lnTo>
                  <a:lnTo>
                    <a:pt x="1039" y="591"/>
                  </a:lnTo>
                  <a:lnTo>
                    <a:pt x="1042" y="534"/>
                  </a:lnTo>
                  <a:lnTo>
                    <a:pt x="1039" y="478"/>
                  </a:lnTo>
                  <a:lnTo>
                    <a:pt x="1028" y="423"/>
                  </a:lnTo>
                  <a:lnTo>
                    <a:pt x="1012" y="372"/>
                  </a:lnTo>
                  <a:lnTo>
                    <a:pt x="989" y="323"/>
                  </a:lnTo>
                  <a:lnTo>
                    <a:pt x="961" y="277"/>
                  </a:lnTo>
                  <a:lnTo>
                    <a:pt x="928" y="235"/>
                  </a:lnTo>
                  <a:lnTo>
                    <a:pt x="890" y="198"/>
                  </a:lnTo>
                  <a:lnTo>
                    <a:pt x="848" y="165"/>
                  </a:lnTo>
                  <a:lnTo>
                    <a:pt x="803" y="137"/>
                  </a:lnTo>
                  <a:lnTo>
                    <a:pt x="753" y="115"/>
                  </a:lnTo>
                  <a:lnTo>
                    <a:pt x="701" y="98"/>
                  </a:lnTo>
                  <a:lnTo>
                    <a:pt x="646" y="87"/>
                  </a:lnTo>
                  <a:lnTo>
                    <a:pt x="590" y="84"/>
                  </a:lnTo>
                  <a:close/>
                  <a:moveTo>
                    <a:pt x="590" y="0"/>
                  </a:moveTo>
                  <a:lnTo>
                    <a:pt x="648" y="3"/>
                  </a:lnTo>
                  <a:lnTo>
                    <a:pt x="705" y="13"/>
                  </a:lnTo>
                  <a:lnTo>
                    <a:pt x="760" y="27"/>
                  </a:lnTo>
                  <a:lnTo>
                    <a:pt x="812" y="47"/>
                  </a:lnTo>
                  <a:lnTo>
                    <a:pt x="861" y="73"/>
                  </a:lnTo>
                  <a:lnTo>
                    <a:pt x="907" y="103"/>
                  </a:lnTo>
                  <a:lnTo>
                    <a:pt x="950" y="137"/>
                  </a:lnTo>
                  <a:lnTo>
                    <a:pt x="988" y="176"/>
                  </a:lnTo>
                  <a:lnTo>
                    <a:pt x="1023" y="218"/>
                  </a:lnTo>
                  <a:lnTo>
                    <a:pt x="1054" y="265"/>
                  </a:lnTo>
                  <a:lnTo>
                    <a:pt x="1079" y="314"/>
                  </a:lnTo>
                  <a:lnTo>
                    <a:pt x="1100" y="365"/>
                  </a:lnTo>
                  <a:lnTo>
                    <a:pt x="1115" y="420"/>
                  </a:lnTo>
                  <a:lnTo>
                    <a:pt x="1124" y="477"/>
                  </a:lnTo>
                  <a:lnTo>
                    <a:pt x="1127" y="534"/>
                  </a:lnTo>
                  <a:lnTo>
                    <a:pt x="1124" y="595"/>
                  </a:lnTo>
                  <a:lnTo>
                    <a:pt x="1115" y="651"/>
                  </a:lnTo>
                  <a:lnTo>
                    <a:pt x="1099" y="707"/>
                  </a:lnTo>
                  <a:lnTo>
                    <a:pt x="1077" y="760"/>
                  </a:lnTo>
                  <a:lnTo>
                    <a:pt x="1051" y="809"/>
                  </a:lnTo>
                  <a:lnTo>
                    <a:pt x="1018" y="856"/>
                  </a:lnTo>
                  <a:lnTo>
                    <a:pt x="983" y="899"/>
                  </a:lnTo>
                  <a:lnTo>
                    <a:pt x="942" y="938"/>
                  </a:lnTo>
                  <a:lnTo>
                    <a:pt x="898" y="973"/>
                  </a:lnTo>
                  <a:lnTo>
                    <a:pt x="850" y="1002"/>
                  </a:lnTo>
                  <a:lnTo>
                    <a:pt x="799" y="1027"/>
                  </a:lnTo>
                  <a:lnTo>
                    <a:pt x="745" y="1046"/>
                  </a:lnTo>
                  <a:lnTo>
                    <a:pt x="689" y="1060"/>
                  </a:lnTo>
                  <a:lnTo>
                    <a:pt x="762" y="1514"/>
                  </a:lnTo>
                  <a:lnTo>
                    <a:pt x="837" y="1499"/>
                  </a:lnTo>
                  <a:lnTo>
                    <a:pt x="913" y="1490"/>
                  </a:lnTo>
                  <a:lnTo>
                    <a:pt x="992" y="1487"/>
                  </a:lnTo>
                  <a:lnTo>
                    <a:pt x="1069" y="1489"/>
                  </a:lnTo>
                  <a:lnTo>
                    <a:pt x="1144" y="1498"/>
                  </a:lnTo>
                  <a:lnTo>
                    <a:pt x="1216" y="1513"/>
                  </a:lnTo>
                  <a:lnTo>
                    <a:pt x="1288" y="1531"/>
                  </a:lnTo>
                  <a:lnTo>
                    <a:pt x="1357" y="1556"/>
                  </a:lnTo>
                  <a:lnTo>
                    <a:pt x="1423" y="1585"/>
                  </a:lnTo>
                  <a:lnTo>
                    <a:pt x="1487" y="1619"/>
                  </a:lnTo>
                  <a:lnTo>
                    <a:pt x="2368" y="560"/>
                  </a:lnTo>
                  <a:lnTo>
                    <a:pt x="2343" y="541"/>
                  </a:lnTo>
                  <a:lnTo>
                    <a:pt x="2323" y="518"/>
                  </a:lnTo>
                  <a:lnTo>
                    <a:pt x="2306" y="493"/>
                  </a:lnTo>
                  <a:lnTo>
                    <a:pt x="2294" y="464"/>
                  </a:lnTo>
                  <a:lnTo>
                    <a:pt x="2286" y="434"/>
                  </a:lnTo>
                  <a:lnTo>
                    <a:pt x="2284" y="403"/>
                  </a:lnTo>
                  <a:lnTo>
                    <a:pt x="2286" y="370"/>
                  </a:lnTo>
                  <a:lnTo>
                    <a:pt x="2295" y="339"/>
                  </a:lnTo>
                  <a:lnTo>
                    <a:pt x="2308" y="310"/>
                  </a:lnTo>
                  <a:lnTo>
                    <a:pt x="2326" y="283"/>
                  </a:lnTo>
                  <a:lnTo>
                    <a:pt x="2348" y="261"/>
                  </a:lnTo>
                  <a:lnTo>
                    <a:pt x="2373" y="242"/>
                  </a:lnTo>
                  <a:lnTo>
                    <a:pt x="2401" y="227"/>
                  </a:lnTo>
                  <a:lnTo>
                    <a:pt x="2433" y="217"/>
                  </a:lnTo>
                  <a:lnTo>
                    <a:pt x="2466" y="214"/>
                  </a:lnTo>
                  <a:lnTo>
                    <a:pt x="2478" y="213"/>
                  </a:lnTo>
                  <a:lnTo>
                    <a:pt x="2477" y="201"/>
                  </a:lnTo>
                  <a:lnTo>
                    <a:pt x="2477" y="194"/>
                  </a:lnTo>
                  <a:lnTo>
                    <a:pt x="2481" y="159"/>
                  </a:lnTo>
                  <a:lnTo>
                    <a:pt x="2491" y="127"/>
                  </a:lnTo>
                  <a:lnTo>
                    <a:pt x="2506" y="98"/>
                  </a:lnTo>
                  <a:lnTo>
                    <a:pt x="2528" y="73"/>
                  </a:lnTo>
                  <a:lnTo>
                    <a:pt x="2553" y="53"/>
                  </a:lnTo>
                  <a:lnTo>
                    <a:pt x="2582" y="37"/>
                  </a:lnTo>
                  <a:lnTo>
                    <a:pt x="2615" y="27"/>
                  </a:lnTo>
                  <a:lnTo>
                    <a:pt x="2649" y="23"/>
                  </a:lnTo>
                  <a:lnTo>
                    <a:pt x="2679" y="26"/>
                  </a:lnTo>
                  <a:lnTo>
                    <a:pt x="2706" y="33"/>
                  </a:lnTo>
                  <a:lnTo>
                    <a:pt x="2733" y="45"/>
                  </a:lnTo>
                  <a:lnTo>
                    <a:pt x="2757" y="60"/>
                  </a:lnTo>
                  <a:lnTo>
                    <a:pt x="2778" y="80"/>
                  </a:lnTo>
                  <a:lnTo>
                    <a:pt x="2796" y="105"/>
                  </a:lnTo>
                  <a:lnTo>
                    <a:pt x="2801" y="114"/>
                  </a:lnTo>
                  <a:lnTo>
                    <a:pt x="2812" y="109"/>
                  </a:lnTo>
                  <a:lnTo>
                    <a:pt x="2834" y="99"/>
                  </a:lnTo>
                  <a:lnTo>
                    <a:pt x="2856" y="95"/>
                  </a:lnTo>
                  <a:lnTo>
                    <a:pt x="2881" y="93"/>
                  </a:lnTo>
                  <a:lnTo>
                    <a:pt x="2910" y="95"/>
                  </a:lnTo>
                  <a:lnTo>
                    <a:pt x="2937" y="103"/>
                  </a:lnTo>
                  <a:lnTo>
                    <a:pt x="2961" y="115"/>
                  </a:lnTo>
                  <a:lnTo>
                    <a:pt x="2984" y="132"/>
                  </a:lnTo>
                  <a:lnTo>
                    <a:pt x="3003" y="153"/>
                  </a:lnTo>
                  <a:lnTo>
                    <a:pt x="3017" y="176"/>
                  </a:lnTo>
                  <a:lnTo>
                    <a:pt x="3027" y="202"/>
                  </a:lnTo>
                  <a:lnTo>
                    <a:pt x="3033" y="231"/>
                  </a:lnTo>
                  <a:lnTo>
                    <a:pt x="3034" y="243"/>
                  </a:lnTo>
                  <a:lnTo>
                    <a:pt x="3047" y="242"/>
                  </a:lnTo>
                  <a:lnTo>
                    <a:pt x="3075" y="238"/>
                  </a:lnTo>
                  <a:lnTo>
                    <a:pt x="3110" y="243"/>
                  </a:lnTo>
                  <a:lnTo>
                    <a:pt x="3142" y="253"/>
                  </a:lnTo>
                  <a:lnTo>
                    <a:pt x="3172" y="268"/>
                  </a:lnTo>
                  <a:lnTo>
                    <a:pt x="3197" y="289"/>
                  </a:lnTo>
                  <a:lnTo>
                    <a:pt x="3217" y="314"/>
                  </a:lnTo>
                  <a:lnTo>
                    <a:pt x="3234" y="343"/>
                  </a:lnTo>
                  <a:lnTo>
                    <a:pt x="3244" y="375"/>
                  </a:lnTo>
                  <a:lnTo>
                    <a:pt x="3248" y="410"/>
                  </a:lnTo>
                  <a:lnTo>
                    <a:pt x="3244" y="444"/>
                  </a:lnTo>
                  <a:lnTo>
                    <a:pt x="3234" y="477"/>
                  </a:lnTo>
                  <a:lnTo>
                    <a:pt x="3218" y="505"/>
                  </a:lnTo>
                  <a:lnTo>
                    <a:pt x="3197" y="530"/>
                  </a:lnTo>
                  <a:lnTo>
                    <a:pt x="3172" y="551"/>
                  </a:lnTo>
                  <a:lnTo>
                    <a:pt x="3144" y="567"/>
                  </a:lnTo>
                  <a:lnTo>
                    <a:pt x="3111" y="577"/>
                  </a:lnTo>
                  <a:lnTo>
                    <a:pt x="3077" y="581"/>
                  </a:lnTo>
                  <a:lnTo>
                    <a:pt x="3075" y="581"/>
                  </a:lnTo>
                  <a:lnTo>
                    <a:pt x="3044" y="584"/>
                  </a:lnTo>
                  <a:lnTo>
                    <a:pt x="3042" y="584"/>
                  </a:lnTo>
                  <a:lnTo>
                    <a:pt x="3037" y="584"/>
                  </a:lnTo>
                  <a:lnTo>
                    <a:pt x="3031" y="584"/>
                  </a:lnTo>
                  <a:lnTo>
                    <a:pt x="2940" y="589"/>
                  </a:lnTo>
                  <a:lnTo>
                    <a:pt x="2855" y="593"/>
                  </a:lnTo>
                  <a:lnTo>
                    <a:pt x="2776" y="596"/>
                  </a:lnTo>
                  <a:lnTo>
                    <a:pt x="2704" y="597"/>
                  </a:lnTo>
                  <a:lnTo>
                    <a:pt x="2638" y="598"/>
                  </a:lnTo>
                  <a:lnTo>
                    <a:pt x="2590" y="598"/>
                  </a:lnTo>
                  <a:lnTo>
                    <a:pt x="2547" y="597"/>
                  </a:lnTo>
                  <a:lnTo>
                    <a:pt x="2509" y="595"/>
                  </a:lnTo>
                  <a:lnTo>
                    <a:pt x="2477" y="592"/>
                  </a:lnTo>
                  <a:lnTo>
                    <a:pt x="2475" y="592"/>
                  </a:lnTo>
                  <a:lnTo>
                    <a:pt x="2474" y="592"/>
                  </a:lnTo>
                  <a:lnTo>
                    <a:pt x="2450" y="590"/>
                  </a:lnTo>
                  <a:lnTo>
                    <a:pt x="2428" y="587"/>
                  </a:lnTo>
                  <a:lnTo>
                    <a:pt x="1542" y="1653"/>
                  </a:lnTo>
                  <a:lnTo>
                    <a:pt x="1601" y="1695"/>
                  </a:lnTo>
                  <a:lnTo>
                    <a:pt x="1657" y="1742"/>
                  </a:lnTo>
                  <a:lnTo>
                    <a:pt x="1709" y="1793"/>
                  </a:lnTo>
                  <a:lnTo>
                    <a:pt x="1757" y="1847"/>
                  </a:lnTo>
                  <a:lnTo>
                    <a:pt x="1802" y="1904"/>
                  </a:lnTo>
                  <a:lnTo>
                    <a:pt x="1842" y="1965"/>
                  </a:lnTo>
                  <a:lnTo>
                    <a:pt x="1878" y="2030"/>
                  </a:lnTo>
                  <a:lnTo>
                    <a:pt x="1908" y="2097"/>
                  </a:lnTo>
                  <a:lnTo>
                    <a:pt x="1935" y="2166"/>
                  </a:lnTo>
                  <a:lnTo>
                    <a:pt x="1955" y="2237"/>
                  </a:lnTo>
                  <a:lnTo>
                    <a:pt x="2662" y="2067"/>
                  </a:lnTo>
                  <a:lnTo>
                    <a:pt x="2661" y="2023"/>
                  </a:lnTo>
                  <a:lnTo>
                    <a:pt x="2665" y="1980"/>
                  </a:lnTo>
                  <a:lnTo>
                    <a:pt x="2674" y="1936"/>
                  </a:lnTo>
                  <a:lnTo>
                    <a:pt x="2690" y="1895"/>
                  </a:lnTo>
                  <a:lnTo>
                    <a:pt x="2710" y="1854"/>
                  </a:lnTo>
                  <a:lnTo>
                    <a:pt x="2736" y="1815"/>
                  </a:lnTo>
                  <a:lnTo>
                    <a:pt x="2765" y="1781"/>
                  </a:lnTo>
                  <a:lnTo>
                    <a:pt x="2798" y="1751"/>
                  </a:lnTo>
                  <a:lnTo>
                    <a:pt x="2835" y="1724"/>
                  </a:lnTo>
                  <a:lnTo>
                    <a:pt x="2874" y="1702"/>
                  </a:lnTo>
                  <a:lnTo>
                    <a:pt x="2917" y="1685"/>
                  </a:lnTo>
                  <a:lnTo>
                    <a:pt x="2961" y="1673"/>
                  </a:lnTo>
                  <a:lnTo>
                    <a:pt x="3007" y="1667"/>
                  </a:lnTo>
                  <a:lnTo>
                    <a:pt x="3054" y="1666"/>
                  </a:lnTo>
                  <a:lnTo>
                    <a:pt x="3100" y="1672"/>
                  </a:lnTo>
                  <a:lnTo>
                    <a:pt x="3146" y="1683"/>
                  </a:lnTo>
                  <a:lnTo>
                    <a:pt x="3188" y="1698"/>
                  </a:lnTo>
                  <a:lnTo>
                    <a:pt x="3230" y="1721"/>
                  </a:lnTo>
                  <a:lnTo>
                    <a:pt x="3268" y="1746"/>
                  </a:lnTo>
                  <a:lnTo>
                    <a:pt x="3302" y="1777"/>
                  </a:lnTo>
                  <a:lnTo>
                    <a:pt x="3334" y="1812"/>
                  </a:lnTo>
                  <a:lnTo>
                    <a:pt x="3359" y="1851"/>
                  </a:lnTo>
                  <a:lnTo>
                    <a:pt x="3375" y="1880"/>
                  </a:lnTo>
                  <a:lnTo>
                    <a:pt x="3388" y="1910"/>
                  </a:lnTo>
                  <a:lnTo>
                    <a:pt x="3398" y="1942"/>
                  </a:lnTo>
                  <a:lnTo>
                    <a:pt x="3407" y="1988"/>
                  </a:lnTo>
                  <a:lnTo>
                    <a:pt x="3411" y="2034"/>
                  </a:lnTo>
                  <a:lnTo>
                    <a:pt x="3410" y="2081"/>
                  </a:lnTo>
                  <a:lnTo>
                    <a:pt x="3401" y="2127"/>
                  </a:lnTo>
                  <a:lnTo>
                    <a:pt x="3390" y="2166"/>
                  </a:lnTo>
                  <a:lnTo>
                    <a:pt x="3373" y="2204"/>
                  </a:lnTo>
                  <a:lnTo>
                    <a:pt x="3354" y="2239"/>
                  </a:lnTo>
                  <a:lnTo>
                    <a:pt x="3348" y="2249"/>
                  </a:lnTo>
                  <a:lnTo>
                    <a:pt x="3339" y="2264"/>
                  </a:lnTo>
                  <a:lnTo>
                    <a:pt x="3329" y="2283"/>
                  </a:lnTo>
                  <a:lnTo>
                    <a:pt x="3316" y="2305"/>
                  </a:lnTo>
                  <a:lnTo>
                    <a:pt x="3301" y="2329"/>
                  </a:lnTo>
                  <a:lnTo>
                    <a:pt x="3286" y="2357"/>
                  </a:lnTo>
                  <a:lnTo>
                    <a:pt x="3268" y="2387"/>
                  </a:lnTo>
                  <a:lnTo>
                    <a:pt x="3250" y="2419"/>
                  </a:lnTo>
                  <a:lnTo>
                    <a:pt x="3231" y="2453"/>
                  </a:lnTo>
                  <a:lnTo>
                    <a:pt x="3211" y="2486"/>
                  </a:lnTo>
                  <a:lnTo>
                    <a:pt x="3191" y="2521"/>
                  </a:lnTo>
                  <a:lnTo>
                    <a:pt x="3172" y="2555"/>
                  </a:lnTo>
                  <a:lnTo>
                    <a:pt x="3151" y="2589"/>
                  </a:lnTo>
                  <a:lnTo>
                    <a:pt x="3132" y="2621"/>
                  </a:lnTo>
                  <a:lnTo>
                    <a:pt x="3115" y="2652"/>
                  </a:lnTo>
                  <a:lnTo>
                    <a:pt x="3098" y="2681"/>
                  </a:lnTo>
                  <a:lnTo>
                    <a:pt x="3082" y="2708"/>
                  </a:lnTo>
                  <a:lnTo>
                    <a:pt x="3069" y="2731"/>
                  </a:lnTo>
                  <a:lnTo>
                    <a:pt x="3057" y="2752"/>
                  </a:lnTo>
                  <a:lnTo>
                    <a:pt x="3047" y="2769"/>
                  </a:lnTo>
                  <a:lnTo>
                    <a:pt x="3041" y="2781"/>
                  </a:lnTo>
                  <a:lnTo>
                    <a:pt x="3036" y="2788"/>
                  </a:lnTo>
                  <a:lnTo>
                    <a:pt x="3035" y="2785"/>
                  </a:lnTo>
                  <a:lnTo>
                    <a:pt x="3031" y="2778"/>
                  </a:lnTo>
                  <a:lnTo>
                    <a:pt x="3023" y="2765"/>
                  </a:lnTo>
                  <a:lnTo>
                    <a:pt x="3014" y="2750"/>
                  </a:lnTo>
                  <a:lnTo>
                    <a:pt x="3003" y="2731"/>
                  </a:lnTo>
                  <a:lnTo>
                    <a:pt x="2989" y="2708"/>
                  </a:lnTo>
                  <a:lnTo>
                    <a:pt x="2975" y="2682"/>
                  </a:lnTo>
                  <a:lnTo>
                    <a:pt x="2959" y="2654"/>
                  </a:lnTo>
                  <a:lnTo>
                    <a:pt x="2941" y="2625"/>
                  </a:lnTo>
                  <a:lnTo>
                    <a:pt x="2923" y="2594"/>
                  </a:lnTo>
                  <a:lnTo>
                    <a:pt x="2904" y="2562"/>
                  </a:lnTo>
                  <a:lnTo>
                    <a:pt x="2885" y="2528"/>
                  </a:lnTo>
                  <a:lnTo>
                    <a:pt x="2866" y="2495"/>
                  </a:lnTo>
                  <a:lnTo>
                    <a:pt x="2846" y="2462"/>
                  </a:lnTo>
                  <a:lnTo>
                    <a:pt x="2827" y="2429"/>
                  </a:lnTo>
                  <a:lnTo>
                    <a:pt x="2809" y="2397"/>
                  </a:lnTo>
                  <a:lnTo>
                    <a:pt x="2791" y="2367"/>
                  </a:lnTo>
                  <a:lnTo>
                    <a:pt x="2776" y="2339"/>
                  </a:lnTo>
                  <a:lnTo>
                    <a:pt x="2760" y="2313"/>
                  </a:lnTo>
                  <a:lnTo>
                    <a:pt x="2747" y="2289"/>
                  </a:lnTo>
                  <a:lnTo>
                    <a:pt x="2734" y="2268"/>
                  </a:lnTo>
                  <a:lnTo>
                    <a:pt x="2724" y="2251"/>
                  </a:lnTo>
                  <a:lnTo>
                    <a:pt x="2717" y="2238"/>
                  </a:lnTo>
                  <a:lnTo>
                    <a:pt x="2712" y="2229"/>
                  </a:lnTo>
                  <a:lnTo>
                    <a:pt x="2695" y="2197"/>
                  </a:lnTo>
                  <a:lnTo>
                    <a:pt x="2682" y="2165"/>
                  </a:lnTo>
                  <a:lnTo>
                    <a:pt x="2672" y="2130"/>
                  </a:lnTo>
                  <a:lnTo>
                    <a:pt x="1969" y="2299"/>
                  </a:lnTo>
                  <a:lnTo>
                    <a:pt x="1978" y="2357"/>
                  </a:lnTo>
                  <a:lnTo>
                    <a:pt x="1982" y="2415"/>
                  </a:lnTo>
                  <a:lnTo>
                    <a:pt x="1984" y="2474"/>
                  </a:lnTo>
                  <a:lnTo>
                    <a:pt x="1981" y="2555"/>
                  </a:lnTo>
                  <a:lnTo>
                    <a:pt x="1971" y="2634"/>
                  </a:lnTo>
                  <a:lnTo>
                    <a:pt x="1955" y="2711"/>
                  </a:lnTo>
                  <a:lnTo>
                    <a:pt x="1934" y="2787"/>
                  </a:lnTo>
                  <a:lnTo>
                    <a:pt x="1906" y="2859"/>
                  </a:lnTo>
                  <a:lnTo>
                    <a:pt x="1874" y="2928"/>
                  </a:lnTo>
                  <a:lnTo>
                    <a:pt x="1836" y="2995"/>
                  </a:lnTo>
                  <a:lnTo>
                    <a:pt x="1793" y="3057"/>
                  </a:lnTo>
                  <a:lnTo>
                    <a:pt x="1745" y="3117"/>
                  </a:lnTo>
                  <a:lnTo>
                    <a:pt x="1694" y="3173"/>
                  </a:lnTo>
                  <a:lnTo>
                    <a:pt x="1638" y="3224"/>
                  </a:lnTo>
                  <a:lnTo>
                    <a:pt x="1577" y="3272"/>
                  </a:lnTo>
                  <a:lnTo>
                    <a:pt x="1515" y="3314"/>
                  </a:lnTo>
                  <a:lnTo>
                    <a:pt x="1448" y="3352"/>
                  </a:lnTo>
                  <a:lnTo>
                    <a:pt x="1378" y="3384"/>
                  </a:lnTo>
                  <a:lnTo>
                    <a:pt x="1306" y="3412"/>
                  </a:lnTo>
                  <a:lnTo>
                    <a:pt x="1231" y="3433"/>
                  </a:lnTo>
                  <a:lnTo>
                    <a:pt x="1153" y="3449"/>
                  </a:lnTo>
                  <a:lnTo>
                    <a:pt x="1073" y="3459"/>
                  </a:lnTo>
                  <a:lnTo>
                    <a:pt x="992" y="3462"/>
                  </a:lnTo>
                  <a:lnTo>
                    <a:pt x="911" y="3459"/>
                  </a:lnTo>
                  <a:lnTo>
                    <a:pt x="832" y="3449"/>
                  </a:lnTo>
                  <a:lnTo>
                    <a:pt x="753" y="3433"/>
                  </a:lnTo>
                  <a:lnTo>
                    <a:pt x="679" y="3412"/>
                  </a:lnTo>
                  <a:lnTo>
                    <a:pt x="606" y="3384"/>
                  </a:lnTo>
                  <a:lnTo>
                    <a:pt x="537" y="3352"/>
                  </a:lnTo>
                  <a:lnTo>
                    <a:pt x="470" y="3314"/>
                  </a:lnTo>
                  <a:lnTo>
                    <a:pt x="407" y="3272"/>
                  </a:lnTo>
                  <a:lnTo>
                    <a:pt x="347" y="3224"/>
                  </a:lnTo>
                  <a:lnTo>
                    <a:pt x="291" y="3173"/>
                  </a:lnTo>
                  <a:lnTo>
                    <a:pt x="239" y="3117"/>
                  </a:lnTo>
                  <a:lnTo>
                    <a:pt x="191" y="3057"/>
                  </a:lnTo>
                  <a:lnTo>
                    <a:pt x="149" y="2995"/>
                  </a:lnTo>
                  <a:lnTo>
                    <a:pt x="111" y="2928"/>
                  </a:lnTo>
                  <a:lnTo>
                    <a:pt x="78" y="2859"/>
                  </a:lnTo>
                  <a:lnTo>
                    <a:pt x="50" y="2787"/>
                  </a:lnTo>
                  <a:lnTo>
                    <a:pt x="29" y="2711"/>
                  </a:lnTo>
                  <a:lnTo>
                    <a:pt x="12" y="2634"/>
                  </a:lnTo>
                  <a:lnTo>
                    <a:pt x="3" y="2555"/>
                  </a:lnTo>
                  <a:lnTo>
                    <a:pt x="0" y="2474"/>
                  </a:lnTo>
                  <a:lnTo>
                    <a:pt x="3" y="2392"/>
                  </a:lnTo>
                  <a:lnTo>
                    <a:pt x="13" y="2311"/>
                  </a:lnTo>
                  <a:lnTo>
                    <a:pt x="30" y="2234"/>
                  </a:lnTo>
                  <a:lnTo>
                    <a:pt x="53" y="2157"/>
                  </a:lnTo>
                  <a:lnTo>
                    <a:pt x="80" y="2083"/>
                  </a:lnTo>
                  <a:lnTo>
                    <a:pt x="114" y="2013"/>
                  </a:lnTo>
                  <a:lnTo>
                    <a:pt x="154" y="1946"/>
                  </a:lnTo>
                  <a:lnTo>
                    <a:pt x="198" y="1883"/>
                  </a:lnTo>
                  <a:lnTo>
                    <a:pt x="247" y="1823"/>
                  </a:lnTo>
                  <a:lnTo>
                    <a:pt x="301" y="1766"/>
                  </a:lnTo>
                  <a:lnTo>
                    <a:pt x="358" y="1715"/>
                  </a:lnTo>
                  <a:lnTo>
                    <a:pt x="420" y="1668"/>
                  </a:lnTo>
                  <a:lnTo>
                    <a:pt x="485" y="1625"/>
                  </a:lnTo>
                  <a:lnTo>
                    <a:pt x="553" y="1588"/>
                  </a:lnTo>
                  <a:lnTo>
                    <a:pt x="626" y="1557"/>
                  </a:lnTo>
                  <a:lnTo>
                    <a:pt x="700" y="1530"/>
                  </a:lnTo>
                  <a:lnTo>
                    <a:pt x="625" y="1067"/>
                  </a:lnTo>
                  <a:lnTo>
                    <a:pt x="590" y="1070"/>
                  </a:lnTo>
                  <a:lnTo>
                    <a:pt x="531" y="1066"/>
                  </a:lnTo>
                  <a:lnTo>
                    <a:pt x="475" y="1057"/>
                  </a:lnTo>
                  <a:lnTo>
                    <a:pt x="420" y="1042"/>
                  </a:lnTo>
                  <a:lnTo>
                    <a:pt x="368" y="1022"/>
                  </a:lnTo>
                  <a:lnTo>
                    <a:pt x="319" y="996"/>
                  </a:lnTo>
                  <a:lnTo>
                    <a:pt x="273" y="966"/>
                  </a:lnTo>
                  <a:lnTo>
                    <a:pt x="230" y="932"/>
                  </a:lnTo>
                  <a:lnTo>
                    <a:pt x="191" y="893"/>
                  </a:lnTo>
                  <a:lnTo>
                    <a:pt x="157" y="850"/>
                  </a:lnTo>
                  <a:lnTo>
                    <a:pt x="126" y="805"/>
                  </a:lnTo>
                  <a:lnTo>
                    <a:pt x="101" y="756"/>
                  </a:lnTo>
                  <a:lnTo>
                    <a:pt x="80" y="704"/>
                  </a:lnTo>
                  <a:lnTo>
                    <a:pt x="65" y="649"/>
                  </a:lnTo>
                  <a:lnTo>
                    <a:pt x="56" y="593"/>
                  </a:lnTo>
                  <a:lnTo>
                    <a:pt x="53" y="534"/>
                  </a:lnTo>
                  <a:lnTo>
                    <a:pt x="56" y="477"/>
                  </a:lnTo>
                  <a:lnTo>
                    <a:pt x="65" y="420"/>
                  </a:lnTo>
                  <a:lnTo>
                    <a:pt x="80" y="365"/>
                  </a:lnTo>
                  <a:lnTo>
                    <a:pt x="101" y="314"/>
                  </a:lnTo>
                  <a:lnTo>
                    <a:pt x="126" y="265"/>
                  </a:lnTo>
                  <a:lnTo>
                    <a:pt x="157" y="218"/>
                  </a:lnTo>
                  <a:lnTo>
                    <a:pt x="191" y="176"/>
                  </a:lnTo>
                  <a:lnTo>
                    <a:pt x="230" y="137"/>
                  </a:lnTo>
                  <a:lnTo>
                    <a:pt x="273" y="103"/>
                  </a:lnTo>
                  <a:lnTo>
                    <a:pt x="319" y="73"/>
                  </a:lnTo>
                  <a:lnTo>
                    <a:pt x="368" y="47"/>
                  </a:lnTo>
                  <a:lnTo>
                    <a:pt x="420" y="27"/>
                  </a:lnTo>
                  <a:lnTo>
                    <a:pt x="475" y="13"/>
                  </a:lnTo>
                  <a:lnTo>
                    <a:pt x="531" y="3"/>
                  </a:lnTo>
                  <a:lnTo>
                    <a:pt x="59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5" name="Freeform 245">
              <a:extLst>
                <a:ext uri="{FF2B5EF4-FFF2-40B4-BE49-F238E27FC236}">
                  <a16:creationId xmlns:a16="http://schemas.microsoft.com/office/drawing/2014/main" id="{EAAFD8A6-2E81-344D-86AE-E6097CFDA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2579" y="2852683"/>
              <a:ext cx="95250" cy="93663"/>
            </a:xfrm>
            <a:custGeom>
              <a:avLst/>
              <a:gdLst>
                <a:gd name="T0" fmla="*/ 33 w 239"/>
                <a:gd name="T1" fmla="*/ 0 h 238"/>
                <a:gd name="T2" fmla="*/ 45 w 239"/>
                <a:gd name="T3" fmla="*/ 2 h 238"/>
                <a:gd name="T4" fmla="*/ 57 w 239"/>
                <a:gd name="T5" fmla="*/ 10 h 238"/>
                <a:gd name="T6" fmla="*/ 119 w 239"/>
                <a:gd name="T7" fmla="*/ 71 h 238"/>
                <a:gd name="T8" fmla="*/ 181 w 239"/>
                <a:gd name="T9" fmla="*/ 10 h 238"/>
                <a:gd name="T10" fmla="*/ 192 w 239"/>
                <a:gd name="T11" fmla="*/ 2 h 238"/>
                <a:gd name="T12" fmla="*/ 204 w 239"/>
                <a:gd name="T13" fmla="*/ 0 h 238"/>
                <a:gd name="T14" fmla="*/ 218 w 239"/>
                <a:gd name="T15" fmla="*/ 2 h 238"/>
                <a:gd name="T16" fmla="*/ 229 w 239"/>
                <a:gd name="T17" fmla="*/ 10 h 238"/>
                <a:gd name="T18" fmla="*/ 236 w 239"/>
                <a:gd name="T19" fmla="*/ 21 h 238"/>
                <a:gd name="T20" fmla="*/ 239 w 239"/>
                <a:gd name="T21" fmla="*/ 33 h 238"/>
                <a:gd name="T22" fmla="*/ 236 w 239"/>
                <a:gd name="T23" fmla="*/ 45 h 238"/>
                <a:gd name="T24" fmla="*/ 229 w 239"/>
                <a:gd name="T25" fmla="*/ 56 h 238"/>
                <a:gd name="T26" fmla="*/ 166 w 239"/>
                <a:gd name="T27" fmla="*/ 119 h 238"/>
                <a:gd name="T28" fmla="*/ 229 w 239"/>
                <a:gd name="T29" fmla="*/ 180 h 238"/>
                <a:gd name="T30" fmla="*/ 236 w 239"/>
                <a:gd name="T31" fmla="*/ 191 h 238"/>
                <a:gd name="T32" fmla="*/ 239 w 239"/>
                <a:gd name="T33" fmla="*/ 204 h 238"/>
                <a:gd name="T34" fmla="*/ 236 w 239"/>
                <a:gd name="T35" fmla="*/ 217 h 238"/>
                <a:gd name="T36" fmla="*/ 229 w 239"/>
                <a:gd name="T37" fmla="*/ 228 h 238"/>
                <a:gd name="T38" fmla="*/ 218 w 239"/>
                <a:gd name="T39" fmla="*/ 236 h 238"/>
                <a:gd name="T40" fmla="*/ 204 w 239"/>
                <a:gd name="T41" fmla="*/ 238 h 238"/>
                <a:gd name="T42" fmla="*/ 192 w 239"/>
                <a:gd name="T43" fmla="*/ 236 h 238"/>
                <a:gd name="T44" fmla="*/ 181 w 239"/>
                <a:gd name="T45" fmla="*/ 228 h 238"/>
                <a:gd name="T46" fmla="*/ 119 w 239"/>
                <a:gd name="T47" fmla="*/ 165 h 238"/>
                <a:gd name="T48" fmla="*/ 57 w 239"/>
                <a:gd name="T49" fmla="*/ 228 h 238"/>
                <a:gd name="T50" fmla="*/ 45 w 239"/>
                <a:gd name="T51" fmla="*/ 236 h 238"/>
                <a:gd name="T52" fmla="*/ 33 w 239"/>
                <a:gd name="T53" fmla="*/ 238 h 238"/>
                <a:gd name="T54" fmla="*/ 20 w 239"/>
                <a:gd name="T55" fmla="*/ 236 h 238"/>
                <a:gd name="T56" fmla="*/ 9 w 239"/>
                <a:gd name="T57" fmla="*/ 228 h 238"/>
                <a:gd name="T58" fmla="*/ 2 w 239"/>
                <a:gd name="T59" fmla="*/ 217 h 238"/>
                <a:gd name="T60" fmla="*/ 0 w 239"/>
                <a:gd name="T61" fmla="*/ 204 h 238"/>
                <a:gd name="T62" fmla="*/ 2 w 239"/>
                <a:gd name="T63" fmla="*/ 191 h 238"/>
                <a:gd name="T64" fmla="*/ 9 w 239"/>
                <a:gd name="T65" fmla="*/ 180 h 238"/>
                <a:gd name="T66" fmla="*/ 71 w 239"/>
                <a:gd name="T67" fmla="*/ 119 h 238"/>
                <a:gd name="T68" fmla="*/ 9 w 239"/>
                <a:gd name="T69" fmla="*/ 56 h 238"/>
                <a:gd name="T70" fmla="*/ 2 w 239"/>
                <a:gd name="T71" fmla="*/ 45 h 238"/>
                <a:gd name="T72" fmla="*/ 0 w 239"/>
                <a:gd name="T73" fmla="*/ 33 h 238"/>
                <a:gd name="T74" fmla="*/ 2 w 239"/>
                <a:gd name="T75" fmla="*/ 20 h 238"/>
                <a:gd name="T76" fmla="*/ 9 w 239"/>
                <a:gd name="T77" fmla="*/ 10 h 238"/>
                <a:gd name="T78" fmla="*/ 20 w 239"/>
                <a:gd name="T79" fmla="*/ 2 h 238"/>
                <a:gd name="T80" fmla="*/ 33 w 239"/>
                <a:gd name="T81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9" h="238">
                  <a:moveTo>
                    <a:pt x="33" y="0"/>
                  </a:moveTo>
                  <a:lnTo>
                    <a:pt x="45" y="2"/>
                  </a:lnTo>
                  <a:lnTo>
                    <a:pt x="57" y="10"/>
                  </a:lnTo>
                  <a:lnTo>
                    <a:pt x="119" y="71"/>
                  </a:lnTo>
                  <a:lnTo>
                    <a:pt x="181" y="10"/>
                  </a:lnTo>
                  <a:lnTo>
                    <a:pt x="192" y="2"/>
                  </a:lnTo>
                  <a:lnTo>
                    <a:pt x="204" y="0"/>
                  </a:lnTo>
                  <a:lnTo>
                    <a:pt x="218" y="2"/>
                  </a:lnTo>
                  <a:lnTo>
                    <a:pt x="229" y="10"/>
                  </a:lnTo>
                  <a:lnTo>
                    <a:pt x="236" y="21"/>
                  </a:lnTo>
                  <a:lnTo>
                    <a:pt x="239" y="33"/>
                  </a:lnTo>
                  <a:lnTo>
                    <a:pt x="236" y="45"/>
                  </a:lnTo>
                  <a:lnTo>
                    <a:pt x="229" y="56"/>
                  </a:lnTo>
                  <a:lnTo>
                    <a:pt x="166" y="119"/>
                  </a:lnTo>
                  <a:lnTo>
                    <a:pt x="229" y="180"/>
                  </a:lnTo>
                  <a:lnTo>
                    <a:pt x="236" y="191"/>
                  </a:lnTo>
                  <a:lnTo>
                    <a:pt x="239" y="204"/>
                  </a:lnTo>
                  <a:lnTo>
                    <a:pt x="236" y="217"/>
                  </a:lnTo>
                  <a:lnTo>
                    <a:pt x="229" y="228"/>
                  </a:lnTo>
                  <a:lnTo>
                    <a:pt x="218" y="236"/>
                  </a:lnTo>
                  <a:lnTo>
                    <a:pt x="204" y="238"/>
                  </a:lnTo>
                  <a:lnTo>
                    <a:pt x="192" y="236"/>
                  </a:lnTo>
                  <a:lnTo>
                    <a:pt x="181" y="228"/>
                  </a:lnTo>
                  <a:lnTo>
                    <a:pt x="119" y="165"/>
                  </a:lnTo>
                  <a:lnTo>
                    <a:pt x="57" y="228"/>
                  </a:lnTo>
                  <a:lnTo>
                    <a:pt x="45" y="236"/>
                  </a:lnTo>
                  <a:lnTo>
                    <a:pt x="33" y="238"/>
                  </a:lnTo>
                  <a:lnTo>
                    <a:pt x="20" y="236"/>
                  </a:lnTo>
                  <a:lnTo>
                    <a:pt x="9" y="228"/>
                  </a:lnTo>
                  <a:lnTo>
                    <a:pt x="2" y="217"/>
                  </a:lnTo>
                  <a:lnTo>
                    <a:pt x="0" y="204"/>
                  </a:lnTo>
                  <a:lnTo>
                    <a:pt x="2" y="191"/>
                  </a:lnTo>
                  <a:lnTo>
                    <a:pt x="9" y="180"/>
                  </a:lnTo>
                  <a:lnTo>
                    <a:pt x="71" y="119"/>
                  </a:lnTo>
                  <a:lnTo>
                    <a:pt x="9" y="56"/>
                  </a:lnTo>
                  <a:lnTo>
                    <a:pt x="2" y="45"/>
                  </a:lnTo>
                  <a:lnTo>
                    <a:pt x="0" y="33"/>
                  </a:lnTo>
                  <a:lnTo>
                    <a:pt x="2" y="20"/>
                  </a:lnTo>
                  <a:lnTo>
                    <a:pt x="9" y="10"/>
                  </a:lnTo>
                  <a:lnTo>
                    <a:pt x="20" y="2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6" name="Freeform 246">
              <a:extLst>
                <a:ext uri="{FF2B5EF4-FFF2-40B4-BE49-F238E27FC236}">
                  <a16:creationId xmlns:a16="http://schemas.microsoft.com/office/drawing/2014/main" id="{C9D2D7C0-B041-2644-9D9E-A856C5C10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7866" y="2844745"/>
              <a:ext cx="319088" cy="419100"/>
            </a:xfrm>
            <a:custGeom>
              <a:avLst/>
              <a:gdLst>
                <a:gd name="T0" fmla="*/ 290 w 805"/>
                <a:gd name="T1" fmla="*/ 1 h 1055"/>
                <a:gd name="T2" fmla="*/ 347 w 805"/>
                <a:gd name="T3" fmla="*/ 13 h 1055"/>
                <a:gd name="T4" fmla="*/ 400 w 805"/>
                <a:gd name="T5" fmla="*/ 38 h 1055"/>
                <a:gd name="T6" fmla="*/ 448 w 805"/>
                <a:gd name="T7" fmla="*/ 74 h 1055"/>
                <a:gd name="T8" fmla="*/ 487 w 805"/>
                <a:gd name="T9" fmla="*/ 125 h 1055"/>
                <a:gd name="T10" fmla="*/ 513 w 805"/>
                <a:gd name="T11" fmla="*/ 190 h 1055"/>
                <a:gd name="T12" fmla="*/ 522 w 805"/>
                <a:gd name="T13" fmla="*/ 269 h 1055"/>
                <a:gd name="T14" fmla="*/ 514 w 805"/>
                <a:gd name="T15" fmla="*/ 332 h 1055"/>
                <a:gd name="T16" fmla="*/ 493 w 805"/>
                <a:gd name="T17" fmla="*/ 399 h 1055"/>
                <a:gd name="T18" fmla="*/ 465 w 805"/>
                <a:gd name="T19" fmla="*/ 463 h 1055"/>
                <a:gd name="T20" fmla="*/ 434 w 805"/>
                <a:gd name="T21" fmla="*/ 517 h 1055"/>
                <a:gd name="T22" fmla="*/ 405 w 805"/>
                <a:gd name="T23" fmla="*/ 555 h 1055"/>
                <a:gd name="T24" fmla="*/ 404 w 805"/>
                <a:gd name="T25" fmla="*/ 567 h 1055"/>
                <a:gd name="T26" fmla="*/ 405 w 805"/>
                <a:gd name="T27" fmla="*/ 597 h 1055"/>
                <a:gd name="T28" fmla="*/ 418 w 805"/>
                <a:gd name="T29" fmla="*/ 637 h 1055"/>
                <a:gd name="T30" fmla="*/ 451 w 805"/>
                <a:gd name="T31" fmla="*/ 670 h 1055"/>
                <a:gd name="T32" fmla="*/ 504 w 805"/>
                <a:gd name="T33" fmla="*/ 701 h 1055"/>
                <a:gd name="T34" fmla="*/ 569 w 805"/>
                <a:gd name="T35" fmla="*/ 733 h 1055"/>
                <a:gd name="T36" fmla="*/ 636 w 805"/>
                <a:gd name="T37" fmla="*/ 769 h 1055"/>
                <a:gd name="T38" fmla="*/ 698 w 805"/>
                <a:gd name="T39" fmla="*/ 810 h 1055"/>
                <a:gd name="T40" fmla="*/ 742 w 805"/>
                <a:gd name="T41" fmla="*/ 860 h 1055"/>
                <a:gd name="T42" fmla="*/ 772 w 805"/>
                <a:gd name="T43" fmla="*/ 918 h 1055"/>
                <a:gd name="T44" fmla="*/ 791 w 805"/>
                <a:gd name="T45" fmla="*/ 976 h 1055"/>
                <a:gd name="T46" fmla="*/ 800 w 805"/>
                <a:gd name="T47" fmla="*/ 1022 h 1055"/>
                <a:gd name="T48" fmla="*/ 804 w 805"/>
                <a:gd name="T49" fmla="*/ 1050 h 1055"/>
                <a:gd name="T50" fmla="*/ 248 w 805"/>
                <a:gd name="T51" fmla="*/ 1055 h 1055"/>
                <a:gd name="T52" fmla="*/ 252 w 805"/>
                <a:gd name="T53" fmla="*/ 1030 h 1055"/>
                <a:gd name="T54" fmla="*/ 248 w 805"/>
                <a:gd name="T55" fmla="*/ 610 h 1055"/>
                <a:gd name="T56" fmla="*/ 224 w 805"/>
                <a:gd name="T57" fmla="*/ 567 h 1055"/>
                <a:gd name="T58" fmla="*/ 181 w 805"/>
                <a:gd name="T59" fmla="*/ 542 h 1055"/>
                <a:gd name="T60" fmla="*/ 103 w 805"/>
                <a:gd name="T61" fmla="*/ 538 h 1055"/>
                <a:gd name="T62" fmla="*/ 73 w 805"/>
                <a:gd name="T63" fmla="*/ 492 h 1055"/>
                <a:gd name="T64" fmla="*/ 42 w 805"/>
                <a:gd name="T65" fmla="*/ 431 h 1055"/>
                <a:gd name="T66" fmla="*/ 17 w 805"/>
                <a:gd name="T67" fmla="*/ 366 h 1055"/>
                <a:gd name="T68" fmla="*/ 2 w 805"/>
                <a:gd name="T69" fmla="*/ 300 h 1055"/>
                <a:gd name="T70" fmla="*/ 2 w 805"/>
                <a:gd name="T71" fmla="*/ 228 h 1055"/>
                <a:gd name="T72" fmla="*/ 20 w 805"/>
                <a:gd name="T73" fmla="*/ 156 h 1055"/>
                <a:gd name="T74" fmla="*/ 53 w 805"/>
                <a:gd name="T75" fmla="*/ 99 h 1055"/>
                <a:gd name="T76" fmla="*/ 97 w 805"/>
                <a:gd name="T77" fmla="*/ 54 h 1055"/>
                <a:gd name="T78" fmla="*/ 149 w 805"/>
                <a:gd name="T79" fmla="*/ 23 h 1055"/>
                <a:gd name="T80" fmla="*/ 205 w 805"/>
                <a:gd name="T81" fmla="*/ 5 h 1055"/>
                <a:gd name="T82" fmla="*/ 262 w 805"/>
                <a:gd name="T83" fmla="*/ 0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5" h="1055">
                  <a:moveTo>
                    <a:pt x="262" y="0"/>
                  </a:moveTo>
                  <a:lnTo>
                    <a:pt x="290" y="1"/>
                  </a:lnTo>
                  <a:lnTo>
                    <a:pt x="317" y="5"/>
                  </a:lnTo>
                  <a:lnTo>
                    <a:pt x="347" y="13"/>
                  </a:lnTo>
                  <a:lnTo>
                    <a:pt x="373" y="23"/>
                  </a:lnTo>
                  <a:lnTo>
                    <a:pt x="400" y="38"/>
                  </a:lnTo>
                  <a:lnTo>
                    <a:pt x="426" y="54"/>
                  </a:lnTo>
                  <a:lnTo>
                    <a:pt x="448" y="74"/>
                  </a:lnTo>
                  <a:lnTo>
                    <a:pt x="470" y="99"/>
                  </a:lnTo>
                  <a:lnTo>
                    <a:pt x="487" y="125"/>
                  </a:lnTo>
                  <a:lnTo>
                    <a:pt x="502" y="156"/>
                  </a:lnTo>
                  <a:lnTo>
                    <a:pt x="513" y="190"/>
                  </a:lnTo>
                  <a:lnTo>
                    <a:pt x="520" y="228"/>
                  </a:lnTo>
                  <a:lnTo>
                    <a:pt x="522" y="269"/>
                  </a:lnTo>
                  <a:lnTo>
                    <a:pt x="520" y="300"/>
                  </a:lnTo>
                  <a:lnTo>
                    <a:pt x="514" y="332"/>
                  </a:lnTo>
                  <a:lnTo>
                    <a:pt x="505" y="366"/>
                  </a:lnTo>
                  <a:lnTo>
                    <a:pt x="493" y="399"/>
                  </a:lnTo>
                  <a:lnTo>
                    <a:pt x="480" y="431"/>
                  </a:lnTo>
                  <a:lnTo>
                    <a:pt x="465" y="463"/>
                  </a:lnTo>
                  <a:lnTo>
                    <a:pt x="449" y="492"/>
                  </a:lnTo>
                  <a:lnTo>
                    <a:pt x="434" y="517"/>
                  </a:lnTo>
                  <a:lnTo>
                    <a:pt x="419" y="538"/>
                  </a:lnTo>
                  <a:lnTo>
                    <a:pt x="405" y="555"/>
                  </a:lnTo>
                  <a:lnTo>
                    <a:pt x="405" y="558"/>
                  </a:lnTo>
                  <a:lnTo>
                    <a:pt x="404" y="567"/>
                  </a:lnTo>
                  <a:lnTo>
                    <a:pt x="402" y="581"/>
                  </a:lnTo>
                  <a:lnTo>
                    <a:pt x="405" y="597"/>
                  </a:lnTo>
                  <a:lnTo>
                    <a:pt x="409" y="616"/>
                  </a:lnTo>
                  <a:lnTo>
                    <a:pt x="418" y="637"/>
                  </a:lnTo>
                  <a:lnTo>
                    <a:pt x="430" y="654"/>
                  </a:lnTo>
                  <a:lnTo>
                    <a:pt x="451" y="670"/>
                  </a:lnTo>
                  <a:lnTo>
                    <a:pt x="475" y="685"/>
                  </a:lnTo>
                  <a:lnTo>
                    <a:pt x="504" y="701"/>
                  </a:lnTo>
                  <a:lnTo>
                    <a:pt x="535" y="716"/>
                  </a:lnTo>
                  <a:lnTo>
                    <a:pt x="569" y="733"/>
                  </a:lnTo>
                  <a:lnTo>
                    <a:pt x="603" y="750"/>
                  </a:lnTo>
                  <a:lnTo>
                    <a:pt x="636" y="769"/>
                  </a:lnTo>
                  <a:lnTo>
                    <a:pt x="669" y="788"/>
                  </a:lnTo>
                  <a:lnTo>
                    <a:pt x="698" y="810"/>
                  </a:lnTo>
                  <a:lnTo>
                    <a:pt x="722" y="833"/>
                  </a:lnTo>
                  <a:lnTo>
                    <a:pt x="742" y="860"/>
                  </a:lnTo>
                  <a:lnTo>
                    <a:pt x="759" y="888"/>
                  </a:lnTo>
                  <a:lnTo>
                    <a:pt x="772" y="918"/>
                  </a:lnTo>
                  <a:lnTo>
                    <a:pt x="784" y="947"/>
                  </a:lnTo>
                  <a:lnTo>
                    <a:pt x="791" y="976"/>
                  </a:lnTo>
                  <a:lnTo>
                    <a:pt x="797" y="1001"/>
                  </a:lnTo>
                  <a:lnTo>
                    <a:pt x="800" y="1022"/>
                  </a:lnTo>
                  <a:lnTo>
                    <a:pt x="803" y="1039"/>
                  </a:lnTo>
                  <a:lnTo>
                    <a:pt x="804" y="1050"/>
                  </a:lnTo>
                  <a:lnTo>
                    <a:pt x="805" y="1055"/>
                  </a:lnTo>
                  <a:lnTo>
                    <a:pt x="248" y="1055"/>
                  </a:lnTo>
                  <a:lnTo>
                    <a:pt x="250" y="1042"/>
                  </a:lnTo>
                  <a:lnTo>
                    <a:pt x="252" y="1030"/>
                  </a:lnTo>
                  <a:lnTo>
                    <a:pt x="252" y="634"/>
                  </a:lnTo>
                  <a:lnTo>
                    <a:pt x="248" y="610"/>
                  </a:lnTo>
                  <a:lnTo>
                    <a:pt x="238" y="586"/>
                  </a:lnTo>
                  <a:lnTo>
                    <a:pt x="224" y="567"/>
                  </a:lnTo>
                  <a:lnTo>
                    <a:pt x="203" y="552"/>
                  </a:lnTo>
                  <a:lnTo>
                    <a:pt x="181" y="542"/>
                  </a:lnTo>
                  <a:lnTo>
                    <a:pt x="155" y="538"/>
                  </a:lnTo>
                  <a:lnTo>
                    <a:pt x="103" y="538"/>
                  </a:lnTo>
                  <a:lnTo>
                    <a:pt x="88" y="517"/>
                  </a:lnTo>
                  <a:lnTo>
                    <a:pt x="73" y="492"/>
                  </a:lnTo>
                  <a:lnTo>
                    <a:pt x="57" y="463"/>
                  </a:lnTo>
                  <a:lnTo>
                    <a:pt x="42" y="431"/>
                  </a:lnTo>
                  <a:lnTo>
                    <a:pt x="29" y="399"/>
                  </a:lnTo>
                  <a:lnTo>
                    <a:pt x="17" y="366"/>
                  </a:lnTo>
                  <a:lnTo>
                    <a:pt x="8" y="332"/>
                  </a:lnTo>
                  <a:lnTo>
                    <a:pt x="2" y="300"/>
                  </a:lnTo>
                  <a:lnTo>
                    <a:pt x="0" y="269"/>
                  </a:lnTo>
                  <a:lnTo>
                    <a:pt x="2" y="228"/>
                  </a:lnTo>
                  <a:lnTo>
                    <a:pt x="9" y="190"/>
                  </a:lnTo>
                  <a:lnTo>
                    <a:pt x="20" y="156"/>
                  </a:lnTo>
                  <a:lnTo>
                    <a:pt x="35" y="125"/>
                  </a:lnTo>
                  <a:lnTo>
                    <a:pt x="53" y="99"/>
                  </a:lnTo>
                  <a:lnTo>
                    <a:pt x="74" y="74"/>
                  </a:lnTo>
                  <a:lnTo>
                    <a:pt x="97" y="54"/>
                  </a:lnTo>
                  <a:lnTo>
                    <a:pt x="122" y="38"/>
                  </a:lnTo>
                  <a:lnTo>
                    <a:pt x="149" y="23"/>
                  </a:lnTo>
                  <a:lnTo>
                    <a:pt x="176" y="13"/>
                  </a:lnTo>
                  <a:lnTo>
                    <a:pt x="205" y="5"/>
                  </a:lnTo>
                  <a:lnTo>
                    <a:pt x="233" y="1"/>
                  </a:lnTo>
                  <a:lnTo>
                    <a:pt x="2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7" name="Rectangle 247">
              <a:extLst>
                <a:ext uri="{FF2B5EF4-FFF2-40B4-BE49-F238E27FC236}">
                  <a16:creationId xmlns:a16="http://schemas.microsoft.com/office/drawing/2014/main" id="{75E20702-A104-304E-BCE8-D5DE39C64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1029" y="3090808"/>
              <a:ext cx="171450" cy="381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8" name="Rectangle 248">
              <a:extLst>
                <a:ext uri="{FF2B5EF4-FFF2-40B4-BE49-F238E27FC236}">
                  <a16:creationId xmlns:a16="http://schemas.microsoft.com/office/drawing/2014/main" id="{E0BCF5E8-E7B8-DA41-8301-A84B6D254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1029" y="3157483"/>
              <a:ext cx="171450" cy="381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9" name="Rectangle 249">
              <a:extLst>
                <a:ext uri="{FF2B5EF4-FFF2-40B4-BE49-F238E27FC236}">
                  <a16:creationId xmlns:a16="http://schemas.microsoft.com/office/drawing/2014/main" id="{0A073091-F19A-9849-8EC5-FE0CFCE09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1029" y="3225745"/>
              <a:ext cx="171450" cy="381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0" name="Freeform 250">
              <a:extLst>
                <a:ext uri="{FF2B5EF4-FFF2-40B4-BE49-F238E27FC236}">
                  <a16:creationId xmlns:a16="http://schemas.microsoft.com/office/drawing/2014/main" id="{1EB0C519-58FF-114A-BB2C-972379B45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3666" y="2336745"/>
              <a:ext cx="39688" cy="65088"/>
            </a:xfrm>
            <a:custGeom>
              <a:avLst/>
              <a:gdLst>
                <a:gd name="T0" fmla="*/ 91 w 100"/>
                <a:gd name="T1" fmla="*/ 0 h 166"/>
                <a:gd name="T2" fmla="*/ 90 w 100"/>
                <a:gd name="T3" fmla="*/ 28 h 166"/>
                <a:gd name="T4" fmla="*/ 92 w 100"/>
                <a:gd name="T5" fmla="*/ 55 h 166"/>
                <a:gd name="T6" fmla="*/ 94 w 100"/>
                <a:gd name="T7" fmla="*/ 72 h 166"/>
                <a:gd name="T8" fmla="*/ 98 w 100"/>
                <a:gd name="T9" fmla="*/ 91 h 166"/>
                <a:gd name="T10" fmla="*/ 100 w 100"/>
                <a:gd name="T11" fmla="*/ 109 h 166"/>
                <a:gd name="T12" fmla="*/ 99 w 100"/>
                <a:gd name="T13" fmla="*/ 127 h 166"/>
                <a:gd name="T14" fmla="*/ 91 w 100"/>
                <a:gd name="T15" fmla="*/ 142 h 166"/>
                <a:gd name="T16" fmla="*/ 80 w 100"/>
                <a:gd name="T17" fmla="*/ 155 h 166"/>
                <a:gd name="T18" fmla="*/ 65 w 100"/>
                <a:gd name="T19" fmla="*/ 162 h 166"/>
                <a:gd name="T20" fmla="*/ 48 w 100"/>
                <a:gd name="T21" fmla="*/ 166 h 166"/>
                <a:gd name="T22" fmla="*/ 32 w 100"/>
                <a:gd name="T23" fmla="*/ 164 h 166"/>
                <a:gd name="T24" fmla="*/ 18 w 100"/>
                <a:gd name="T25" fmla="*/ 156 h 166"/>
                <a:gd name="T26" fmla="*/ 8 w 100"/>
                <a:gd name="T27" fmla="*/ 147 h 166"/>
                <a:gd name="T28" fmla="*/ 3 w 100"/>
                <a:gd name="T29" fmla="*/ 135 h 166"/>
                <a:gd name="T30" fmla="*/ 0 w 100"/>
                <a:gd name="T31" fmla="*/ 122 h 166"/>
                <a:gd name="T32" fmla="*/ 0 w 100"/>
                <a:gd name="T33" fmla="*/ 109 h 166"/>
                <a:gd name="T34" fmla="*/ 4 w 100"/>
                <a:gd name="T35" fmla="*/ 96 h 166"/>
                <a:gd name="T36" fmla="*/ 10 w 100"/>
                <a:gd name="T37" fmla="*/ 83 h 166"/>
                <a:gd name="T38" fmla="*/ 19 w 100"/>
                <a:gd name="T39" fmla="*/ 73 h 166"/>
                <a:gd name="T40" fmla="*/ 44 w 100"/>
                <a:gd name="T41" fmla="*/ 50 h 166"/>
                <a:gd name="T42" fmla="*/ 68 w 100"/>
                <a:gd name="T43" fmla="*/ 27 h 166"/>
                <a:gd name="T44" fmla="*/ 91 w 100"/>
                <a:gd name="T45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0" h="166">
                  <a:moveTo>
                    <a:pt x="91" y="0"/>
                  </a:moveTo>
                  <a:lnTo>
                    <a:pt x="90" y="28"/>
                  </a:lnTo>
                  <a:lnTo>
                    <a:pt x="92" y="55"/>
                  </a:lnTo>
                  <a:lnTo>
                    <a:pt x="94" y="72"/>
                  </a:lnTo>
                  <a:lnTo>
                    <a:pt x="98" y="91"/>
                  </a:lnTo>
                  <a:lnTo>
                    <a:pt x="100" y="109"/>
                  </a:lnTo>
                  <a:lnTo>
                    <a:pt x="99" y="127"/>
                  </a:lnTo>
                  <a:lnTo>
                    <a:pt x="91" y="142"/>
                  </a:lnTo>
                  <a:lnTo>
                    <a:pt x="80" y="155"/>
                  </a:lnTo>
                  <a:lnTo>
                    <a:pt x="65" y="162"/>
                  </a:lnTo>
                  <a:lnTo>
                    <a:pt x="48" y="166"/>
                  </a:lnTo>
                  <a:lnTo>
                    <a:pt x="32" y="164"/>
                  </a:lnTo>
                  <a:lnTo>
                    <a:pt x="18" y="156"/>
                  </a:lnTo>
                  <a:lnTo>
                    <a:pt x="8" y="147"/>
                  </a:lnTo>
                  <a:lnTo>
                    <a:pt x="3" y="135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4" y="96"/>
                  </a:lnTo>
                  <a:lnTo>
                    <a:pt x="10" y="83"/>
                  </a:lnTo>
                  <a:lnTo>
                    <a:pt x="19" y="73"/>
                  </a:lnTo>
                  <a:lnTo>
                    <a:pt x="44" y="50"/>
                  </a:lnTo>
                  <a:lnTo>
                    <a:pt x="68" y="27"/>
                  </a:lnTo>
                  <a:lnTo>
                    <a:pt x="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1" name="Freeform 251">
              <a:extLst>
                <a:ext uri="{FF2B5EF4-FFF2-40B4-BE49-F238E27FC236}">
                  <a16:creationId xmlns:a16="http://schemas.microsoft.com/office/drawing/2014/main" id="{3459B8B0-EE08-4342-8257-2C56CDEB0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8441" y="2346270"/>
              <a:ext cx="39688" cy="65088"/>
            </a:xfrm>
            <a:custGeom>
              <a:avLst/>
              <a:gdLst>
                <a:gd name="T0" fmla="*/ 92 w 101"/>
                <a:gd name="T1" fmla="*/ 0 h 166"/>
                <a:gd name="T2" fmla="*/ 91 w 101"/>
                <a:gd name="T3" fmla="*/ 28 h 166"/>
                <a:gd name="T4" fmla="*/ 92 w 101"/>
                <a:gd name="T5" fmla="*/ 55 h 166"/>
                <a:gd name="T6" fmla="*/ 95 w 101"/>
                <a:gd name="T7" fmla="*/ 73 h 166"/>
                <a:gd name="T8" fmla="*/ 98 w 101"/>
                <a:gd name="T9" fmla="*/ 92 h 166"/>
                <a:gd name="T10" fmla="*/ 101 w 101"/>
                <a:gd name="T11" fmla="*/ 109 h 166"/>
                <a:gd name="T12" fmla="*/ 98 w 101"/>
                <a:gd name="T13" fmla="*/ 127 h 166"/>
                <a:gd name="T14" fmla="*/ 92 w 101"/>
                <a:gd name="T15" fmla="*/ 143 h 166"/>
                <a:gd name="T16" fmla="*/ 79 w 101"/>
                <a:gd name="T17" fmla="*/ 155 h 166"/>
                <a:gd name="T18" fmla="*/ 65 w 101"/>
                <a:gd name="T19" fmla="*/ 163 h 166"/>
                <a:gd name="T20" fmla="*/ 49 w 101"/>
                <a:gd name="T21" fmla="*/ 166 h 166"/>
                <a:gd name="T22" fmla="*/ 31 w 101"/>
                <a:gd name="T23" fmla="*/ 164 h 166"/>
                <a:gd name="T24" fmla="*/ 18 w 101"/>
                <a:gd name="T25" fmla="*/ 156 h 166"/>
                <a:gd name="T26" fmla="*/ 9 w 101"/>
                <a:gd name="T27" fmla="*/ 147 h 166"/>
                <a:gd name="T28" fmla="*/ 3 w 101"/>
                <a:gd name="T29" fmla="*/ 135 h 166"/>
                <a:gd name="T30" fmla="*/ 0 w 101"/>
                <a:gd name="T31" fmla="*/ 123 h 166"/>
                <a:gd name="T32" fmla="*/ 1 w 101"/>
                <a:gd name="T33" fmla="*/ 109 h 166"/>
                <a:gd name="T34" fmla="*/ 5 w 101"/>
                <a:gd name="T35" fmla="*/ 96 h 166"/>
                <a:gd name="T36" fmla="*/ 11 w 101"/>
                <a:gd name="T37" fmla="*/ 85 h 166"/>
                <a:gd name="T38" fmla="*/ 20 w 101"/>
                <a:gd name="T39" fmla="*/ 74 h 166"/>
                <a:gd name="T40" fmla="*/ 45 w 101"/>
                <a:gd name="T41" fmla="*/ 50 h 166"/>
                <a:gd name="T42" fmla="*/ 69 w 101"/>
                <a:gd name="T43" fmla="*/ 27 h 166"/>
                <a:gd name="T44" fmla="*/ 92 w 101"/>
                <a:gd name="T45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166">
                  <a:moveTo>
                    <a:pt x="92" y="0"/>
                  </a:moveTo>
                  <a:lnTo>
                    <a:pt x="91" y="28"/>
                  </a:lnTo>
                  <a:lnTo>
                    <a:pt x="92" y="55"/>
                  </a:lnTo>
                  <a:lnTo>
                    <a:pt x="95" y="73"/>
                  </a:lnTo>
                  <a:lnTo>
                    <a:pt x="98" y="92"/>
                  </a:lnTo>
                  <a:lnTo>
                    <a:pt x="101" y="109"/>
                  </a:lnTo>
                  <a:lnTo>
                    <a:pt x="98" y="127"/>
                  </a:lnTo>
                  <a:lnTo>
                    <a:pt x="92" y="143"/>
                  </a:lnTo>
                  <a:lnTo>
                    <a:pt x="79" y="155"/>
                  </a:lnTo>
                  <a:lnTo>
                    <a:pt x="65" y="163"/>
                  </a:lnTo>
                  <a:lnTo>
                    <a:pt x="49" y="166"/>
                  </a:lnTo>
                  <a:lnTo>
                    <a:pt x="31" y="164"/>
                  </a:lnTo>
                  <a:lnTo>
                    <a:pt x="18" y="156"/>
                  </a:lnTo>
                  <a:lnTo>
                    <a:pt x="9" y="147"/>
                  </a:lnTo>
                  <a:lnTo>
                    <a:pt x="3" y="135"/>
                  </a:lnTo>
                  <a:lnTo>
                    <a:pt x="0" y="123"/>
                  </a:lnTo>
                  <a:lnTo>
                    <a:pt x="1" y="109"/>
                  </a:lnTo>
                  <a:lnTo>
                    <a:pt x="5" y="96"/>
                  </a:lnTo>
                  <a:lnTo>
                    <a:pt x="11" y="85"/>
                  </a:lnTo>
                  <a:lnTo>
                    <a:pt x="20" y="74"/>
                  </a:lnTo>
                  <a:lnTo>
                    <a:pt x="45" y="50"/>
                  </a:lnTo>
                  <a:lnTo>
                    <a:pt x="69" y="27"/>
                  </a:lnTo>
                  <a:lnTo>
                    <a:pt x="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2" name="Freeform 252">
              <a:extLst>
                <a:ext uri="{FF2B5EF4-FFF2-40B4-BE49-F238E27FC236}">
                  <a16:creationId xmlns:a16="http://schemas.microsoft.com/office/drawing/2014/main" id="{9D11EFCE-84F9-E24E-A213-2C2247C87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279" y="2336745"/>
              <a:ext cx="39688" cy="65088"/>
            </a:xfrm>
            <a:custGeom>
              <a:avLst/>
              <a:gdLst>
                <a:gd name="T0" fmla="*/ 90 w 99"/>
                <a:gd name="T1" fmla="*/ 0 h 166"/>
                <a:gd name="T2" fmla="*/ 89 w 99"/>
                <a:gd name="T3" fmla="*/ 28 h 166"/>
                <a:gd name="T4" fmla="*/ 91 w 99"/>
                <a:gd name="T5" fmla="*/ 55 h 166"/>
                <a:gd name="T6" fmla="*/ 94 w 99"/>
                <a:gd name="T7" fmla="*/ 72 h 166"/>
                <a:gd name="T8" fmla="*/ 97 w 99"/>
                <a:gd name="T9" fmla="*/ 91 h 166"/>
                <a:gd name="T10" fmla="*/ 99 w 99"/>
                <a:gd name="T11" fmla="*/ 109 h 166"/>
                <a:gd name="T12" fmla="*/ 98 w 99"/>
                <a:gd name="T13" fmla="*/ 127 h 166"/>
                <a:gd name="T14" fmla="*/ 90 w 99"/>
                <a:gd name="T15" fmla="*/ 142 h 166"/>
                <a:gd name="T16" fmla="*/ 79 w 99"/>
                <a:gd name="T17" fmla="*/ 155 h 166"/>
                <a:gd name="T18" fmla="*/ 65 w 99"/>
                <a:gd name="T19" fmla="*/ 162 h 166"/>
                <a:gd name="T20" fmla="*/ 48 w 99"/>
                <a:gd name="T21" fmla="*/ 166 h 166"/>
                <a:gd name="T22" fmla="*/ 31 w 99"/>
                <a:gd name="T23" fmla="*/ 164 h 166"/>
                <a:gd name="T24" fmla="*/ 18 w 99"/>
                <a:gd name="T25" fmla="*/ 156 h 166"/>
                <a:gd name="T26" fmla="*/ 8 w 99"/>
                <a:gd name="T27" fmla="*/ 147 h 166"/>
                <a:gd name="T28" fmla="*/ 2 w 99"/>
                <a:gd name="T29" fmla="*/ 135 h 166"/>
                <a:gd name="T30" fmla="*/ 0 w 99"/>
                <a:gd name="T31" fmla="*/ 122 h 166"/>
                <a:gd name="T32" fmla="*/ 0 w 99"/>
                <a:gd name="T33" fmla="*/ 109 h 166"/>
                <a:gd name="T34" fmla="*/ 3 w 99"/>
                <a:gd name="T35" fmla="*/ 96 h 166"/>
                <a:gd name="T36" fmla="*/ 10 w 99"/>
                <a:gd name="T37" fmla="*/ 83 h 166"/>
                <a:gd name="T38" fmla="*/ 19 w 99"/>
                <a:gd name="T39" fmla="*/ 73 h 166"/>
                <a:gd name="T40" fmla="*/ 43 w 99"/>
                <a:gd name="T41" fmla="*/ 50 h 166"/>
                <a:gd name="T42" fmla="*/ 68 w 99"/>
                <a:gd name="T43" fmla="*/ 27 h 166"/>
                <a:gd name="T44" fmla="*/ 90 w 99"/>
                <a:gd name="T45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9" h="166">
                  <a:moveTo>
                    <a:pt x="90" y="0"/>
                  </a:moveTo>
                  <a:lnTo>
                    <a:pt x="89" y="28"/>
                  </a:lnTo>
                  <a:lnTo>
                    <a:pt x="91" y="55"/>
                  </a:lnTo>
                  <a:lnTo>
                    <a:pt x="94" y="72"/>
                  </a:lnTo>
                  <a:lnTo>
                    <a:pt x="97" y="91"/>
                  </a:lnTo>
                  <a:lnTo>
                    <a:pt x="99" y="109"/>
                  </a:lnTo>
                  <a:lnTo>
                    <a:pt x="98" y="127"/>
                  </a:lnTo>
                  <a:lnTo>
                    <a:pt x="90" y="142"/>
                  </a:lnTo>
                  <a:lnTo>
                    <a:pt x="79" y="155"/>
                  </a:lnTo>
                  <a:lnTo>
                    <a:pt x="65" y="162"/>
                  </a:lnTo>
                  <a:lnTo>
                    <a:pt x="48" y="166"/>
                  </a:lnTo>
                  <a:lnTo>
                    <a:pt x="31" y="164"/>
                  </a:lnTo>
                  <a:lnTo>
                    <a:pt x="18" y="156"/>
                  </a:lnTo>
                  <a:lnTo>
                    <a:pt x="8" y="147"/>
                  </a:lnTo>
                  <a:lnTo>
                    <a:pt x="2" y="135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3" y="96"/>
                  </a:lnTo>
                  <a:lnTo>
                    <a:pt x="10" y="83"/>
                  </a:lnTo>
                  <a:lnTo>
                    <a:pt x="19" y="73"/>
                  </a:lnTo>
                  <a:lnTo>
                    <a:pt x="43" y="50"/>
                  </a:lnTo>
                  <a:lnTo>
                    <a:pt x="68" y="27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3" name="Freeform 253">
              <a:extLst>
                <a:ext uri="{FF2B5EF4-FFF2-40B4-BE49-F238E27FC236}">
                  <a16:creationId xmlns:a16="http://schemas.microsoft.com/office/drawing/2014/main" id="{3E76E3DE-4202-F743-87CE-0CD850C12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1779" y="2401833"/>
              <a:ext cx="39688" cy="66675"/>
            </a:xfrm>
            <a:custGeom>
              <a:avLst/>
              <a:gdLst>
                <a:gd name="T0" fmla="*/ 91 w 101"/>
                <a:gd name="T1" fmla="*/ 0 h 166"/>
                <a:gd name="T2" fmla="*/ 91 w 101"/>
                <a:gd name="T3" fmla="*/ 26 h 166"/>
                <a:gd name="T4" fmla="*/ 92 w 101"/>
                <a:gd name="T5" fmla="*/ 54 h 166"/>
                <a:gd name="T6" fmla="*/ 94 w 101"/>
                <a:gd name="T7" fmla="*/ 72 h 166"/>
                <a:gd name="T8" fmla="*/ 98 w 101"/>
                <a:gd name="T9" fmla="*/ 90 h 166"/>
                <a:gd name="T10" fmla="*/ 101 w 101"/>
                <a:gd name="T11" fmla="*/ 109 h 166"/>
                <a:gd name="T12" fmla="*/ 98 w 101"/>
                <a:gd name="T13" fmla="*/ 127 h 166"/>
                <a:gd name="T14" fmla="*/ 92 w 101"/>
                <a:gd name="T15" fmla="*/ 141 h 166"/>
                <a:gd name="T16" fmla="*/ 79 w 101"/>
                <a:gd name="T17" fmla="*/ 153 h 166"/>
                <a:gd name="T18" fmla="*/ 65 w 101"/>
                <a:gd name="T19" fmla="*/ 162 h 166"/>
                <a:gd name="T20" fmla="*/ 48 w 101"/>
                <a:gd name="T21" fmla="*/ 166 h 166"/>
                <a:gd name="T22" fmla="*/ 31 w 101"/>
                <a:gd name="T23" fmla="*/ 162 h 166"/>
                <a:gd name="T24" fmla="*/ 18 w 101"/>
                <a:gd name="T25" fmla="*/ 156 h 166"/>
                <a:gd name="T26" fmla="*/ 9 w 101"/>
                <a:gd name="T27" fmla="*/ 146 h 166"/>
                <a:gd name="T28" fmla="*/ 2 w 101"/>
                <a:gd name="T29" fmla="*/ 134 h 166"/>
                <a:gd name="T30" fmla="*/ 0 w 101"/>
                <a:gd name="T31" fmla="*/ 122 h 166"/>
                <a:gd name="T32" fmla="*/ 1 w 101"/>
                <a:gd name="T33" fmla="*/ 109 h 166"/>
                <a:gd name="T34" fmla="*/ 5 w 101"/>
                <a:gd name="T35" fmla="*/ 95 h 166"/>
                <a:gd name="T36" fmla="*/ 10 w 101"/>
                <a:gd name="T37" fmla="*/ 83 h 166"/>
                <a:gd name="T38" fmla="*/ 19 w 101"/>
                <a:gd name="T39" fmla="*/ 72 h 166"/>
                <a:gd name="T40" fmla="*/ 45 w 101"/>
                <a:gd name="T41" fmla="*/ 49 h 166"/>
                <a:gd name="T42" fmla="*/ 68 w 101"/>
                <a:gd name="T43" fmla="*/ 25 h 166"/>
                <a:gd name="T44" fmla="*/ 91 w 101"/>
                <a:gd name="T45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166">
                  <a:moveTo>
                    <a:pt x="91" y="0"/>
                  </a:moveTo>
                  <a:lnTo>
                    <a:pt x="91" y="26"/>
                  </a:lnTo>
                  <a:lnTo>
                    <a:pt x="92" y="54"/>
                  </a:lnTo>
                  <a:lnTo>
                    <a:pt x="94" y="72"/>
                  </a:lnTo>
                  <a:lnTo>
                    <a:pt x="98" y="90"/>
                  </a:lnTo>
                  <a:lnTo>
                    <a:pt x="101" y="109"/>
                  </a:lnTo>
                  <a:lnTo>
                    <a:pt x="98" y="127"/>
                  </a:lnTo>
                  <a:lnTo>
                    <a:pt x="92" y="141"/>
                  </a:lnTo>
                  <a:lnTo>
                    <a:pt x="79" y="153"/>
                  </a:lnTo>
                  <a:lnTo>
                    <a:pt x="65" y="162"/>
                  </a:lnTo>
                  <a:lnTo>
                    <a:pt x="48" y="166"/>
                  </a:lnTo>
                  <a:lnTo>
                    <a:pt x="31" y="162"/>
                  </a:lnTo>
                  <a:lnTo>
                    <a:pt x="18" y="156"/>
                  </a:lnTo>
                  <a:lnTo>
                    <a:pt x="9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1" y="109"/>
                  </a:lnTo>
                  <a:lnTo>
                    <a:pt x="5" y="95"/>
                  </a:lnTo>
                  <a:lnTo>
                    <a:pt x="10" y="83"/>
                  </a:lnTo>
                  <a:lnTo>
                    <a:pt x="19" y="72"/>
                  </a:lnTo>
                  <a:lnTo>
                    <a:pt x="45" y="49"/>
                  </a:lnTo>
                  <a:lnTo>
                    <a:pt x="68" y="25"/>
                  </a:lnTo>
                  <a:lnTo>
                    <a:pt x="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51" name="Picture 50" descr="Text&#10;&#10;Description automatically generated">
            <a:extLst>
              <a:ext uri="{FF2B5EF4-FFF2-40B4-BE49-F238E27FC236}">
                <a16:creationId xmlns:a16="http://schemas.microsoft.com/office/drawing/2014/main" id="{16D5F7D0-AD04-0341-A375-28FF8CD10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202" y="1752255"/>
            <a:ext cx="1846580" cy="1534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 descr="A baby with a hand on its face&#10;&#10;Description automatically generated with low confidence">
            <a:extLst>
              <a:ext uri="{FF2B5EF4-FFF2-40B4-BE49-F238E27FC236}">
                <a16:creationId xmlns:a16="http://schemas.microsoft.com/office/drawing/2014/main" id="{43BE49C8-D5BF-6D4B-98C7-03FC03503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516" y="1957995"/>
            <a:ext cx="1356906" cy="1127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 descr="A baby wearing a pink hat&#10;&#10;Description automatically generated with medium confidence">
            <a:extLst>
              <a:ext uri="{FF2B5EF4-FFF2-40B4-BE49-F238E27FC236}">
                <a16:creationId xmlns:a16="http://schemas.microsoft.com/office/drawing/2014/main" id="{274C184C-2EED-1F49-A1A6-15980EA7C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712" y="2226089"/>
            <a:ext cx="1412108" cy="11736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78F60A3-2421-8642-A366-F2AF3417459A}"/>
              </a:ext>
            </a:extLst>
          </p:cNvPr>
          <p:cNvSpPr txBox="1"/>
          <p:nvPr/>
        </p:nvSpPr>
        <p:spPr>
          <a:xfrm>
            <a:off x="1874583" y="3544312"/>
            <a:ext cx="1403013" cy="30008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Creative Master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89F59A-1F3B-AF4D-B4C3-D7EC5B262281}"/>
              </a:ext>
            </a:extLst>
          </p:cNvPr>
          <p:cNvSpPr txBox="1"/>
          <p:nvPr/>
        </p:nvSpPr>
        <p:spPr>
          <a:xfrm>
            <a:off x="5965601" y="3544312"/>
            <a:ext cx="1512081" cy="30008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Creative Versions</a:t>
            </a:r>
          </a:p>
        </p:txBody>
      </p:sp>
    </p:spTree>
    <p:extLst>
      <p:ext uri="{BB962C8B-B14F-4D97-AF65-F5344CB8AC3E}">
        <p14:creationId xmlns:p14="http://schemas.microsoft.com/office/powerpoint/2010/main" val="141335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71C1EDE-8BE2-BF4F-AF47-0FDC70B31E89}"/>
              </a:ext>
            </a:extLst>
          </p:cNvPr>
          <p:cNvGrpSpPr/>
          <p:nvPr/>
        </p:nvGrpSpPr>
        <p:grpSpPr>
          <a:xfrm>
            <a:off x="2068944" y="764933"/>
            <a:ext cx="4017691" cy="4017691"/>
            <a:chOff x="3246116" y="3286659"/>
            <a:chExt cx="1280160" cy="1280160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6699DCBE-CA1D-8645-9934-D3052E7F8B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46116" y="3286659"/>
              <a:ext cx="1280160" cy="128016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5075D5A2-C938-EB4F-8411-16293F3C93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37556" y="3378099"/>
              <a:ext cx="1097280" cy="109728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81C8FCC6-69D6-4744-9314-C6BAFDEC22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8996" y="3469539"/>
              <a:ext cx="914400" cy="914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024298C2-0152-7D48-8975-32240A27D291}"/>
              </a:ext>
            </a:extLst>
          </p:cNvPr>
          <p:cNvCxnSpPr>
            <a:cxnSpLocks/>
          </p:cNvCxnSpPr>
          <p:nvPr/>
        </p:nvCxnSpPr>
        <p:spPr>
          <a:xfrm flipV="1">
            <a:off x="4528053" y="1308407"/>
            <a:ext cx="1955183" cy="1568608"/>
          </a:xfrm>
          <a:prstGeom prst="curvedConnector3">
            <a:avLst>
              <a:gd name="adj1" fmla="val 65969"/>
            </a:avLst>
          </a:prstGeom>
          <a:ln w="28575" cap="rnd">
            <a:solidFill>
              <a:schemeClr val="tx2">
                <a:alpha val="78838"/>
              </a:schemeClr>
            </a:solidFill>
            <a:prstDash val="sysDot"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F9FEC263-8059-2E40-933F-BF42F54DB7A7}"/>
              </a:ext>
            </a:extLst>
          </p:cNvPr>
          <p:cNvCxnSpPr>
            <a:cxnSpLocks/>
          </p:cNvCxnSpPr>
          <p:nvPr/>
        </p:nvCxnSpPr>
        <p:spPr>
          <a:xfrm>
            <a:off x="4780814" y="2862146"/>
            <a:ext cx="1776761" cy="1524000"/>
          </a:xfrm>
          <a:prstGeom prst="curvedConnector3">
            <a:avLst>
              <a:gd name="adj1" fmla="val 50000"/>
            </a:avLst>
          </a:prstGeom>
          <a:ln w="28575" cap="rnd">
            <a:solidFill>
              <a:schemeClr val="tx2">
                <a:alpha val="78838"/>
              </a:schemeClr>
            </a:solidFill>
            <a:prstDash val="sysDot"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6CBEDF1-D5AF-D248-A506-BB30ECA64BF7}"/>
              </a:ext>
            </a:extLst>
          </p:cNvPr>
          <p:cNvCxnSpPr/>
          <p:nvPr/>
        </p:nvCxnSpPr>
        <p:spPr>
          <a:xfrm>
            <a:off x="4594960" y="2854712"/>
            <a:ext cx="1843668" cy="0"/>
          </a:xfrm>
          <a:prstGeom prst="line">
            <a:avLst/>
          </a:prstGeom>
          <a:ln w="28575" cap="rnd">
            <a:solidFill>
              <a:schemeClr val="tx2">
                <a:alpha val="78838"/>
              </a:schemeClr>
            </a:solidFill>
            <a:prstDash val="sysDot"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E74D49-E489-804C-A570-275EF20E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7EF997-0A3B-314B-87C7-90A984899C6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626383-10BE-184A-B005-1E5D08CEC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6399"/>
            <a:ext cx="7886700" cy="511305"/>
          </a:xfrm>
        </p:spPr>
        <p:txBody>
          <a:bodyPr/>
          <a:lstStyle/>
          <a:p>
            <a:r>
              <a:rPr lang="en-US" dirty="0"/>
              <a:t>DATA DRIVES </a:t>
            </a:r>
            <a:r>
              <a:rPr lang="en-US" dirty="0">
                <a:solidFill>
                  <a:schemeClr val="accent4"/>
                </a:solidFill>
              </a:rPr>
              <a:t>CONTENT DECISIONS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007B83-EF50-9546-8494-2EC868F963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606656"/>
            <a:ext cx="7886700" cy="382428"/>
          </a:xfrm>
        </p:spPr>
        <p:txBody>
          <a:bodyPr/>
          <a:lstStyle/>
          <a:p>
            <a:r>
              <a:rPr lang="en-US" sz="1800" dirty="0"/>
              <a:t>The Key To Hyper-Personalization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04D735-2E75-0443-931E-AE58367D485A}"/>
              </a:ext>
            </a:extLst>
          </p:cNvPr>
          <p:cNvGrpSpPr/>
          <p:nvPr/>
        </p:nvGrpSpPr>
        <p:grpSpPr>
          <a:xfrm>
            <a:off x="6596809" y="2313482"/>
            <a:ext cx="1270931" cy="1265405"/>
            <a:chOff x="2840999" y="2758075"/>
            <a:chExt cx="1398024" cy="139194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D48C8A4-EB3F-0041-A06E-FBC6AE600B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0999" y="2758075"/>
              <a:ext cx="1393477" cy="1391945"/>
            </a:xfrm>
            <a:prstGeom prst="ellipse">
              <a:avLst/>
            </a:prstGeom>
            <a:solidFill>
              <a:srgbClr val="805BA5">
                <a:alpha val="74902"/>
              </a:srgbClr>
            </a:solidFill>
            <a:ln w="571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13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83A3454-4FFE-3549-AF62-F10961236F2C}"/>
                </a:ext>
              </a:extLst>
            </p:cNvPr>
            <p:cNvGrpSpPr/>
            <p:nvPr/>
          </p:nvGrpSpPr>
          <p:grpSpPr>
            <a:xfrm>
              <a:off x="3198529" y="3414003"/>
              <a:ext cx="819250" cy="461461"/>
              <a:chOff x="8977313" y="3216275"/>
              <a:chExt cx="1668462" cy="939800"/>
            </a:xfrm>
            <a:solidFill>
              <a:srgbClr val="FFFFFF"/>
            </a:solidFill>
          </p:grpSpPr>
          <p:sp>
            <p:nvSpPr>
              <p:cNvPr id="28" name="Rectangle 11">
                <a:extLst>
                  <a:ext uri="{FF2B5EF4-FFF2-40B4-BE49-F238E27FC236}">
                    <a16:creationId xmlns:a16="http://schemas.microsoft.com/office/drawing/2014/main" id="{A4CC8122-E3B5-174D-93DC-B91D81F7D1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2500" y="3430588"/>
                <a:ext cx="263525" cy="21590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" name="Rectangle 12">
                <a:extLst>
                  <a:ext uri="{FF2B5EF4-FFF2-40B4-BE49-F238E27FC236}">
                    <a16:creationId xmlns:a16="http://schemas.microsoft.com/office/drawing/2014/main" id="{26CCEA89-E33C-4543-8DA3-DEFD8743F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2500" y="3725863"/>
                <a:ext cx="263525" cy="21590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" name="Freeform 13">
                <a:extLst>
                  <a:ext uri="{FF2B5EF4-FFF2-40B4-BE49-F238E27FC236}">
                    <a16:creationId xmlns:a16="http://schemas.microsoft.com/office/drawing/2014/main" id="{4D3602E3-7445-6444-82C5-1752F782B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8763" y="3430588"/>
                <a:ext cx="603250" cy="511175"/>
              </a:xfrm>
              <a:custGeom>
                <a:avLst/>
                <a:gdLst>
                  <a:gd name="T0" fmla="*/ 1417 w 1521"/>
                  <a:gd name="T1" fmla="*/ 4 h 1287"/>
                  <a:gd name="T2" fmla="*/ 1471 w 1521"/>
                  <a:gd name="T3" fmla="*/ 29 h 1287"/>
                  <a:gd name="T4" fmla="*/ 1507 w 1521"/>
                  <a:gd name="T5" fmla="*/ 76 h 1287"/>
                  <a:gd name="T6" fmla="*/ 1521 w 1521"/>
                  <a:gd name="T7" fmla="*/ 135 h 1287"/>
                  <a:gd name="T8" fmla="*/ 1507 w 1521"/>
                  <a:gd name="T9" fmla="*/ 195 h 1287"/>
                  <a:gd name="T10" fmla="*/ 1471 w 1521"/>
                  <a:gd name="T11" fmla="*/ 241 h 1287"/>
                  <a:gd name="T12" fmla="*/ 1417 w 1521"/>
                  <a:gd name="T13" fmla="*/ 267 h 1287"/>
                  <a:gd name="T14" fmla="*/ 1362 w 1521"/>
                  <a:gd name="T15" fmla="*/ 268 h 1287"/>
                  <a:gd name="T16" fmla="*/ 1136 w 1521"/>
                  <a:gd name="T17" fmla="*/ 514 h 1287"/>
                  <a:gd name="T18" fmla="*/ 1156 w 1521"/>
                  <a:gd name="T19" fmla="*/ 563 h 1287"/>
                  <a:gd name="T20" fmla="*/ 1156 w 1521"/>
                  <a:gd name="T21" fmla="*/ 620 h 1287"/>
                  <a:gd name="T22" fmla="*/ 1130 w 1521"/>
                  <a:gd name="T23" fmla="*/ 674 h 1287"/>
                  <a:gd name="T24" fmla="*/ 1084 w 1521"/>
                  <a:gd name="T25" fmla="*/ 711 h 1287"/>
                  <a:gd name="T26" fmla="*/ 1025 w 1521"/>
                  <a:gd name="T27" fmla="*/ 725 h 1287"/>
                  <a:gd name="T28" fmla="*/ 974 w 1521"/>
                  <a:gd name="T29" fmla="*/ 714 h 1287"/>
                  <a:gd name="T30" fmla="*/ 932 w 1521"/>
                  <a:gd name="T31" fmla="*/ 685 h 1287"/>
                  <a:gd name="T32" fmla="*/ 639 w 1521"/>
                  <a:gd name="T33" fmla="*/ 752 h 1287"/>
                  <a:gd name="T34" fmla="*/ 625 w 1521"/>
                  <a:gd name="T35" fmla="*/ 812 h 1287"/>
                  <a:gd name="T36" fmla="*/ 589 w 1521"/>
                  <a:gd name="T37" fmla="*/ 858 h 1287"/>
                  <a:gd name="T38" fmla="*/ 535 w 1521"/>
                  <a:gd name="T39" fmla="*/ 883 h 1287"/>
                  <a:gd name="T40" fmla="*/ 475 w 1521"/>
                  <a:gd name="T41" fmla="*/ 883 h 1287"/>
                  <a:gd name="T42" fmla="*/ 249 w 1521"/>
                  <a:gd name="T43" fmla="*/ 1086 h 1287"/>
                  <a:gd name="T44" fmla="*/ 265 w 1521"/>
                  <a:gd name="T45" fmla="*/ 1129 h 1287"/>
                  <a:gd name="T46" fmla="*/ 263 w 1521"/>
                  <a:gd name="T47" fmla="*/ 1182 h 1287"/>
                  <a:gd name="T48" fmla="*/ 238 w 1521"/>
                  <a:gd name="T49" fmla="*/ 1236 h 1287"/>
                  <a:gd name="T50" fmla="*/ 192 w 1521"/>
                  <a:gd name="T51" fmla="*/ 1273 h 1287"/>
                  <a:gd name="T52" fmla="*/ 133 w 1521"/>
                  <a:gd name="T53" fmla="*/ 1287 h 1287"/>
                  <a:gd name="T54" fmla="*/ 74 w 1521"/>
                  <a:gd name="T55" fmla="*/ 1273 h 1287"/>
                  <a:gd name="T56" fmla="*/ 30 w 1521"/>
                  <a:gd name="T57" fmla="*/ 1236 h 1287"/>
                  <a:gd name="T58" fmla="*/ 3 w 1521"/>
                  <a:gd name="T59" fmla="*/ 1182 h 1287"/>
                  <a:gd name="T60" fmla="*/ 3 w 1521"/>
                  <a:gd name="T61" fmla="*/ 1121 h 1287"/>
                  <a:gd name="T62" fmla="*/ 30 w 1521"/>
                  <a:gd name="T63" fmla="*/ 1067 h 1287"/>
                  <a:gd name="T64" fmla="*/ 74 w 1521"/>
                  <a:gd name="T65" fmla="*/ 1030 h 1287"/>
                  <a:gd name="T66" fmla="*/ 133 w 1521"/>
                  <a:gd name="T67" fmla="*/ 1016 h 1287"/>
                  <a:gd name="T68" fmla="*/ 191 w 1521"/>
                  <a:gd name="T69" fmla="*/ 1030 h 1287"/>
                  <a:gd name="T70" fmla="*/ 379 w 1521"/>
                  <a:gd name="T71" fmla="*/ 797 h 1287"/>
                  <a:gd name="T72" fmla="*/ 372 w 1521"/>
                  <a:gd name="T73" fmla="*/ 752 h 1287"/>
                  <a:gd name="T74" fmla="*/ 385 w 1521"/>
                  <a:gd name="T75" fmla="*/ 692 h 1287"/>
                  <a:gd name="T76" fmla="*/ 422 w 1521"/>
                  <a:gd name="T77" fmla="*/ 646 h 1287"/>
                  <a:gd name="T78" fmla="*/ 474 w 1521"/>
                  <a:gd name="T79" fmla="*/ 620 h 1287"/>
                  <a:gd name="T80" fmla="*/ 531 w 1521"/>
                  <a:gd name="T81" fmla="*/ 619 h 1287"/>
                  <a:gd name="T82" fmla="*/ 579 w 1521"/>
                  <a:gd name="T83" fmla="*/ 639 h 1287"/>
                  <a:gd name="T84" fmla="*/ 614 w 1521"/>
                  <a:gd name="T85" fmla="*/ 675 h 1287"/>
                  <a:gd name="T86" fmla="*/ 895 w 1521"/>
                  <a:gd name="T87" fmla="*/ 558 h 1287"/>
                  <a:gd name="T88" fmla="*/ 922 w 1521"/>
                  <a:gd name="T89" fmla="*/ 504 h 1287"/>
                  <a:gd name="T90" fmla="*/ 967 w 1521"/>
                  <a:gd name="T91" fmla="*/ 467 h 1287"/>
                  <a:gd name="T92" fmla="*/ 1025 w 1521"/>
                  <a:gd name="T93" fmla="*/ 454 h 1287"/>
                  <a:gd name="T94" fmla="*/ 1074 w 1521"/>
                  <a:gd name="T95" fmla="*/ 463 h 1287"/>
                  <a:gd name="T96" fmla="*/ 1264 w 1521"/>
                  <a:gd name="T97" fmla="*/ 187 h 1287"/>
                  <a:gd name="T98" fmla="*/ 1254 w 1521"/>
                  <a:gd name="T99" fmla="*/ 135 h 1287"/>
                  <a:gd name="T100" fmla="*/ 1267 w 1521"/>
                  <a:gd name="T101" fmla="*/ 76 h 1287"/>
                  <a:gd name="T102" fmla="*/ 1304 w 1521"/>
                  <a:gd name="T103" fmla="*/ 29 h 1287"/>
                  <a:gd name="T104" fmla="*/ 1356 w 1521"/>
                  <a:gd name="T105" fmla="*/ 4 h 1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21" h="1287">
                    <a:moveTo>
                      <a:pt x="1387" y="0"/>
                    </a:moveTo>
                    <a:lnTo>
                      <a:pt x="1417" y="4"/>
                    </a:lnTo>
                    <a:lnTo>
                      <a:pt x="1445" y="14"/>
                    </a:lnTo>
                    <a:lnTo>
                      <a:pt x="1471" y="29"/>
                    </a:lnTo>
                    <a:lnTo>
                      <a:pt x="1491" y="51"/>
                    </a:lnTo>
                    <a:lnTo>
                      <a:pt x="1507" y="76"/>
                    </a:lnTo>
                    <a:lnTo>
                      <a:pt x="1517" y="104"/>
                    </a:lnTo>
                    <a:lnTo>
                      <a:pt x="1521" y="135"/>
                    </a:lnTo>
                    <a:lnTo>
                      <a:pt x="1517" y="166"/>
                    </a:lnTo>
                    <a:lnTo>
                      <a:pt x="1507" y="195"/>
                    </a:lnTo>
                    <a:lnTo>
                      <a:pt x="1491" y="219"/>
                    </a:lnTo>
                    <a:lnTo>
                      <a:pt x="1471" y="241"/>
                    </a:lnTo>
                    <a:lnTo>
                      <a:pt x="1445" y="256"/>
                    </a:lnTo>
                    <a:lnTo>
                      <a:pt x="1417" y="267"/>
                    </a:lnTo>
                    <a:lnTo>
                      <a:pt x="1387" y="270"/>
                    </a:lnTo>
                    <a:lnTo>
                      <a:pt x="1362" y="268"/>
                    </a:lnTo>
                    <a:lnTo>
                      <a:pt x="1338" y="262"/>
                    </a:lnTo>
                    <a:lnTo>
                      <a:pt x="1136" y="514"/>
                    </a:lnTo>
                    <a:lnTo>
                      <a:pt x="1148" y="537"/>
                    </a:lnTo>
                    <a:lnTo>
                      <a:pt x="1156" y="563"/>
                    </a:lnTo>
                    <a:lnTo>
                      <a:pt x="1159" y="590"/>
                    </a:lnTo>
                    <a:lnTo>
                      <a:pt x="1156" y="620"/>
                    </a:lnTo>
                    <a:lnTo>
                      <a:pt x="1145" y="648"/>
                    </a:lnTo>
                    <a:lnTo>
                      <a:pt x="1130" y="674"/>
                    </a:lnTo>
                    <a:lnTo>
                      <a:pt x="1108" y="694"/>
                    </a:lnTo>
                    <a:lnTo>
                      <a:pt x="1084" y="711"/>
                    </a:lnTo>
                    <a:lnTo>
                      <a:pt x="1056" y="721"/>
                    </a:lnTo>
                    <a:lnTo>
                      <a:pt x="1025" y="725"/>
                    </a:lnTo>
                    <a:lnTo>
                      <a:pt x="999" y="721"/>
                    </a:lnTo>
                    <a:lnTo>
                      <a:pt x="974" y="714"/>
                    </a:lnTo>
                    <a:lnTo>
                      <a:pt x="951" y="702"/>
                    </a:lnTo>
                    <a:lnTo>
                      <a:pt x="932" y="685"/>
                    </a:lnTo>
                    <a:lnTo>
                      <a:pt x="916" y="666"/>
                    </a:lnTo>
                    <a:lnTo>
                      <a:pt x="639" y="752"/>
                    </a:lnTo>
                    <a:lnTo>
                      <a:pt x="635" y="784"/>
                    </a:lnTo>
                    <a:lnTo>
                      <a:pt x="625" y="812"/>
                    </a:lnTo>
                    <a:lnTo>
                      <a:pt x="609" y="836"/>
                    </a:lnTo>
                    <a:lnTo>
                      <a:pt x="589" y="858"/>
                    </a:lnTo>
                    <a:lnTo>
                      <a:pt x="563" y="873"/>
                    </a:lnTo>
                    <a:lnTo>
                      <a:pt x="535" y="883"/>
                    </a:lnTo>
                    <a:lnTo>
                      <a:pt x="505" y="887"/>
                    </a:lnTo>
                    <a:lnTo>
                      <a:pt x="475" y="883"/>
                    </a:lnTo>
                    <a:lnTo>
                      <a:pt x="447" y="873"/>
                    </a:lnTo>
                    <a:lnTo>
                      <a:pt x="249" y="1086"/>
                    </a:lnTo>
                    <a:lnTo>
                      <a:pt x="258" y="1106"/>
                    </a:lnTo>
                    <a:lnTo>
                      <a:pt x="265" y="1129"/>
                    </a:lnTo>
                    <a:lnTo>
                      <a:pt x="267" y="1152"/>
                    </a:lnTo>
                    <a:lnTo>
                      <a:pt x="263" y="1182"/>
                    </a:lnTo>
                    <a:lnTo>
                      <a:pt x="253" y="1212"/>
                    </a:lnTo>
                    <a:lnTo>
                      <a:pt x="238" y="1236"/>
                    </a:lnTo>
                    <a:lnTo>
                      <a:pt x="217" y="1257"/>
                    </a:lnTo>
                    <a:lnTo>
                      <a:pt x="192" y="1273"/>
                    </a:lnTo>
                    <a:lnTo>
                      <a:pt x="164" y="1283"/>
                    </a:lnTo>
                    <a:lnTo>
                      <a:pt x="133" y="1287"/>
                    </a:lnTo>
                    <a:lnTo>
                      <a:pt x="103" y="1283"/>
                    </a:lnTo>
                    <a:lnTo>
                      <a:pt x="74" y="1273"/>
                    </a:lnTo>
                    <a:lnTo>
                      <a:pt x="50" y="1257"/>
                    </a:lnTo>
                    <a:lnTo>
                      <a:pt x="30" y="1236"/>
                    </a:lnTo>
                    <a:lnTo>
                      <a:pt x="13" y="1212"/>
                    </a:lnTo>
                    <a:lnTo>
                      <a:pt x="3" y="1182"/>
                    </a:lnTo>
                    <a:lnTo>
                      <a:pt x="0" y="1152"/>
                    </a:lnTo>
                    <a:lnTo>
                      <a:pt x="3" y="1121"/>
                    </a:lnTo>
                    <a:lnTo>
                      <a:pt x="13" y="1091"/>
                    </a:lnTo>
                    <a:lnTo>
                      <a:pt x="30" y="1067"/>
                    </a:lnTo>
                    <a:lnTo>
                      <a:pt x="50" y="1046"/>
                    </a:lnTo>
                    <a:lnTo>
                      <a:pt x="74" y="1030"/>
                    </a:lnTo>
                    <a:lnTo>
                      <a:pt x="103" y="1020"/>
                    </a:lnTo>
                    <a:lnTo>
                      <a:pt x="133" y="1016"/>
                    </a:lnTo>
                    <a:lnTo>
                      <a:pt x="164" y="1020"/>
                    </a:lnTo>
                    <a:lnTo>
                      <a:pt x="191" y="1030"/>
                    </a:lnTo>
                    <a:lnTo>
                      <a:pt x="390" y="817"/>
                    </a:lnTo>
                    <a:lnTo>
                      <a:pt x="379" y="797"/>
                    </a:lnTo>
                    <a:lnTo>
                      <a:pt x="374" y="775"/>
                    </a:lnTo>
                    <a:lnTo>
                      <a:pt x="372" y="752"/>
                    </a:lnTo>
                    <a:lnTo>
                      <a:pt x="376" y="720"/>
                    </a:lnTo>
                    <a:lnTo>
                      <a:pt x="385" y="692"/>
                    </a:lnTo>
                    <a:lnTo>
                      <a:pt x="401" y="668"/>
                    </a:lnTo>
                    <a:lnTo>
                      <a:pt x="422" y="646"/>
                    </a:lnTo>
                    <a:lnTo>
                      <a:pt x="446" y="631"/>
                    </a:lnTo>
                    <a:lnTo>
                      <a:pt x="474" y="620"/>
                    </a:lnTo>
                    <a:lnTo>
                      <a:pt x="505" y="616"/>
                    </a:lnTo>
                    <a:lnTo>
                      <a:pt x="531" y="619"/>
                    </a:lnTo>
                    <a:lnTo>
                      <a:pt x="557" y="627"/>
                    </a:lnTo>
                    <a:lnTo>
                      <a:pt x="579" y="639"/>
                    </a:lnTo>
                    <a:lnTo>
                      <a:pt x="599" y="655"/>
                    </a:lnTo>
                    <a:lnTo>
                      <a:pt x="614" y="675"/>
                    </a:lnTo>
                    <a:lnTo>
                      <a:pt x="891" y="588"/>
                    </a:lnTo>
                    <a:lnTo>
                      <a:pt x="895" y="558"/>
                    </a:lnTo>
                    <a:lnTo>
                      <a:pt x="905" y="530"/>
                    </a:lnTo>
                    <a:lnTo>
                      <a:pt x="922" y="504"/>
                    </a:lnTo>
                    <a:lnTo>
                      <a:pt x="942" y="484"/>
                    </a:lnTo>
                    <a:lnTo>
                      <a:pt x="967" y="467"/>
                    </a:lnTo>
                    <a:lnTo>
                      <a:pt x="995" y="457"/>
                    </a:lnTo>
                    <a:lnTo>
                      <a:pt x="1025" y="454"/>
                    </a:lnTo>
                    <a:lnTo>
                      <a:pt x="1051" y="457"/>
                    </a:lnTo>
                    <a:lnTo>
                      <a:pt x="1074" y="463"/>
                    </a:lnTo>
                    <a:lnTo>
                      <a:pt x="1275" y="210"/>
                    </a:lnTo>
                    <a:lnTo>
                      <a:pt x="1264" y="187"/>
                    </a:lnTo>
                    <a:lnTo>
                      <a:pt x="1256" y="162"/>
                    </a:lnTo>
                    <a:lnTo>
                      <a:pt x="1254" y="135"/>
                    </a:lnTo>
                    <a:lnTo>
                      <a:pt x="1258" y="104"/>
                    </a:lnTo>
                    <a:lnTo>
                      <a:pt x="1267" y="76"/>
                    </a:lnTo>
                    <a:lnTo>
                      <a:pt x="1283" y="51"/>
                    </a:lnTo>
                    <a:lnTo>
                      <a:pt x="1304" y="29"/>
                    </a:lnTo>
                    <a:lnTo>
                      <a:pt x="1328" y="14"/>
                    </a:lnTo>
                    <a:lnTo>
                      <a:pt x="1356" y="4"/>
                    </a:lnTo>
                    <a:lnTo>
                      <a:pt x="138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2C3DDAF6-E87C-A34C-8B99-D54868E451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77313" y="3216275"/>
                <a:ext cx="1668462" cy="939800"/>
              </a:xfrm>
              <a:custGeom>
                <a:avLst/>
                <a:gdLst>
                  <a:gd name="T0" fmla="*/ 3354 w 4203"/>
                  <a:gd name="T1" fmla="*/ 1399 h 2367"/>
                  <a:gd name="T2" fmla="*/ 3472 w 4203"/>
                  <a:gd name="T3" fmla="*/ 1299 h 2367"/>
                  <a:gd name="T4" fmla="*/ 3499 w 4203"/>
                  <a:gd name="T5" fmla="*/ 1142 h 2367"/>
                  <a:gd name="T6" fmla="*/ 3422 w 4203"/>
                  <a:gd name="T7" fmla="*/ 1008 h 2367"/>
                  <a:gd name="T8" fmla="*/ 3275 w 4203"/>
                  <a:gd name="T9" fmla="*/ 953 h 2367"/>
                  <a:gd name="T10" fmla="*/ 3377 w 4203"/>
                  <a:gd name="T11" fmla="*/ 840 h 2367"/>
                  <a:gd name="T12" fmla="*/ 3542 w 4203"/>
                  <a:gd name="T13" fmla="*/ 948 h 2367"/>
                  <a:gd name="T14" fmla="*/ 3625 w 4203"/>
                  <a:gd name="T15" fmla="*/ 1131 h 2367"/>
                  <a:gd name="T16" fmla="*/ 3597 w 4203"/>
                  <a:gd name="T17" fmla="*/ 1334 h 2367"/>
                  <a:gd name="T18" fmla="*/ 3468 w 4203"/>
                  <a:gd name="T19" fmla="*/ 1483 h 2367"/>
                  <a:gd name="T20" fmla="*/ 3275 w 4203"/>
                  <a:gd name="T21" fmla="*/ 1542 h 2367"/>
                  <a:gd name="T22" fmla="*/ 3414 w 4203"/>
                  <a:gd name="T23" fmla="*/ 1819 h 2367"/>
                  <a:gd name="T24" fmla="*/ 3621 w 4203"/>
                  <a:gd name="T25" fmla="*/ 1732 h 2367"/>
                  <a:gd name="T26" fmla="*/ 3894 w 4203"/>
                  <a:gd name="T27" fmla="*/ 1704 h 2367"/>
                  <a:gd name="T28" fmla="*/ 3850 w 4203"/>
                  <a:gd name="T29" fmla="*/ 1476 h 2367"/>
                  <a:gd name="T30" fmla="*/ 3913 w 4203"/>
                  <a:gd name="T31" fmla="*/ 1259 h 2367"/>
                  <a:gd name="T32" fmla="*/ 3903 w 4203"/>
                  <a:gd name="T33" fmla="*/ 1043 h 2367"/>
                  <a:gd name="T34" fmla="*/ 3816 w 4203"/>
                  <a:gd name="T35" fmla="*/ 833 h 2367"/>
                  <a:gd name="T36" fmla="*/ 3790 w 4203"/>
                  <a:gd name="T37" fmla="*/ 556 h 2367"/>
                  <a:gd name="T38" fmla="*/ 3564 w 4203"/>
                  <a:gd name="T39" fmla="*/ 602 h 2367"/>
                  <a:gd name="T40" fmla="*/ 3350 w 4203"/>
                  <a:gd name="T41" fmla="*/ 537 h 2367"/>
                  <a:gd name="T42" fmla="*/ 197 w 4203"/>
                  <a:gd name="T43" fmla="*/ 164 h 2367"/>
                  <a:gd name="T44" fmla="*/ 161 w 4203"/>
                  <a:gd name="T45" fmla="*/ 217 h 2367"/>
                  <a:gd name="T46" fmla="*/ 183 w 4203"/>
                  <a:gd name="T47" fmla="*/ 2195 h 2367"/>
                  <a:gd name="T48" fmla="*/ 3079 w 4203"/>
                  <a:gd name="T49" fmla="*/ 2202 h 2367"/>
                  <a:gd name="T50" fmla="*/ 3116 w 4203"/>
                  <a:gd name="T51" fmla="*/ 2150 h 2367"/>
                  <a:gd name="T52" fmla="*/ 3094 w 4203"/>
                  <a:gd name="T53" fmla="*/ 172 h 2367"/>
                  <a:gd name="T54" fmla="*/ 213 w 4203"/>
                  <a:gd name="T55" fmla="*/ 0 h 2367"/>
                  <a:gd name="T56" fmla="*/ 3169 w 4203"/>
                  <a:gd name="T57" fmla="*/ 29 h 2367"/>
                  <a:gd name="T58" fmla="*/ 3262 w 4203"/>
                  <a:gd name="T59" fmla="*/ 140 h 2367"/>
                  <a:gd name="T60" fmla="*/ 3413 w 4203"/>
                  <a:gd name="T61" fmla="*/ 243 h 2367"/>
                  <a:gd name="T62" fmla="*/ 3474 w 4203"/>
                  <a:gd name="T63" fmla="*/ 287 h 2367"/>
                  <a:gd name="T64" fmla="*/ 3601 w 4203"/>
                  <a:gd name="T65" fmla="*/ 476 h 2367"/>
                  <a:gd name="T66" fmla="*/ 3773 w 4203"/>
                  <a:gd name="T67" fmla="*/ 403 h 2367"/>
                  <a:gd name="T68" fmla="*/ 3834 w 4203"/>
                  <a:gd name="T69" fmla="*/ 420 h 2367"/>
                  <a:gd name="T70" fmla="*/ 4047 w 4203"/>
                  <a:gd name="T71" fmla="*/ 673 h 2367"/>
                  <a:gd name="T72" fmla="*/ 3973 w 4203"/>
                  <a:gd name="T73" fmla="*/ 854 h 2367"/>
                  <a:gd name="T74" fmla="*/ 4160 w 4203"/>
                  <a:gd name="T75" fmla="*/ 983 h 2367"/>
                  <a:gd name="T76" fmla="*/ 4203 w 4203"/>
                  <a:gd name="T77" fmla="*/ 1044 h 2367"/>
                  <a:gd name="T78" fmla="*/ 4178 w 4203"/>
                  <a:gd name="T79" fmla="*/ 1375 h 2367"/>
                  <a:gd name="T80" fmla="*/ 3998 w 4203"/>
                  <a:gd name="T81" fmla="*/ 1451 h 2367"/>
                  <a:gd name="T82" fmla="*/ 4041 w 4203"/>
                  <a:gd name="T83" fmla="*/ 1675 h 2367"/>
                  <a:gd name="T84" fmla="*/ 4029 w 4203"/>
                  <a:gd name="T85" fmla="*/ 1749 h 2367"/>
                  <a:gd name="T86" fmla="*/ 3790 w 4203"/>
                  <a:gd name="T87" fmla="*/ 1966 h 2367"/>
                  <a:gd name="T88" fmla="*/ 3658 w 4203"/>
                  <a:gd name="T89" fmla="*/ 1860 h 2367"/>
                  <a:gd name="T90" fmla="*/ 3477 w 4203"/>
                  <a:gd name="T91" fmla="*/ 2059 h 2367"/>
                  <a:gd name="T92" fmla="*/ 3433 w 4203"/>
                  <a:gd name="T93" fmla="*/ 2121 h 2367"/>
                  <a:gd name="T94" fmla="*/ 3273 w 4203"/>
                  <a:gd name="T95" fmla="*/ 2190 h 2367"/>
                  <a:gd name="T96" fmla="*/ 3200 w 4203"/>
                  <a:gd name="T97" fmla="*/ 2316 h 2367"/>
                  <a:gd name="T98" fmla="*/ 3062 w 4203"/>
                  <a:gd name="T99" fmla="*/ 2367 h 2367"/>
                  <a:gd name="T100" fmla="*/ 106 w 4203"/>
                  <a:gd name="T101" fmla="*/ 2338 h 2367"/>
                  <a:gd name="T102" fmla="*/ 13 w 4203"/>
                  <a:gd name="T103" fmla="*/ 2227 h 2367"/>
                  <a:gd name="T104" fmla="*/ 4 w 4203"/>
                  <a:gd name="T105" fmla="*/ 177 h 2367"/>
                  <a:gd name="T106" fmla="*/ 77 w 4203"/>
                  <a:gd name="T107" fmla="*/ 51 h 2367"/>
                  <a:gd name="T108" fmla="*/ 213 w 4203"/>
                  <a:gd name="T109" fmla="*/ 0 h 2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03" h="2367">
                    <a:moveTo>
                      <a:pt x="3275" y="953"/>
                    </a:moveTo>
                    <a:lnTo>
                      <a:pt x="3275" y="1413"/>
                    </a:lnTo>
                    <a:lnTo>
                      <a:pt x="3316" y="1409"/>
                    </a:lnTo>
                    <a:lnTo>
                      <a:pt x="3354" y="1399"/>
                    </a:lnTo>
                    <a:lnTo>
                      <a:pt x="3390" y="1381"/>
                    </a:lnTo>
                    <a:lnTo>
                      <a:pt x="3422" y="1360"/>
                    </a:lnTo>
                    <a:lnTo>
                      <a:pt x="3449" y="1331"/>
                    </a:lnTo>
                    <a:lnTo>
                      <a:pt x="3472" y="1299"/>
                    </a:lnTo>
                    <a:lnTo>
                      <a:pt x="3488" y="1264"/>
                    </a:lnTo>
                    <a:lnTo>
                      <a:pt x="3499" y="1224"/>
                    </a:lnTo>
                    <a:lnTo>
                      <a:pt x="3502" y="1183"/>
                    </a:lnTo>
                    <a:lnTo>
                      <a:pt x="3499" y="1142"/>
                    </a:lnTo>
                    <a:lnTo>
                      <a:pt x="3488" y="1103"/>
                    </a:lnTo>
                    <a:lnTo>
                      <a:pt x="3472" y="1067"/>
                    </a:lnTo>
                    <a:lnTo>
                      <a:pt x="3449" y="1035"/>
                    </a:lnTo>
                    <a:lnTo>
                      <a:pt x="3422" y="1008"/>
                    </a:lnTo>
                    <a:lnTo>
                      <a:pt x="3390" y="985"/>
                    </a:lnTo>
                    <a:lnTo>
                      <a:pt x="3354" y="968"/>
                    </a:lnTo>
                    <a:lnTo>
                      <a:pt x="3316" y="957"/>
                    </a:lnTo>
                    <a:lnTo>
                      <a:pt x="3275" y="953"/>
                    </a:lnTo>
                    <a:close/>
                    <a:moveTo>
                      <a:pt x="3275" y="372"/>
                    </a:moveTo>
                    <a:lnTo>
                      <a:pt x="3275" y="824"/>
                    </a:lnTo>
                    <a:lnTo>
                      <a:pt x="3327" y="828"/>
                    </a:lnTo>
                    <a:lnTo>
                      <a:pt x="3377" y="840"/>
                    </a:lnTo>
                    <a:lnTo>
                      <a:pt x="3424" y="858"/>
                    </a:lnTo>
                    <a:lnTo>
                      <a:pt x="3468" y="883"/>
                    </a:lnTo>
                    <a:lnTo>
                      <a:pt x="3507" y="913"/>
                    </a:lnTo>
                    <a:lnTo>
                      <a:pt x="3542" y="948"/>
                    </a:lnTo>
                    <a:lnTo>
                      <a:pt x="3573" y="988"/>
                    </a:lnTo>
                    <a:lnTo>
                      <a:pt x="3597" y="1033"/>
                    </a:lnTo>
                    <a:lnTo>
                      <a:pt x="3615" y="1080"/>
                    </a:lnTo>
                    <a:lnTo>
                      <a:pt x="3625" y="1131"/>
                    </a:lnTo>
                    <a:lnTo>
                      <a:pt x="3629" y="1183"/>
                    </a:lnTo>
                    <a:lnTo>
                      <a:pt x="3625" y="1236"/>
                    </a:lnTo>
                    <a:lnTo>
                      <a:pt x="3615" y="1287"/>
                    </a:lnTo>
                    <a:lnTo>
                      <a:pt x="3597" y="1334"/>
                    </a:lnTo>
                    <a:lnTo>
                      <a:pt x="3573" y="1379"/>
                    </a:lnTo>
                    <a:lnTo>
                      <a:pt x="3542" y="1418"/>
                    </a:lnTo>
                    <a:lnTo>
                      <a:pt x="3507" y="1454"/>
                    </a:lnTo>
                    <a:lnTo>
                      <a:pt x="3468" y="1483"/>
                    </a:lnTo>
                    <a:lnTo>
                      <a:pt x="3424" y="1509"/>
                    </a:lnTo>
                    <a:lnTo>
                      <a:pt x="3377" y="1527"/>
                    </a:lnTo>
                    <a:lnTo>
                      <a:pt x="3327" y="1538"/>
                    </a:lnTo>
                    <a:lnTo>
                      <a:pt x="3275" y="1542"/>
                    </a:lnTo>
                    <a:lnTo>
                      <a:pt x="3275" y="1994"/>
                    </a:lnTo>
                    <a:lnTo>
                      <a:pt x="3350" y="1994"/>
                    </a:lnTo>
                    <a:lnTo>
                      <a:pt x="3350" y="1829"/>
                    </a:lnTo>
                    <a:lnTo>
                      <a:pt x="3414" y="1819"/>
                    </a:lnTo>
                    <a:lnTo>
                      <a:pt x="3477" y="1801"/>
                    </a:lnTo>
                    <a:lnTo>
                      <a:pt x="3521" y="1785"/>
                    </a:lnTo>
                    <a:lnTo>
                      <a:pt x="3564" y="1764"/>
                    </a:lnTo>
                    <a:lnTo>
                      <a:pt x="3621" y="1732"/>
                    </a:lnTo>
                    <a:lnTo>
                      <a:pt x="3673" y="1694"/>
                    </a:lnTo>
                    <a:lnTo>
                      <a:pt x="3764" y="1785"/>
                    </a:lnTo>
                    <a:lnTo>
                      <a:pt x="3790" y="1810"/>
                    </a:lnTo>
                    <a:lnTo>
                      <a:pt x="3894" y="1704"/>
                    </a:lnTo>
                    <a:lnTo>
                      <a:pt x="3870" y="1679"/>
                    </a:lnTo>
                    <a:lnTo>
                      <a:pt x="3779" y="1587"/>
                    </a:lnTo>
                    <a:lnTo>
                      <a:pt x="3816" y="1533"/>
                    </a:lnTo>
                    <a:lnTo>
                      <a:pt x="3850" y="1476"/>
                    </a:lnTo>
                    <a:lnTo>
                      <a:pt x="3869" y="1432"/>
                    </a:lnTo>
                    <a:lnTo>
                      <a:pt x="3885" y="1388"/>
                    </a:lnTo>
                    <a:lnTo>
                      <a:pt x="3903" y="1324"/>
                    </a:lnTo>
                    <a:lnTo>
                      <a:pt x="3913" y="1259"/>
                    </a:lnTo>
                    <a:lnTo>
                      <a:pt x="4077" y="1259"/>
                    </a:lnTo>
                    <a:lnTo>
                      <a:pt x="4077" y="1108"/>
                    </a:lnTo>
                    <a:lnTo>
                      <a:pt x="3913" y="1108"/>
                    </a:lnTo>
                    <a:lnTo>
                      <a:pt x="3903" y="1043"/>
                    </a:lnTo>
                    <a:lnTo>
                      <a:pt x="3885" y="979"/>
                    </a:lnTo>
                    <a:lnTo>
                      <a:pt x="3869" y="934"/>
                    </a:lnTo>
                    <a:lnTo>
                      <a:pt x="3850" y="891"/>
                    </a:lnTo>
                    <a:lnTo>
                      <a:pt x="3816" y="833"/>
                    </a:lnTo>
                    <a:lnTo>
                      <a:pt x="3779" y="780"/>
                    </a:lnTo>
                    <a:lnTo>
                      <a:pt x="3870" y="688"/>
                    </a:lnTo>
                    <a:lnTo>
                      <a:pt x="3894" y="664"/>
                    </a:lnTo>
                    <a:lnTo>
                      <a:pt x="3790" y="556"/>
                    </a:lnTo>
                    <a:lnTo>
                      <a:pt x="3764" y="582"/>
                    </a:lnTo>
                    <a:lnTo>
                      <a:pt x="3673" y="673"/>
                    </a:lnTo>
                    <a:lnTo>
                      <a:pt x="3621" y="634"/>
                    </a:lnTo>
                    <a:lnTo>
                      <a:pt x="3564" y="602"/>
                    </a:lnTo>
                    <a:lnTo>
                      <a:pt x="3521" y="582"/>
                    </a:lnTo>
                    <a:lnTo>
                      <a:pt x="3477" y="565"/>
                    </a:lnTo>
                    <a:lnTo>
                      <a:pt x="3414" y="547"/>
                    </a:lnTo>
                    <a:lnTo>
                      <a:pt x="3350" y="537"/>
                    </a:lnTo>
                    <a:lnTo>
                      <a:pt x="3350" y="372"/>
                    </a:lnTo>
                    <a:lnTo>
                      <a:pt x="3275" y="372"/>
                    </a:lnTo>
                    <a:close/>
                    <a:moveTo>
                      <a:pt x="213" y="162"/>
                    </a:moveTo>
                    <a:lnTo>
                      <a:pt x="197" y="164"/>
                    </a:lnTo>
                    <a:lnTo>
                      <a:pt x="183" y="172"/>
                    </a:lnTo>
                    <a:lnTo>
                      <a:pt x="171" y="185"/>
                    </a:lnTo>
                    <a:lnTo>
                      <a:pt x="163" y="199"/>
                    </a:lnTo>
                    <a:lnTo>
                      <a:pt x="161" y="217"/>
                    </a:lnTo>
                    <a:lnTo>
                      <a:pt x="161" y="2150"/>
                    </a:lnTo>
                    <a:lnTo>
                      <a:pt x="163" y="2168"/>
                    </a:lnTo>
                    <a:lnTo>
                      <a:pt x="171" y="2182"/>
                    </a:lnTo>
                    <a:lnTo>
                      <a:pt x="183" y="2195"/>
                    </a:lnTo>
                    <a:lnTo>
                      <a:pt x="197" y="2202"/>
                    </a:lnTo>
                    <a:lnTo>
                      <a:pt x="213" y="2205"/>
                    </a:lnTo>
                    <a:lnTo>
                      <a:pt x="3062" y="2205"/>
                    </a:lnTo>
                    <a:lnTo>
                      <a:pt x="3079" y="2202"/>
                    </a:lnTo>
                    <a:lnTo>
                      <a:pt x="3094" y="2195"/>
                    </a:lnTo>
                    <a:lnTo>
                      <a:pt x="3105" y="2182"/>
                    </a:lnTo>
                    <a:lnTo>
                      <a:pt x="3113" y="2168"/>
                    </a:lnTo>
                    <a:lnTo>
                      <a:pt x="3116" y="2150"/>
                    </a:lnTo>
                    <a:lnTo>
                      <a:pt x="3116" y="217"/>
                    </a:lnTo>
                    <a:lnTo>
                      <a:pt x="3113" y="199"/>
                    </a:lnTo>
                    <a:lnTo>
                      <a:pt x="3105" y="185"/>
                    </a:lnTo>
                    <a:lnTo>
                      <a:pt x="3094" y="172"/>
                    </a:lnTo>
                    <a:lnTo>
                      <a:pt x="3079" y="164"/>
                    </a:lnTo>
                    <a:lnTo>
                      <a:pt x="3062" y="162"/>
                    </a:lnTo>
                    <a:lnTo>
                      <a:pt x="213" y="162"/>
                    </a:lnTo>
                    <a:close/>
                    <a:moveTo>
                      <a:pt x="213" y="0"/>
                    </a:moveTo>
                    <a:lnTo>
                      <a:pt x="3062" y="0"/>
                    </a:lnTo>
                    <a:lnTo>
                      <a:pt x="3100" y="3"/>
                    </a:lnTo>
                    <a:lnTo>
                      <a:pt x="3136" y="14"/>
                    </a:lnTo>
                    <a:lnTo>
                      <a:pt x="3169" y="29"/>
                    </a:lnTo>
                    <a:lnTo>
                      <a:pt x="3200" y="51"/>
                    </a:lnTo>
                    <a:lnTo>
                      <a:pt x="3225" y="76"/>
                    </a:lnTo>
                    <a:lnTo>
                      <a:pt x="3246" y="107"/>
                    </a:lnTo>
                    <a:lnTo>
                      <a:pt x="3262" y="140"/>
                    </a:lnTo>
                    <a:lnTo>
                      <a:pt x="3273" y="177"/>
                    </a:lnTo>
                    <a:lnTo>
                      <a:pt x="3275" y="217"/>
                    </a:lnTo>
                    <a:lnTo>
                      <a:pt x="3275" y="243"/>
                    </a:lnTo>
                    <a:lnTo>
                      <a:pt x="3413" y="243"/>
                    </a:lnTo>
                    <a:lnTo>
                      <a:pt x="3433" y="246"/>
                    </a:lnTo>
                    <a:lnTo>
                      <a:pt x="3451" y="256"/>
                    </a:lnTo>
                    <a:lnTo>
                      <a:pt x="3465" y="269"/>
                    </a:lnTo>
                    <a:lnTo>
                      <a:pt x="3474" y="287"/>
                    </a:lnTo>
                    <a:lnTo>
                      <a:pt x="3477" y="307"/>
                    </a:lnTo>
                    <a:lnTo>
                      <a:pt x="3477" y="431"/>
                    </a:lnTo>
                    <a:lnTo>
                      <a:pt x="3539" y="450"/>
                    </a:lnTo>
                    <a:lnTo>
                      <a:pt x="3601" y="476"/>
                    </a:lnTo>
                    <a:lnTo>
                      <a:pt x="3658" y="507"/>
                    </a:lnTo>
                    <a:lnTo>
                      <a:pt x="3744" y="420"/>
                    </a:lnTo>
                    <a:lnTo>
                      <a:pt x="3758" y="409"/>
                    </a:lnTo>
                    <a:lnTo>
                      <a:pt x="3773" y="403"/>
                    </a:lnTo>
                    <a:lnTo>
                      <a:pt x="3790" y="401"/>
                    </a:lnTo>
                    <a:lnTo>
                      <a:pt x="3806" y="403"/>
                    </a:lnTo>
                    <a:lnTo>
                      <a:pt x="3820" y="409"/>
                    </a:lnTo>
                    <a:lnTo>
                      <a:pt x="3834" y="420"/>
                    </a:lnTo>
                    <a:lnTo>
                      <a:pt x="4029" y="618"/>
                    </a:lnTo>
                    <a:lnTo>
                      <a:pt x="4041" y="634"/>
                    </a:lnTo>
                    <a:lnTo>
                      <a:pt x="4047" y="653"/>
                    </a:lnTo>
                    <a:lnTo>
                      <a:pt x="4047" y="673"/>
                    </a:lnTo>
                    <a:lnTo>
                      <a:pt x="4041" y="692"/>
                    </a:lnTo>
                    <a:lnTo>
                      <a:pt x="4029" y="708"/>
                    </a:lnTo>
                    <a:lnTo>
                      <a:pt x="3943" y="795"/>
                    </a:lnTo>
                    <a:lnTo>
                      <a:pt x="3973" y="854"/>
                    </a:lnTo>
                    <a:lnTo>
                      <a:pt x="3998" y="915"/>
                    </a:lnTo>
                    <a:lnTo>
                      <a:pt x="4018" y="979"/>
                    </a:lnTo>
                    <a:lnTo>
                      <a:pt x="4139" y="979"/>
                    </a:lnTo>
                    <a:lnTo>
                      <a:pt x="4160" y="983"/>
                    </a:lnTo>
                    <a:lnTo>
                      <a:pt x="4178" y="992"/>
                    </a:lnTo>
                    <a:lnTo>
                      <a:pt x="4192" y="1006"/>
                    </a:lnTo>
                    <a:lnTo>
                      <a:pt x="4201" y="1024"/>
                    </a:lnTo>
                    <a:lnTo>
                      <a:pt x="4203" y="1044"/>
                    </a:lnTo>
                    <a:lnTo>
                      <a:pt x="4203" y="1324"/>
                    </a:lnTo>
                    <a:lnTo>
                      <a:pt x="4201" y="1343"/>
                    </a:lnTo>
                    <a:lnTo>
                      <a:pt x="4192" y="1361"/>
                    </a:lnTo>
                    <a:lnTo>
                      <a:pt x="4178" y="1375"/>
                    </a:lnTo>
                    <a:lnTo>
                      <a:pt x="4160" y="1384"/>
                    </a:lnTo>
                    <a:lnTo>
                      <a:pt x="4139" y="1388"/>
                    </a:lnTo>
                    <a:lnTo>
                      <a:pt x="4018" y="1388"/>
                    </a:lnTo>
                    <a:lnTo>
                      <a:pt x="3998" y="1451"/>
                    </a:lnTo>
                    <a:lnTo>
                      <a:pt x="3973" y="1513"/>
                    </a:lnTo>
                    <a:lnTo>
                      <a:pt x="3943" y="1571"/>
                    </a:lnTo>
                    <a:lnTo>
                      <a:pt x="4029" y="1658"/>
                    </a:lnTo>
                    <a:lnTo>
                      <a:pt x="4041" y="1675"/>
                    </a:lnTo>
                    <a:lnTo>
                      <a:pt x="4047" y="1694"/>
                    </a:lnTo>
                    <a:lnTo>
                      <a:pt x="4047" y="1713"/>
                    </a:lnTo>
                    <a:lnTo>
                      <a:pt x="4041" y="1732"/>
                    </a:lnTo>
                    <a:lnTo>
                      <a:pt x="4029" y="1749"/>
                    </a:lnTo>
                    <a:lnTo>
                      <a:pt x="3834" y="1947"/>
                    </a:lnTo>
                    <a:lnTo>
                      <a:pt x="3820" y="1957"/>
                    </a:lnTo>
                    <a:lnTo>
                      <a:pt x="3806" y="1963"/>
                    </a:lnTo>
                    <a:lnTo>
                      <a:pt x="3790" y="1966"/>
                    </a:lnTo>
                    <a:lnTo>
                      <a:pt x="3773" y="1963"/>
                    </a:lnTo>
                    <a:lnTo>
                      <a:pt x="3758" y="1957"/>
                    </a:lnTo>
                    <a:lnTo>
                      <a:pt x="3744" y="1947"/>
                    </a:lnTo>
                    <a:lnTo>
                      <a:pt x="3658" y="1860"/>
                    </a:lnTo>
                    <a:lnTo>
                      <a:pt x="3601" y="1891"/>
                    </a:lnTo>
                    <a:lnTo>
                      <a:pt x="3539" y="1916"/>
                    </a:lnTo>
                    <a:lnTo>
                      <a:pt x="3477" y="1935"/>
                    </a:lnTo>
                    <a:lnTo>
                      <a:pt x="3477" y="2059"/>
                    </a:lnTo>
                    <a:lnTo>
                      <a:pt x="3474" y="2080"/>
                    </a:lnTo>
                    <a:lnTo>
                      <a:pt x="3465" y="2098"/>
                    </a:lnTo>
                    <a:lnTo>
                      <a:pt x="3451" y="2112"/>
                    </a:lnTo>
                    <a:lnTo>
                      <a:pt x="3433" y="2121"/>
                    </a:lnTo>
                    <a:lnTo>
                      <a:pt x="3413" y="2123"/>
                    </a:lnTo>
                    <a:lnTo>
                      <a:pt x="3275" y="2123"/>
                    </a:lnTo>
                    <a:lnTo>
                      <a:pt x="3275" y="2150"/>
                    </a:lnTo>
                    <a:lnTo>
                      <a:pt x="3273" y="2190"/>
                    </a:lnTo>
                    <a:lnTo>
                      <a:pt x="3262" y="2227"/>
                    </a:lnTo>
                    <a:lnTo>
                      <a:pt x="3246" y="2260"/>
                    </a:lnTo>
                    <a:lnTo>
                      <a:pt x="3225" y="2290"/>
                    </a:lnTo>
                    <a:lnTo>
                      <a:pt x="3200" y="2316"/>
                    </a:lnTo>
                    <a:lnTo>
                      <a:pt x="3169" y="2338"/>
                    </a:lnTo>
                    <a:lnTo>
                      <a:pt x="3136" y="2353"/>
                    </a:lnTo>
                    <a:lnTo>
                      <a:pt x="3100" y="2363"/>
                    </a:lnTo>
                    <a:lnTo>
                      <a:pt x="3062" y="2367"/>
                    </a:lnTo>
                    <a:lnTo>
                      <a:pt x="213" y="2367"/>
                    </a:lnTo>
                    <a:lnTo>
                      <a:pt x="175" y="2363"/>
                    </a:lnTo>
                    <a:lnTo>
                      <a:pt x="139" y="2353"/>
                    </a:lnTo>
                    <a:lnTo>
                      <a:pt x="106" y="2338"/>
                    </a:lnTo>
                    <a:lnTo>
                      <a:pt x="77" y="2316"/>
                    </a:lnTo>
                    <a:lnTo>
                      <a:pt x="50" y="2290"/>
                    </a:lnTo>
                    <a:lnTo>
                      <a:pt x="29" y="2260"/>
                    </a:lnTo>
                    <a:lnTo>
                      <a:pt x="13" y="2227"/>
                    </a:lnTo>
                    <a:lnTo>
                      <a:pt x="4" y="2190"/>
                    </a:lnTo>
                    <a:lnTo>
                      <a:pt x="0" y="2150"/>
                    </a:lnTo>
                    <a:lnTo>
                      <a:pt x="0" y="217"/>
                    </a:lnTo>
                    <a:lnTo>
                      <a:pt x="4" y="177"/>
                    </a:lnTo>
                    <a:lnTo>
                      <a:pt x="13" y="140"/>
                    </a:lnTo>
                    <a:lnTo>
                      <a:pt x="29" y="107"/>
                    </a:lnTo>
                    <a:lnTo>
                      <a:pt x="50" y="76"/>
                    </a:lnTo>
                    <a:lnTo>
                      <a:pt x="77" y="51"/>
                    </a:lnTo>
                    <a:lnTo>
                      <a:pt x="106" y="29"/>
                    </a:lnTo>
                    <a:lnTo>
                      <a:pt x="139" y="14"/>
                    </a:lnTo>
                    <a:lnTo>
                      <a:pt x="175" y="3"/>
                    </a:lnTo>
                    <a:lnTo>
                      <a:pt x="2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D4F75CA-3F5C-F146-A066-9590FDB45CD3}"/>
                </a:ext>
              </a:extLst>
            </p:cNvPr>
            <p:cNvSpPr txBox="1"/>
            <p:nvPr/>
          </p:nvSpPr>
          <p:spPr>
            <a:xfrm>
              <a:off x="2845544" y="2942688"/>
              <a:ext cx="1393479" cy="44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Content Optimization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5D9724-5586-C946-98C0-13BF8C105D44}"/>
              </a:ext>
            </a:extLst>
          </p:cNvPr>
          <p:cNvGrpSpPr/>
          <p:nvPr/>
        </p:nvGrpSpPr>
        <p:grpSpPr>
          <a:xfrm>
            <a:off x="6622973" y="3745109"/>
            <a:ext cx="1266799" cy="1265405"/>
            <a:chOff x="6234904" y="3000097"/>
            <a:chExt cx="1393479" cy="139194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F36D1DF-5D25-394E-AB85-AF70D13E85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34904" y="3000097"/>
              <a:ext cx="1393478" cy="1391945"/>
            </a:xfrm>
            <a:prstGeom prst="ellipse">
              <a:avLst/>
            </a:prstGeom>
            <a:solidFill>
              <a:srgbClr val="805BA5">
                <a:alpha val="74902"/>
              </a:srgbClr>
            </a:solidFill>
            <a:ln w="571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13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11EBFBA-D8AB-384F-B175-B40B9C3D6662}"/>
                </a:ext>
              </a:extLst>
            </p:cNvPr>
            <p:cNvGrpSpPr/>
            <p:nvPr/>
          </p:nvGrpSpPr>
          <p:grpSpPr>
            <a:xfrm>
              <a:off x="6586562" y="3520679"/>
              <a:ext cx="704892" cy="709156"/>
              <a:chOff x="7956550" y="3484563"/>
              <a:chExt cx="787400" cy="792163"/>
            </a:xfrm>
            <a:solidFill>
              <a:srgbClr val="FFFFFF"/>
            </a:solidFill>
          </p:grpSpPr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D3803542-8765-C44D-A976-67DCA46152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94663" y="3975100"/>
                <a:ext cx="163513" cy="165100"/>
              </a:xfrm>
              <a:custGeom>
                <a:avLst/>
                <a:gdLst>
                  <a:gd name="T0" fmla="*/ 323 w 726"/>
                  <a:gd name="T1" fmla="*/ 118 h 726"/>
                  <a:gd name="T2" fmla="*/ 249 w 726"/>
                  <a:gd name="T3" fmla="*/ 142 h 726"/>
                  <a:gd name="T4" fmla="*/ 187 w 726"/>
                  <a:gd name="T5" fmla="*/ 188 h 726"/>
                  <a:gd name="T6" fmla="*/ 142 w 726"/>
                  <a:gd name="T7" fmla="*/ 249 h 726"/>
                  <a:gd name="T8" fmla="*/ 118 w 726"/>
                  <a:gd name="T9" fmla="*/ 322 h 726"/>
                  <a:gd name="T10" fmla="*/ 118 w 726"/>
                  <a:gd name="T11" fmla="*/ 403 h 726"/>
                  <a:gd name="T12" fmla="*/ 142 w 726"/>
                  <a:gd name="T13" fmla="*/ 476 h 726"/>
                  <a:gd name="T14" fmla="*/ 187 w 726"/>
                  <a:gd name="T15" fmla="*/ 538 h 726"/>
                  <a:gd name="T16" fmla="*/ 249 w 726"/>
                  <a:gd name="T17" fmla="*/ 583 h 726"/>
                  <a:gd name="T18" fmla="*/ 323 w 726"/>
                  <a:gd name="T19" fmla="*/ 608 h 726"/>
                  <a:gd name="T20" fmla="*/ 403 w 726"/>
                  <a:gd name="T21" fmla="*/ 608 h 726"/>
                  <a:gd name="T22" fmla="*/ 477 w 726"/>
                  <a:gd name="T23" fmla="*/ 583 h 726"/>
                  <a:gd name="T24" fmla="*/ 539 w 726"/>
                  <a:gd name="T25" fmla="*/ 538 h 726"/>
                  <a:gd name="T26" fmla="*/ 584 w 726"/>
                  <a:gd name="T27" fmla="*/ 476 h 726"/>
                  <a:gd name="T28" fmla="*/ 608 w 726"/>
                  <a:gd name="T29" fmla="*/ 403 h 726"/>
                  <a:gd name="T30" fmla="*/ 608 w 726"/>
                  <a:gd name="T31" fmla="*/ 322 h 726"/>
                  <a:gd name="T32" fmla="*/ 584 w 726"/>
                  <a:gd name="T33" fmla="*/ 249 h 726"/>
                  <a:gd name="T34" fmla="*/ 539 w 726"/>
                  <a:gd name="T35" fmla="*/ 188 h 726"/>
                  <a:gd name="T36" fmla="*/ 477 w 726"/>
                  <a:gd name="T37" fmla="*/ 142 h 726"/>
                  <a:gd name="T38" fmla="*/ 403 w 726"/>
                  <a:gd name="T39" fmla="*/ 118 h 726"/>
                  <a:gd name="T40" fmla="*/ 364 w 726"/>
                  <a:gd name="T41" fmla="*/ 0 h 726"/>
                  <a:gd name="T42" fmla="*/ 459 w 726"/>
                  <a:gd name="T43" fmla="*/ 13 h 726"/>
                  <a:gd name="T44" fmla="*/ 547 w 726"/>
                  <a:gd name="T45" fmla="*/ 50 h 726"/>
                  <a:gd name="T46" fmla="*/ 620 w 726"/>
                  <a:gd name="T47" fmla="*/ 106 h 726"/>
                  <a:gd name="T48" fmla="*/ 677 w 726"/>
                  <a:gd name="T49" fmla="*/ 180 h 726"/>
                  <a:gd name="T50" fmla="*/ 714 w 726"/>
                  <a:gd name="T51" fmla="*/ 266 h 726"/>
                  <a:gd name="T52" fmla="*/ 726 w 726"/>
                  <a:gd name="T53" fmla="*/ 363 h 726"/>
                  <a:gd name="T54" fmla="*/ 714 w 726"/>
                  <a:gd name="T55" fmla="*/ 459 h 726"/>
                  <a:gd name="T56" fmla="*/ 677 w 726"/>
                  <a:gd name="T57" fmla="*/ 545 h 726"/>
                  <a:gd name="T58" fmla="*/ 620 w 726"/>
                  <a:gd name="T59" fmla="*/ 618 h 726"/>
                  <a:gd name="T60" fmla="*/ 547 w 726"/>
                  <a:gd name="T61" fmla="*/ 676 h 726"/>
                  <a:gd name="T62" fmla="*/ 459 w 726"/>
                  <a:gd name="T63" fmla="*/ 712 h 726"/>
                  <a:gd name="T64" fmla="*/ 364 w 726"/>
                  <a:gd name="T65" fmla="*/ 726 h 726"/>
                  <a:gd name="T66" fmla="*/ 267 w 726"/>
                  <a:gd name="T67" fmla="*/ 712 h 726"/>
                  <a:gd name="T68" fmla="*/ 179 w 726"/>
                  <a:gd name="T69" fmla="*/ 676 h 726"/>
                  <a:gd name="T70" fmla="*/ 106 w 726"/>
                  <a:gd name="T71" fmla="*/ 618 h 726"/>
                  <a:gd name="T72" fmla="*/ 49 w 726"/>
                  <a:gd name="T73" fmla="*/ 545 h 726"/>
                  <a:gd name="T74" fmla="*/ 12 w 726"/>
                  <a:gd name="T75" fmla="*/ 459 h 726"/>
                  <a:gd name="T76" fmla="*/ 0 w 726"/>
                  <a:gd name="T77" fmla="*/ 363 h 726"/>
                  <a:gd name="T78" fmla="*/ 12 w 726"/>
                  <a:gd name="T79" fmla="*/ 266 h 726"/>
                  <a:gd name="T80" fmla="*/ 49 w 726"/>
                  <a:gd name="T81" fmla="*/ 180 h 726"/>
                  <a:gd name="T82" fmla="*/ 106 w 726"/>
                  <a:gd name="T83" fmla="*/ 106 h 726"/>
                  <a:gd name="T84" fmla="*/ 179 w 726"/>
                  <a:gd name="T85" fmla="*/ 50 h 726"/>
                  <a:gd name="T86" fmla="*/ 267 w 726"/>
                  <a:gd name="T87" fmla="*/ 13 h 726"/>
                  <a:gd name="T88" fmla="*/ 364 w 726"/>
                  <a:gd name="T89" fmla="*/ 0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26" h="726">
                    <a:moveTo>
                      <a:pt x="364" y="115"/>
                    </a:moveTo>
                    <a:lnTo>
                      <a:pt x="323" y="118"/>
                    </a:lnTo>
                    <a:lnTo>
                      <a:pt x="285" y="127"/>
                    </a:lnTo>
                    <a:lnTo>
                      <a:pt x="249" y="142"/>
                    </a:lnTo>
                    <a:lnTo>
                      <a:pt x="216" y="162"/>
                    </a:lnTo>
                    <a:lnTo>
                      <a:pt x="187" y="188"/>
                    </a:lnTo>
                    <a:lnTo>
                      <a:pt x="162" y="216"/>
                    </a:lnTo>
                    <a:lnTo>
                      <a:pt x="142" y="249"/>
                    </a:lnTo>
                    <a:lnTo>
                      <a:pt x="127" y="284"/>
                    </a:lnTo>
                    <a:lnTo>
                      <a:pt x="118" y="322"/>
                    </a:lnTo>
                    <a:lnTo>
                      <a:pt x="114" y="363"/>
                    </a:lnTo>
                    <a:lnTo>
                      <a:pt x="118" y="403"/>
                    </a:lnTo>
                    <a:lnTo>
                      <a:pt x="127" y="441"/>
                    </a:lnTo>
                    <a:lnTo>
                      <a:pt x="142" y="476"/>
                    </a:lnTo>
                    <a:lnTo>
                      <a:pt x="162" y="509"/>
                    </a:lnTo>
                    <a:lnTo>
                      <a:pt x="187" y="538"/>
                    </a:lnTo>
                    <a:lnTo>
                      <a:pt x="216" y="563"/>
                    </a:lnTo>
                    <a:lnTo>
                      <a:pt x="249" y="583"/>
                    </a:lnTo>
                    <a:lnTo>
                      <a:pt x="285" y="598"/>
                    </a:lnTo>
                    <a:lnTo>
                      <a:pt x="323" y="608"/>
                    </a:lnTo>
                    <a:lnTo>
                      <a:pt x="364" y="611"/>
                    </a:lnTo>
                    <a:lnTo>
                      <a:pt x="403" y="608"/>
                    </a:lnTo>
                    <a:lnTo>
                      <a:pt x="441" y="598"/>
                    </a:lnTo>
                    <a:lnTo>
                      <a:pt x="477" y="583"/>
                    </a:lnTo>
                    <a:lnTo>
                      <a:pt x="510" y="563"/>
                    </a:lnTo>
                    <a:lnTo>
                      <a:pt x="539" y="538"/>
                    </a:lnTo>
                    <a:lnTo>
                      <a:pt x="564" y="509"/>
                    </a:lnTo>
                    <a:lnTo>
                      <a:pt x="584" y="476"/>
                    </a:lnTo>
                    <a:lnTo>
                      <a:pt x="599" y="441"/>
                    </a:lnTo>
                    <a:lnTo>
                      <a:pt x="608" y="403"/>
                    </a:lnTo>
                    <a:lnTo>
                      <a:pt x="611" y="363"/>
                    </a:lnTo>
                    <a:lnTo>
                      <a:pt x="608" y="322"/>
                    </a:lnTo>
                    <a:lnTo>
                      <a:pt x="599" y="284"/>
                    </a:lnTo>
                    <a:lnTo>
                      <a:pt x="584" y="249"/>
                    </a:lnTo>
                    <a:lnTo>
                      <a:pt x="564" y="216"/>
                    </a:lnTo>
                    <a:lnTo>
                      <a:pt x="539" y="188"/>
                    </a:lnTo>
                    <a:lnTo>
                      <a:pt x="510" y="162"/>
                    </a:lnTo>
                    <a:lnTo>
                      <a:pt x="477" y="142"/>
                    </a:lnTo>
                    <a:lnTo>
                      <a:pt x="441" y="127"/>
                    </a:lnTo>
                    <a:lnTo>
                      <a:pt x="403" y="118"/>
                    </a:lnTo>
                    <a:lnTo>
                      <a:pt x="364" y="115"/>
                    </a:lnTo>
                    <a:close/>
                    <a:moveTo>
                      <a:pt x="364" y="0"/>
                    </a:moveTo>
                    <a:lnTo>
                      <a:pt x="412" y="3"/>
                    </a:lnTo>
                    <a:lnTo>
                      <a:pt x="459" y="13"/>
                    </a:lnTo>
                    <a:lnTo>
                      <a:pt x="504" y="29"/>
                    </a:lnTo>
                    <a:lnTo>
                      <a:pt x="547" y="50"/>
                    </a:lnTo>
                    <a:lnTo>
                      <a:pt x="585" y="75"/>
                    </a:lnTo>
                    <a:lnTo>
                      <a:pt x="620" y="106"/>
                    </a:lnTo>
                    <a:lnTo>
                      <a:pt x="651" y="141"/>
                    </a:lnTo>
                    <a:lnTo>
                      <a:pt x="677" y="180"/>
                    </a:lnTo>
                    <a:lnTo>
                      <a:pt x="698" y="222"/>
                    </a:lnTo>
                    <a:lnTo>
                      <a:pt x="714" y="266"/>
                    </a:lnTo>
                    <a:lnTo>
                      <a:pt x="723" y="314"/>
                    </a:lnTo>
                    <a:lnTo>
                      <a:pt x="726" y="363"/>
                    </a:lnTo>
                    <a:lnTo>
                      <a:pt x="723" y="412"/>
                    </a:lnTo>
                    <a:lnTo>
                      <a:pt x="714" y="459"/>
                    </a:lnTo>
                    <a:lnTo>
                      <a:pt x="698" y="504"/>
                    </a:lnTo>
                    <a:lnTo>
                      <a:pt x="677" y="545"/>
                    </a:lnTo>
                    <a:lnTo>
                      <a:pt x="651" y="584"/>
                    </a:lnTo>
                    <a:lnTo>
                      <a:pt x="620" y="618"/>
                    </a:lnTo>
                    <a:lnTo>
                      <a:pt x="585" y="649"/>
                    </a:lnTo>
                    <a:lnTo>
                      <a:pt x="547" y="676"/>
                    </a:lnTo>
                    <a:lnTo>
                      <a:pt x="504" y="697"/>
                    </a:lnTo>
                    <a:lnTo>
                      <a:pt x="459" y="712"/>
                    </a:lnTo>
                    <a:lnTo>
                      <a:pt x="412" y="722"/>
                    </a:lnTo>
                    <a:lnTo>
                      <a:pt x="364" y="726"/>
                    </a:lnTo>
                    <a:lnTo>
                      <a:pt x="314" y="722"/>
                    </a:lnTo>
                    <a:lnTo>
                      <a:pt x="267" y="712"/>
                    </a:lnTo>
                    <a:lnTo>
                      <a:pt x="222" y="697"/>
                    </a:lnTo>
                    <a:lnTo>
                      <a:pt x="179" y="676"/>
                    </a:lnTo>
                    <a:lnTo>
                      <a:pt x="141" y="649"/>
                    </a:lnTo>
                    <a:lnTo>
                      <a:pt x="106" y="618"/>
                    </a:lnTo>
                    <a:lnTo>
                      <a:pt x="75" y="584"/>
                    </a:lnTo>
                    <a:lnTo>
                      <a:pt x="49" y="545"/>
                    </a:lnTo>
                    <a:lnTo>
                      <a:pt x="28" y="504"/>
                    </a:lnTo>
                    <a:lnTo>
                      <a:pt x="12" y="459"/>
                    </a:lnTo>
                    <a:lnTo>
                      <a:pt x="3" y="412"/>
                    </a:lnTo>
                    <a:lnTo>
                      <a:pt x="0" y="363"/>
                    </a:lnTo>
                    <a:lnTo>
                      <a:pt x="3" y="314"/>
                    </a:lnTo>
                    <a:lnTo>
                      <a:pt x="12" y="266"/>
                    </a:lnTo>
                    <a:lnTo>
                      <a:pt x="28" y="222"/>
                    </a:lnTo>
                    <a:lnTo>
                      <a:pt x="49" y="180"/>
                    </a:lnTo>
                    <a:lnTo>
                      <a:pt x="75" y="141"/>
                    </a:lnTo>
                    <a:lnTo>
                      <a:pt x="106" y="106"/>
                    </a:lnTo>
                    <a:lnTo>
                      <a:pt x="141" y="75"/>
                    </a:lnTo>
                    <a:lnTo>
                      <a:pt x="179" y="50"/>
                    </a:lnTo>
                    <a:lnTo>
                      <a:pt x="222" y="29"/>
                    </a:lnTo>
                    <a:lnTo>
                      <a:pt x="267" y="13"/>
                    </a:lnTo>
                    <a:lnTo>
                      <a:pt x="314" y="3"/>
                    </a:lnTo>
                    <a:lnTo>
                      <a:pt x="3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35B7B5BC-C5E0-1F49-84E4-88908F6223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56550" y="3484563"/>
                <a:ext cx="787400" cy="792163"/>
              </a:xfrm>
              <a:custGeom>
                <a:avLst/>
                <a:gdLst>
                  <a:gd name="T0" fmla="*/ 550 w 3473"/>
                  <a:gd name="T1" fmla="*/ 1985 h 3494"/>
                  <a:gd name="T2" fmla="*/ 334 w 3473"/>
                  <a:gd name="T3" fmla="*/ 2265 h 3494"/>
                  <a:gd name="T4" fmla="*/ 313 w 3473"/>
                  <a:gd name="T5" fmla="*/ 2730 h 3494"/>
                  <a:gd name="T6" fmla="*/ 468 w 3473"/>
                  <a:gd name="T7" fmla="*/ 3151 h 3494"/>
                  <a:gd name="T8" fmla="*/ 882 w 3473"/>
                  <a:gd name="T9" fmla="*/ 3379 h 3494"/>
                  <a:gd name="T10" fmla="*/ 1390 w 3473"/>
                  <a:gd name="T11" fmla="*/ 3070 h 3494"/>
                  <a:gd name="T12" fmla="*/ 1606 w 3473"/>
                  <a:gd name="T13" fmla="*/ 2790 h 3494"/>
                  <a:gd name="T14" fmla="*/ 1630 w 3473"/>
                  <a:gd name="T15" fmla="*/ 2334 h 3494"/>
                  <a:gd name="T16" fmla="*/ 1637 w 3473"/>
                  <a:gd name="T17" fmla="*/ 1988 h 3494"/>
                  <a:gd name="T18" fmla="*/ 1173 w 3473"/>
                  <a:gd name="T19" fmla="*/ 1872 h 3494"/>
                  <a:gd name="T20" fmla="*/ 2497 w 3473"/>
                  <a:gd name="T21" fmla="*/ 116 h 3494"/>
                  <a:gd name="T22" fmla="*/ 1472 w 3473"/>
                  <a:gd name="T23" fmla="*/ 1742 h 3494"/>
                  <a:gd name="T24" fmla="*/ 1768 w 3473"/>
                  <a:gd name="T25" fmla="*/ 1959 h 3494"/>
                  <a:gd name="T26" fmla="*/ 1711 w 3473"/>
                  <a:gd name="T27" fmla="*/ 2219 h 3494"/>
                  <a:gd name="T28" fmla="*/ 2284 w 3473"/>
                  <a:gd name="T29" fmla="*/ 2432 h 3494"/>
                  <a:gd name="T30" fmla="*/ 3319 w 3473"/>
                  <a:gd name="T31" fmla="*/ 2448 h 3494"/>
                  <a:gd name="T32" fmla="*/ 3319 w 3473"/>
                  <a:gd name="T33" fmla="*/ 2269 h 3494"/>
                  <a:gd name="T34" fmla="*/ 3285 w 3473"/>
                  <a:gd name="T35" fmla="*/ 2114 h 3494"/>
                  <a:gd name="T36" fmla="*/ 3347 w 3473"/>
                  <a:gd name="T37" fmla="*/ 1930 h 3494"/>
                  <a:gd name="T38" fmla="*/ 3267 w 3473"/>
                  <a:gd name="T39" fmla="*/ 1765 h 3494"/>
                  <a:gd name="T40" fmla="*/ 3354 w 3473"/>
                  <a:gd name="T41" fmla="*/ 1619 h 3494"/>
                  <a:gd name="T42" fmla="*/ 3274 w 3473"/>
                  <a:gd name="T43" fmla="*/ 1441 h 3494"/>
                  <a:gd name="T44" fmla="*/ 3335 w 3473"/>
                  <a:gd name="T45" fmla="*/ 1282 h 3494"/>
                  <a:gd name="T46" fmla="*/ 3300 w 3473"/>
                  <a:gd name="T47" fmla="*/ 1114 h 3494"/>
                  <a:gd name="T48" fmla="*/ 2602 w 3473"/>
                  <a:gd name="T49" fmla="*/ 1051 h 3494"/>
                  <a:gd name="T50" fmla="*/ 2591 w 3473"/>
                  <a:gd name="T51" fmla="*/ 847 h 3494"/>
                  <a:gd name="T52" fmla="*/ 2707 w 3473"/>
                  <a:gd name="T53" fmla="*/ 486 h 3494"/>
                  <a:gd name="T54" fmla="*/ 2600 w 3473"/>
                  <a:gd name="T55" fmla="*/ 202 h 3494"/>
                  <a:gd name="T56" fmla="*/ 2514 w 3473"/>
                  <a:gd name="T57" fmla="*/ 0 h 3494"/>
                  <a:gd name="T58" fmla="*/ 2708 w 3473"/>
                  <a:gd name="T59" fmla="*/ 151 h 3494"/>
                  <a:gd name="T60" fmla="*/ 2822 w 3473"/>
                  <a:gd name="T61" fmla="*/ 495 h 3494"/>
                  <a:gd name="T62" fmla="*/ 2696 w 3473"/>
                  <a:gd name="T63" fmla="*/ 896 h 3494"/>
                  <a:gd name="T64" fmla="*/ 2698 w 3473"/>
                  <a:gd name="T65" fmla="*/ 984 h 3494"/>
                  <a:gd name="T66" fmla="*/ 3409 w 3473"/>
                  <a:gd name="T67" fmla="*/ 1052 h 3494"/>
                  <a:gd name="T68" fmla="*/ 3449 w 3473"/>
                  <a:gd name="T69" fmla="*/ 1309 h 3494"/>
                  <a:gd name="T70" fmla="*/ 3469 w 3473"/>
                  <a:gd name="T71" fmla="*/ 1558 h 3494"/>
                  <a:gd name="T72" fmla="*/ 3412 w 3473"/>
                  <a:gd name="T73" fmla="*/ 1814 h 3494"/>
                  <a:gd name="T74" fmla="*/ 3449 w 3473"/>
                  <a:gd name="T75" fmla="*/ 2086 h 3494"/>
                  <a:gd name="T76" fmla="*/ 3469 w 3473"/>
                  <a:gd name="T77" fmla="*/ 2334 h 3494"/>
                  <a:gd name="T78" fmla="*/ 3354 w 3473"/>
                  <a:gd name="T79" fmla="*/ 2561 h 3494"/>
                  <a:gd name="T80" fmla="*/ 2233 w 3473"/>
                  <a:gd name="T81" fmla="*/ 2534 h 3494"/>
                  <a:gd name="T82" fmla="*/ 1924 w 3473"/>
                  <a:gd name="T83" fmla="*/ 2343 h 3494"/>
                  <a:gd name="T84" fmla="*/ 1901 w 3473"/>
                  <a:gd name="T85" fmla="*/ 2727 h 3494"/>
                  <a:gd name="T86" fmla="*/ 1768 w 3473"/>
                  <a:gd name="T87" fmla="*/ 3039 h 3494"/>
                  <a:gd name="T88" fmla="*/ 1527 w 3473"/>
                  <a:gd name="T89" fmla="*/ 3329 h 3494"/>
                  <a:gd name="T90" fmla="*/ 1226 w 3473"/>
                  <a:gd name="T91" fmla="*/ 3286 h 3494"/>
                  <a:gd name="T92" fmla="*/ 825 w 3473"/>
                  <a:gd name="T93" fmla="*/ 3494 h 3494"/>
                  <a:gd name="T94" fmla="*/ 662 w 3473"/>
                  <a:gd name="T95" fmla="*/ 3266 h 3494"/>
                  <a:gd name="T96" fmla="*/ 400 w 3473"/>
                  <a:gd name="T97" fmla="*/ 3323 h 3494"/>
                  <a:gd name="T98" fmla="*/ 182 w 3473"/>
                  <a:gd name="T99" fmla="*/ 3027 h 3494"/>
                  <a:gd name="T100" fmla="*/ 24 w 3473"/>
                  <a:gd name="T101" fmla="*/ 2719 h 3494"/>
                  <a:gd name="T102" fmla="*/ 39 w 3473"/>
                  <a:gd name="T103" fmla="*/ 2328 h 3494"/>
                  <a:gd name="T104" fmla="*/ 172 w 3473"/>
                  <a:gd name="T105" fmla="*/ 2017 h 3494"/>
                  <a:gd name="T106" fmla="*/ 414 w 3473"/>
                  <a:gd name="T107" fmla="*/ 1727 h 3494"/>
                  <a:gd name="T108" fmla="*/ 714 w 3473"/>
                  <a:gd name="T109" fmla="*/ 1769 h 3494"/>
                  <a:gd name="T110" fmla="*/ 1115 w 3473"/>
                  <a:gd name="T111" fmla="*/ 1562 h 3494"/>
                  <a:gd name="T112" fmla="*/ 1204 w 3473"/>
                  <a:gd name="T113" fmla="*/ 1259 h 3494"/>
                  <a:gd name="T114" fmla="*/ 2491 w 3473"/>
                  <a:gd name="T115" fmla="*/ 0 h 3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473" h="3494">
                    <a:moveTo>
                      <a:pt x="882" y="1676"/>
                    </a:moveTo>
                    <a:lnTo>
                      <a:pt x="882" y="1848"/>
                    </a:lnTo>
                    <a:lnTo>
                      <a:pt x="824" y="1857"/>
                    </a:lnTo>
                    <a:lnTo>
                      <a:pt x="767" y="1872"/>
                    </a:lnTo>
                    <a:lnTo>
                      <a:pt x="707" y="1895"/>
                    </a:lnTo>
                    <a:lnTo>
                      <a:pt x="649" y="1921"/>
                    </a:lnTo>
                    <a:lnTo>
                      <a:pt x="598" y="1951"/>
                    </a:lnTo>
                    <a:lnTo>
                      <a:pt x="550" y="1985"/>
                    </a:lnTo>
                    <a:lnTo>
                      <a:pt x="468" y="1903"/>
                    </a:lnTo>
                    <a:lnTo>
                      <a:pt x="428" y="1863"/>
                    </a:lnTo>
                    <a:lnTo>
                      <a:pt x="303" y="1988"/>
                    </a:lnTo>
                    <a:lnTo>
                      <a:pt x="344" y="2028"/>
                    </a:lnTo>
                    <a:lnTo>
                      <a:pt x="426" y="2110"/>
                    </a:lnTo>
                    <a:lnTo>
                      <a:pt x="392" y="2158"/>
                    </a:lnTo>
                    <a:lnTo>
                      <a:pt x="362" y="2207"/>
                    </a:lnTo>
                    <a:lnTo>
                      <a:pt x="334" y="2265"/>
                    </a:lnTo>
                    <a:lnTo>
                      <a:pt x="313" y="2325"/>
                    </a:lnTo>
                    <a:lnTo>
                      <a:pt x="298" y="2381"/>
                    </a:lnTo>
                    <a:lnTo>
                      <a:pt x="288" y="2440"/>
                    </a:lnTo>
                    <a:lnTo>
                      <a:pt x="115" y="2440"/>
                    </a:lnTo>
                    <a:lnTo>
                      <a:pt x="115" y="2616"/>
                    </a:lnTo>
                    <a:lnTo>
                      <a:pt x="288" y="2616"/>
                    </a:lnTo>
                    <a:lnTo>
                      <a:pt x="298" y="2674"/>
                    </a:lnTo>
                    <a:lnTo>
                      <a:pt x="313" y="2730"/>
                    </a:lnTo>
                    <a:lnTo>
                      <a:pt x="334" y="2790"/>
                    </a:lnTo>
                    <a:lnTo>
                      <a:pt x="362" y="2847"/>
                    </a:lnTo>
                    <a:lnTo>
                      <a:pt x="392" y="2898"/>
                    </a:lnTo>
                    <a:lnTo>
                      <a:pt x="426" y="2946"/>
                    </a:lnTo>
                    <a:lnTo>
                      <a:pt x="344" y="3027"/>
                    </a:lnTo>
                    <a:lnTo>
                      <a:pt x="303" y="3068"/>
                    </a:lnTo>
                    <a:lnTo>
                      <a:pt x="428" y="3192"/>
                    </a:lnTo>
                    <a:lnTo>
                      <a:pt x="468" y="3151"/>
                    </a:lnTo>
                    <a:lnTo>
                      <a:pt x="550" y="3070"/>
                    </a:lnTo>
                    <a:lnTo>
                      <a:pt x="598" y="3104"/>
                    </a:lnTo>
                    <a:lnTo>
                      <a:pt x="649" y="3133"/>
                    </a:lnTo>
                    <a:lnTo>
                      <a:pt x="707" y="3161"/>
                    </a:lnTo>
                    <a:lnTo>
                      <a:pt x="767" y="3183"/>
                    </a:lnTo>
                    <a:lnTo>
                      <a:pt x="824" y="3197"/>
                    </a:lnTo>
                    <a:lnTo>
                      <a:pt x="882" y="3208"/>
                    </a:lnTo>
                    <a:lnTo>
                      <a:pt x="882" y="3379"/>
                    </a:lnTo>
                    <a:lnTo>
                      <a:pt x="1058" y="3379"/>
                    </a:lnTo>
                    <a:lnTo>
                      <a:pt x="1058" y="3208"/>
                    </a:lnTo>
                    <a:lnTo>
                      <a:pt x="1116" y="3197"/>
                    </a:lnTo>
                    <a:lnTo>
                      <a:pt x="1173" y="3183"/>
                    </a:lnTo>
                    <a:lnTo>
                      <a:pt x="1233" y="3161"/>
                    </a:lnTo>
                    <a:lnTo>
                      <a:pt x="1291" y="3133"/>
                    </a:lnTo>
                    <a:lnTo>
                      <a:pt x="1342" y="3104"/>
                    </a:lnTo>
                    <a:lnTo>
                      <a:pt x="1390" y="3070"/>
                    </a:lnTo>
                    <a:lnTo>
                      <a:pt x="1472" y="3151"/>
                    </a:lnTo>
                    <a:lnTo>
                      <a:pt x="1512" y="3192"/>
                    </a:lnTo>
                    <a:lnTo>
                      <a:pt x="1637" y="3068"/>
                    </a:lnTo>
                    <a:lnTo>
                      <a:pt x="1596" y="3027"/>
                    </a:lnTo>
                    <a:lnTo>
                      <a:pt x="1514" y="2946"/>
                    </a:lnTo>
                    <a:lnTo>
                      <a:pt x="1548" y="2898"/>
                    </a:lnTo>
                    <a:lnTo>
                      <a:pt x="1578" y="2847"/>
                    </a:lnTo>
                    <a:lnTo>
                      <a:pt x="1606" y="2790"/>
                    </a:lnTo>
                    <a:lnTo>
                      <a:pt x="1627" y="2730"/>
                    </a:lnTo>
                    <a:lnTo>
                      <a:pt x="1642" y="2674"/>
                    </a:lnTo>
                    <a:lnTo>
                      <a:pt x="1652" y="2616"/>
                    </a:lnTo>
                    <a:lnTo>
                      <a:pt x="1825" y="2616"/>
                    </a:lnTo>
                    <a:lnTo>
                      <a:pt x="1825" y="2440"/>
                    </a:lnTo>
                    <a:lnTo>
                      <a:pt x="1652" y="2440"/>
                    </a:lnTo>
                    <a:lnTo>
                      <a:pt x="1643" y="2387"/>
                    </a:lnTo>
                    <a:lnTo>
                      <a:pt x="1630" y="2334"/>
                    </a:lnTo>
                    <a:lnTo>
                      <a:pt x="1627" y="2325"/>
                    </a:lnTo>
                    <a:lnTo>
                      <a:pt x="1608" y="2271"/>
                    </a:lnTo>
                    <a:lnTo>
                      <a:pt x="1585" y="2219"/>
                    </a:lnTo>
                    <a:lnTo>
                      <a:pt x="1578" y="2207"/>
                    </a:lnTo>
                    <a:lnTo>
                      <a:pt x="1548" y="2158"/>
                    </a:lnTo>
                    <a:lnTo>
                      <a:pt x="1514" y="2110"/>
                    </a:lnTo>
                    <a:lnTo>
                      <a:pt x="1596" y="2028"/>
                    </a:lnTo>
                    <a:lnTo>
                      <a:pt x="1637" y="1988"/>
                    </a:lnTo>
                    <a:lnTo>
                      <a:pt x="1512" y="1863"/>
                    </a:lnTo>
                    <a:lnTo>
                      <a:pt x="1472" y="1903"/>
                    </a:lnTo>
                    <a:lnTo>
                      <a:pt x="1390" y="1985"/>
                    </a:lnTo>
                    <a:lnTo>
                      <a:pt x="1342" y="1951"/>
                    </a:lnTo>
                    <a:lnTo>
                      <a:pt x="1291" y="1921"/>
                    </a:lnTo>
                    <a:lnTo>
                      <a:pt x="1261" y="1907"/>
                    </a:lnTo>
                    <a:lnTo>
                      <a:pt x="1217" y="1888"/>
                    </a:lnTo>
                    <a:lnTo>
                      <a:pt x="1173" y="1872"/>
                    </a:lnTo>
                    <a:lnTo>
                      <a:pt x="1146" y="1865"/>
                    </a:lnTo>
                    <a:lnTo>
                      <a:pt x="1102" y="1855"/>
                    </a:lnTo>
                    <a:lnTo>
                      <a:pt x="1058" y="1848"/>
                    </a:lnTo>
                    <a:lnTo>
                      <a:pt x="1058" y="1676"/>
                    </a:lnTo>
                    <a:lnTo>
                      <a:pt x="882" y="1676"/>
                    </a:lnTo>
                    <a:close/>
                    <a:moveTo>
                      <a:pt x="2502" y="115"/>
                    </a:moveTo>
                    <a:lnTo>
                      <a:pt x="2500" y="115"/>
                    </a:lnTo>
                    <a:lnTo>
                      <a:pt x="2497" y="116"/>
                    </a:lnTo>
                    <a:lnTo>
                      <a:pt x="2496" y="119"/>
                    </a:lnTo>
                    <a:lnTo>
                      <a:pt x="2035" y="1259"/>
                    </a:lnTo>
                    <a:lnTo>
                      <a:pt x="1988" y="1373"/>
                    </a:lnTo>
                    <a:lnTo>
                      <a:pt x="1261" y="1373"/>
                    </a:lnTo>
                    <a:lnTo>
                      <a:pt x="1261" y="1783"/>
                    </a:lnTo>
                    <a:lnTo>
                      <a:pt x="1320" y="1808"/>
                    </a:lnTo>
                    <a:lnTo>
                      <a:pt x="1375" y="1837"/>
                    </a:lnTo>
                    <a:lnTo>
                      <a:pt x="1472" y="1742"/>
                    </a:lnTo>
                    <a:lnTo>
                      <a:pt x="1483" y="1732"/>
                    </a:lnTo>
                    <a:lnTo>
                      <a:pt x="1497" y="1727"/>
                    </a:lnTo>
                    <a:lnTo>
                      <a:pt x="1512" y="1725"/>
                    </a:lnTo>
                    <a:lnTo>
                      <a:pt x="1527" y="1727"/>
                    </a:lnTo>
                    <a:lnTo>
                      <a:pt x="1540" y="1732"/>
                    </a:lnTo>
                    <a:lnTo>
                      <a:pt x="1553" y="1742"/>
                    </a:lnTo>
                    <a:lnTo>
                      <a:pt x="1759" y="1947"/>
                    </a:lnTo>
                    <a:lnTo>
                      <a:pt x="1768" y="1959"/>
                    </a:lnTo>
                    <a:lnTo>
                      <a:pt x="1773" y="1973"/>
                    </a:lnTo>
                    <a:lnTo>
                      <a:pt x="1775" y="1988"/>
                    </a:lnTo>
                    <a:lnTo>
                      <a:pt x="1773" y="2003"/>
                    </a:lnTo>
                    <a:lnTo>
                      <a:pt x="1768" y="2017"/>
                    </a:lnTo>
                    <a:lnTo>
                      <a:pt x="1759" y="2028"/>
                    </a:lnTo>
                    <a:lnTo>
                      <a:pt x="1662" y="2124"/>
                    </a:lnTo>
                    <a:lnTo>
                      <a:pt x="1688" y="2170"/>
                    </a:lnTo>
                    <a:lnTo>
                      <a:pt x="1711" y="2219"/>
                    </a:lnTo>
                    <a:lnTo>
                      <a:pt x="1995" y="2219"/>
                    </a:lnTo>
                    <a:lnTo>
                      <a:pt x="2036" y="2259"/>
                    </a:lnTo>
                    <a:lnTo>
                      <a:pt x="2079" y="2298"/>
                    </a:lnTo>
                    <a:lnTo>
                      <a:pt x="2124" y="2334"/>
                    </a:lnTo>
                    <a:lnTo>
                      <a:pt x="2164" y="2362"/>
                    </a:lnTo>
                    <a:lnTo>
                      <a:pt x="2203" y="2389"/>
                    </a:lnTo>
                    <a:lnTo>
                      <a:pt x="2243" y="2412"/>
                    </a:lnTo>
                    <a:lnTo>
                      <a:pt x="2284" y="2432"/>
                    </a:lnTo>
                    <a:lnTo>
                      <a:pt x="2324" y="2448"/>
                    </a:lnTo>
                    <a:lnTo>
                      <a:pt x="2364" y="2460"/>
                    </a:lnTo>
                    <a:lnTo>
                      <a:pt x="2402" y="2467"/>
                    </a:lnTo>
                    <a:lnTo>
                      <a:pt x="2439" y="2471"/>
                    </a:lnTo>
                    <a:lnTo>
                      <a:pt x="3255" y="2471"/>
                    </a:lnTo>
                    <a:lnTo>
                      <a:pt x="3279" y="2467"/>
                    </a:lnTo>
                    <a:lnTo>
                      <a:pt x="3300" y="2460"/>
                    </a:lnTo>
                    <a:lnTo>
                      <a:pt x="3319" y="2448"/>
                    </a:lnTo>
                    <a:lnTo>
                      <a:pt x="3335" y="2432"/>
                    </a:lnTo>
                    <a:lnTo>
                      <a:pt x="3347" y="2413"/>
                    </a:lnTo>
                    <a:lnTo>
                      <a:pt x="3354" y="2392"/>
                    </a:lnTo>
                    <a:lnTo>
                      <a:pt x="3358" y="2369"/>
                    </a:lnTo>
                    <a:lnTo>
                      <a:pt x="3354" y="2343"/>
                    </a:lnTo>
                    <a:lnTo>
                      <a:pt x="3347" y="2317"/>
                    </a:lnTo>
                    <a:lnTo>
                      <a:pt x="3335" y="2292"/>
                    </a:lnTo>
                    <a:lnTo>
                      <a:pt x="3319" y="2269"/>
                    </a:lnTo>
                    <a:lnTo>
                      <a:pt x="3300" y="2251"/>
                    </a:lnTo>
                    <a:lnTo>
                      <a:pt x="3285" y="2235"/>
                    </a:lnTo>
                    <a:lnTo>
                      <a:pt x="3274" y="2217"/>
                    </a:lnTo>
                    <a:lnTo>
                      <a:pt x="3267" y="2196"/>
                    </a:lnTo>
                    <a:lnTo>
                      <a:pt x="3264" y="2175"/>
                    </a:lnTo>
                    <a:lnTo>
                      <a:pt x="3267" y="2153"/>
                    </a:lnTo>
                    <a:lnTo>
                      <a:pt x="3274" y="2133"/>
                    </a:lnTo>
                    <a:lnTo>
                      <a:pt x="3285" y="2114"/>
                    </a:lnTo>
                    <a:lnTo>
                      <a:pt x="3300" y="2098"/>
                    </a:lnTo>
                    <a:lnTo>
                      <a:pt x="3319" y="2080"/>
                    </a:lnTo>
                    <a:lnTo>
                      <a:pt x="3335" y="2058"/>
                    </a:lnTo>
                    <a:lnTo>
                      <a:pt x="3347" y="2032"/>
                    </a:lnTo>
                    <a:lnTo>
                      <a:pt x="3354" y="2006"/>
                    </a:lnTo>
                    <a:lnTo>
                      <a:pt x="3358" y="1981"/>
                    </a:lnTo>
                    <a:lnTo>
                      <a:pt x="3354" y="1955"/>
                    </a:lnTo>
                    <a:lnTo>
                      <a:pt x="3347" y="1930"/>
                    </a:lnTo>
                    <a:lnTo>
                      <a:pt x="3335" y="1904"/>
                    </a:lnTo>
                    <a:lnTo>
                      <a:pt x="3319" y="1882"/>
                    </a:lnTo>
                    <a:lnTo>
                      <a:pt x="3300" y="1863"/>
                    </a:lnTo>
                    <a:lnTo>
                      <a:pt x="3285" y="1847"/>
                    </a:lnTo>
                    <a:lnTo>
                      <a:pt x="3274" y="1829"/>
                    </a:lnTo>
                    <a:lnTo>
                      <a:pt x="3267" y="1809"/>
                    </a:lnTo>
                    <a:lnTo>
                      <a:pt x="3264" y="1786"/>
                    </a:lnTo>
                    <a:lnTo>
                      <a:pt x="3267" y="1765"/>
                    </a:lnTo>
                    <a:lnTo>
                      <a:pt x="3274" y="1745"/>
                    </a:lnTo>
                    <a:lnTo>
                      <a:pt x="3285" y="1727"/>
                    </a:lnTo>
                    <a:lnTo>
                      <a:pt x="3300" y="1711"/>
                    </a:lnTo>
                    <a:lnTo>
                      <a:pt x="3300" y="1711"/>
                    </a:lnTo>
                    <a:lnTo>
                      <a:pt x="3319" y="1692"/>
                    </a:lnTo>
                    <a:lnTo>
                      <a:pt x="3335" y="1670"/>
                    </a:lnTo>
                    <a:lnTo>
                      <a:pt x="3347" y="1644"/>
                    </a:lnTo>
                    <a:lnTo>
                      <a:pt x="3354" y="1619"/>
                    </a:lnTo>
                    <a:lnTo>
                      <a:pt x="3358" y="1593"/>
                    </a:lnTo>
                    <a:lnTo>
                      <a:pt x="3354" y="1568"/>
                    </a:lnTo>
                    <a:lnTo>
                      <a:pt x="3347" y="1541"/>
                    </a:lnTo>
                    <a:lnTo>
                      <a:pt x="3335" y="1516"/>
                    </a:lnTo>
                    <a:lnTo>
                      <a:pt x="3319" y="1494"/>
                    </a:lnTo>
                    <a:lnTo>
                      <a:pt x="3300" y="1475"/>
                    </a:lnTo>
                    <a:lnTo>
                      <a:pt x="3285" y="1460"/>
                    </a:lnTo>
                    <a:lnTo>
                      <a:pt x="3274" y="1441"/>
                    </a:lnTo>
                    <a:lnTo>
                      <a:pt x="3267" y="1421"/>
                    </a:lnTo>
                    <a:lnTo>
                      <a:pt x="3264" y="1399"/>
                    </a:lnTo>
                    <a:lnTo>
                      <a:pt x="3267" y="1377"/>
                    </a:lnTo>
                    <a:lnTo>
                      <a:pt x="3274" y="1357"/>
                    </a:lnTo>
                    <a:lnTo>
                      <a:pt x="3285" y="1339"/>
                    </a:lnTo>
                    <a:lnTo>
                      <a:pt x="3300" y="1323"/>
                    </a:lnTo>
                    <a:lnTo>
                      <a:pt x="3319" y="1305"/>
                    </a:lnTo>
                    <a:lnTo>
                      <a:pt x="3335" y="1282"/>
                    </a:lnTo>
                    <a:lnTo>
                      <a:pt x="3347" y="1257"/>
                    </a:lnTo>
                    <a:lnTo>
                      <a:pt x="3354" y="1231"/>
                    </a:lnTo>
                    <a:lnTo>
                      <a:pt x="3358" y="1205"/>
                    </a:lnTo>
                    <a:lnTo>
                      <a:pt x="3354" y="1182"/>
                    </a:lnTo>
                    <a:lnTo>
                      <a:pt x="3347" y="1161"/>
                    </a:lnTo>
                    <a:lnTo>
                      <a:pt x="3335" y="1142"/>
                    </a:lnTo>
                    <a:lnTo>
                      <a:pt x="3319" y="1126"/>
                    </a:lnTo>
                    <a:lnTo>
                      <a:pt x="3300" y="1114"/>
                    </a:lnTo>
                    <a:lnTo>
                      <a:pt x="3279" y="1107"/>
                    </a:lnTo>
                    <a:lnTo>
                      <a:pt x="3255" y="1103"/>
                    </a:lnTo>
                    <a:lnTo>
                      <a:pt x="2719" y="1103"/>
                    </a:lnTo>
                    <a:lnTo>
                      <a:pt x="2692" y="1101"/>
                    </a:lnTo>
                    <a:lnTo>
                      <a:pt x="2667" y="1095"/>
                    </a:lnTo>
                    <a:lnTo>
                      <a:pt x="2644" y="1084"/>
                    </a:lnTo>
                    <a:lnTo>
                      <a:pt x="2621" y="1069"/>
                    </a:lnTo>
                    <a:lnTo>
                      <a:pt x="2602" y="1051"/>
                    </a:lnTo>
                    <a:lnTo>
                      <a:pt x="2586" y="1031"/>
                    </a:lnTo>
                    <a:lnTo>
                      <a:pt x="2573" y="1007"/>
                    </a:lnTo>
                    <a:lnTo>
                      <a:pt x="2566" y="982"/>
                    </a:lnTo>
                    <a:lnTo>
                      <a:pt x="2562" y="957"/>
                    </a:lnTo>
                    <a:lnTo>
                      <a:pt x="2562" y="931"/>
                    </a:lnTo>
                    <a:lnTo>
                      <a:pt x="2567" y="905"/>
                    </a:lnTo>
                    <a:lnTo>
                      <a:pt x="2575" y="880"/>
                    </a:lnTo>
                    <a:lnTo>
                      <a:pt x="2591" y="847"/>
                    </a:lnTo>
                    <a:lnTo>
                      <a:pt x="2611" y="807"/>
                    </a:lnTo>
                    <a:lnTo>
                      <a:pt x="2629" y="766"/>
                    </a:lnTo>
                    <a:lnTo>
                      <a:pt x="2647" y="724"/>
                    </a:lnTo>
                    <a:lnTo>
                      <a:pt x="2664" y="679"/>
                    </a:lnTo>
                    <a:lnTo>
                      <a:pt x="2679" y="634"/>
                    </a:lnTo>
                    <a:lnTo>
                      <a:pt x="2691" y="587"/>
                    </a:lnTo>
                    <a:lnTo>
                      <a:pt x="2701" y="537"/>
                    </a:lnTo>
                    <a:lnTo>
                      <a:pt x="2707" y="486"/>
                    </a:lnTo>
                    <a:lnTo>
                      <a:pt x="2709" y="433"/>
                    </a:lnTo>
                    <a:lnTo>
                      <a:pt x="2706" y="395"/>
                    </a:lnTo>
                    <a:lnTo>
                      <a:pt x="2698" y="359"/>
                    </a:lnTo>
                    <a:lnTo>
                      <a:pt x="2685" y="324"/>
                    </a:lnTo>
                    <a:lnTo>
                      <a:pt x="2667" y="291"/>
                    </a:lnTo>
                    <a:lnTo>
                      <a:pt x="2647" y="259"/>
                    </a:lnTo>
                    <a:lnTo>
                      <a:pt x="2624" y="229"/>
                    </a:lnTo>
                    <a:lnTo>
                      <a:pt x="2600" y="202"/>
                    </a:lnTo>
                    <a:lnTo>
                      <a:pt x="2575" y="176"/>
                    </a:lnTo>
                    <a:lnTo>
                      <a:pt x="2550" y="153"/>
                    </a:lnTo>
                    <a:lnTo>
                      <a:pt x="2526" y="133"/>
                    </a:lnTo>
                    <a:lnTo>
                      <a:pt x="2504" y="116"/>
                    </a:lnTo>
                    <a:lnTo>
                      <a:pt x="2503" y="115"/>
                    </a:lnTo>
                    <a:lnTo>
                      <a:pt x="2502" y="115"/>
                    </a:lnTo>
                    <a:close/>
                    <a:moveTo>
                      <a:pt x="2491" y="0"/>
                    </a:moveTo>
                    <a:lnTo>
                      <a:pt x="2514" y="0"/>
                    </a:lnTo>
                    <a:lnTo>
                      <a:pt x="2535" y="5"/>
                    </a:lnTo>
                    <a:lnTo>
                      <a:pt x="2555" y="13"/>
                    </a:lnTo>
                    <a:lnTo>
                      <a:pt x="2574" y="25"/>
                    </a:lnTo>
                    <a:lnTo>
                      <a:pt x="2599" y="44"/>
                    </a:lnTo>
                    <a:lnTo>
                      <a:pt x="2625" y="67"/>
                    </a:lnTo>
                    <a:lnTo>
                      <a:pt x="2653" y="93"/>
                    </a:lnTo>
                    <a:lnTo>
                      <a:pt x="2681" y="120"/>
                    </a:lnTo>
                    <a:lnTo>
                      <a:pt x="2708" y="151"/>
                    </a:lnTo>
                    <a:lnTo>
                      <a:pt x="2734" y="185"/>
                    </a:lnTo>
                    <a:lnTo>
                      <a:pt x="2758" y="221"/>
                    </a:lnTo>
                    <a:lnTo>
                      <a:pt x="2781" y="259"/>
                    </a:lnTo>
                    <a:lnTo>
                      <a:pt x="2799" y="299"/>
                    </a:lnTo>
                    <a:lnTo>
                      <a:pt x="2813" y="342"/>
                    </a:lnTo>
                    <a:lnTo>
                      <a:pt x="2821" y="386"/>
                    </a:lnTo>
                    <a:lnTo>
                      <a:pt x="2824" y="433"/>
                    </a:lnTo>
                    <a:lnTo>
                      <a:pt x="2822" y="495"/>
                    </a:lnTo>
                    <a:lnTo>
                      <a:pt x="2815" y="553"/>
                    </a:lnTo>
                    <a:lnTo>
                      <a:pt x="2804" y="608"/>
                    </a:lnTo>
                    <a:lnTo>
                      <a:pt x="2790" y="661"/>
                    </a:lnTo>
                    <a:lnTo>
                      <a:pt x="2774" y="712"/>
                    </a:lnTo>
                    <a:lnTo>
                      <a:pt x="2756" y="761"/>
                    </a:lnTo>
                    <a:lnTo>
                      <a:pt x="2736" y="807"/>
                    </a:lnTo>
                    <a:lnTo>
                      <a:pt x="2716" y="852"/>
                    </a:lnTo>
                    <a:lnTo>
                      <a:pt x="2696" y="896"/>
                    </a:lnTo>
                    <a:lnTo>
                      <a:pt x="2680" y="928"/>
                    </a:lnTo>
                    <a:lnTo>
                      <a:pt x="2676" y="942"/>
                    </a:lnTo>
                    <a:lnTo>
                      <a:pt x="2676" y="954"/>
                    </a:lnTo>
                    <a:lnTo>
                      <a:pt x="2680" y="963"/>
                    </a:lnTo>
                    <a:lnTo>
                      <a:pt x="2683" y="969"/>
                    </a:lnTo>
                    <a:lnTo>
                      <a:pt x="2686" y="974"/>
                    </a:lnTo>
                    <a:lnTo>
                      <a:pt x="2691" y="978"/>
                    </a:lnTo>
                    <a:lnTo>
                      <a:pt x="2698" y="984"/>
                    </a:lnTo>
                    <a:lnTo>
                      <a:pt x="2707" y="988"/>
                    </a:lnTo>
                    <a:lnTo>
                      <a:pt x="2719" y="989"/>
                    </a:lnTo>
                    <a:lnTo>
                      <a:pt x="3255" y="989"/>
                    </a:lnTo>
                    <a:lnTo>
                      <a:pt x="3291" y="992"/>
                    </a:lnTo>
                    <a:lnTo>
                      <a:pt x="3324" y="999"/>
                    </a:lnTo>
                    <a:lnTo>
                      <a:pt x="3354" y="1013"/>
                    </a:lnTo>
                    <a:lnTo>
                      <a:pt x="3383" y="1030"/>
                    </a:lnTo>
                    <a:lnTo>
                      <a:pt x="3409" y="1052"/>
                    </a:lnTo>
                    <a:lnTo>
                      <a:pt x="3430" y="1078"/>
                    </a:lnTo>
                    <a:lnTo>
                      <a:pt x="3448" y="1106"/>
                    </a:lnTo>
                    <a:lnTo>
                      <a:pt x="3461" y="1137"/>
                    </a:lnTo>
                    <a:lnTo>
                      <a:pt x="3469" y="1170"/>
                    </a:lnTo>
                    <a:lnTo>
                      <a:pt x="3473" y="1205"/>
                    </a:lnTo>
                    <a:lnTo>
                      <a:pt x="3469" y="1240"/>
                    </a:lnTo>
                    <a:lnTo>
                      <a:pt x="3462" y="1275"/>
                    </a:lnTo>
                    <a:lnTo>
                      <a:pt x="3449" y="1309"/>
                    </a:lnTo>
                    <a:lnTo>
                      <a:pt x="3432" y="1342"/>
                    </a:lnTo>
                    <a:lnTo>
                      <a:pt x="3412" y="1373"/>
                    </a:lnTo>
                    <a:lnTo>
                      <a:pt x="3387" y="1399"/>
                    </a:lnTo>
                    <a:lnTo>
                      <a:pt x="3412" y="1426"/>
                    </a:lnTo>
                    <a:lnTo>
                      <a:pt x="3432" y="1456"/>
                    </a:lnTo>
                    <a:lnTo>
                      <a:pt x="3449" y="1488"/>
                    </a:lnTo>
                    <a:lnTo>
                      <a:pt x="3462" y="1523"/>
                    </a:lnTo>
                    <a:lnTo>
                      <a:pt x="3469" y="1558"/>
                    </a:lnTo>
                    <a:lnTo>
                      <a:pt x="3473" y="1593"/>
                    </a:lnTo>
                    <a:lnTo>
                      <a:pt x="3469" y="1628"/>
                    </a:lnTo>
                    <a:lnTo>
                      <a:pt x="3462" y="1663"/>
                    </a:lnTo>
                    <a:lnTo>
                      <a:pt x="3449" y="1697"/>
                    </a:lnTo>
                    <a:lnTo>
                      <a:pt x="3432" y="1730"/>
                    </a:lnTo>
                    <a:lnTo>
                      <a:pt x="3412" y="1760"/>
                    </a:lnTo>
                    <a:lnTo>
                      <a:pt x="3387" y="1786"/>
                    </a:lnTo>
                    <a:lnTo>
                      <a:pt x="3412" y="1814"/>
                    </a:lnTo>
                    <a:lnTo>
                      <a:pt x="3432" y="1844"/>
                    </a:lnTo>
                    <a:lnTo>
                      <a:pt x="3449" y="1877"/>
                    </a:lnTo>
                    <a:lnTo>
                      <a:pt x="3462" y="1911"/>
                    </a:lnTo>
                    <a:lnTo>
                      <a:pt x="3469" y="1946"/>
                    </a:lnTo>
                    <a:lnTo>
                      <a:pt x="3473" y="1981"/>
                    </a:lnTo>
                    <a:lnTo>
                      <a:pt x="3469" y="2016"/>
                    </a:lnTo>
                    <a:lnTo>
                      <a:pt x="3462" y="2051"/>
                    </a:lnTo>
                    <a:lnTo>
                      <a:pt x="3449" y="2086"/>
                    </a:lnTo>
                    <a:lnTo>
                      <a:pt x="3432" y="2117"/>
                    </a:lnTo>
                    <a:lnTo>
                      <a:pt x="3412" y="2148"/>
                    </a:lnTo>
                    <a:lnTo>
                      <a:pt x="3387" y="2175"/>
                    </a:lnTo>
                    <a:lnTo>
                      <a:pt x="3412" y="2201"/>
                    </a:lnTo>
                    <a:lnTo>
                      <a:pt x="3432" y="2232"/>
                    </a:lnTo>
                    <a:lnTo>
                      <a:pt x="3449" y="2265"/>
                    </a:lnTo>
                    <a:lnTo>
                      <a:pt x="3462" y="2299"/>
                    </a:lnTo>
                    <a:lnTo>
                      <a:pt x="3469" y="2334"/>
                    </a:lnTo>
                    <a:lnTo>
                      <a:pt x="3473" y="2369"/>
                    </a:lnTo>
                    <a:lnTo>
                      <a:pt x="3469" y="2404"/>
                    </a:lnTo>
                    <a:lnTo>
                      <a:pt x="3461" y="2437"/>
                    </a:lnTo>
                    <a:lnTo>
                      <a:pt x="3448" y="2468"/>
                    </a:lnTo>
                    <a:lnTo>
                      <a:pt x="3430" y="2496"/>
                    </a:lnTo>
                    <a:lnTo>
                      <a:pt x="3409" y="2521"/>
                    </a:lnTo>
                    <a:lnTo>
                      <a:pt x="3383" y="2543"/>
                    </a:lnTo>
                    <a:lnTo>
                      <a:pt x="3354" y="2561"/>
                    </a:lnTo>
                    <a:lnTo>
                      <a:pt x="3324" y="2573"/>
                    </a:lnTo>
                    <a:lnTo>
                      <a:pt x="3291" y="2582"/>
                    </a:lnTo>
                    <a:lnTo>
                      <a:pt x="3255" y="2585"/>
                    </a:lnTo>
                    <a:lnTo>
                      <a:pt x="2439" y="2585"/>
                    </a:lnTo>
                    <a:lnTo>
                      <a:pt x="2388" y="2582"/>
                    </a:lnTo>
                    <a:lnTo>
                      <a:pt x="2336" y="2571"/>
                    </a:lnTo>
                    <a:lnTo>
                      <a:pt x="2284" y="2555"/>
                    </a:lnTo>
                    <a:lnTo>
                      <a:pt x="2233" y="2534"/>
                    </a:lnTo>
                    <a:lnTo>
                      <a:pt x="2182" y="2508"/>
                    </a:lnTo>
                    <a:lnTo>
                      <a:pt x="2131" y="2478"/>
                    </a:lnTo>
                    <a:lnTo>
                      <a:pt x="2083" y="2445"/>
                    </a:lnTo>
                    <a:lnTo>
                      <a:pt x="2035" y="2410"/>
                    </a:lnTo>
                    <a:lnTo>
                      <a:pt x="1990" y="2373"/>
                    </a:lnTo>
                    <a:lnTo>
                      <a:pt x="1949" y="2334"/>
                    </a:lnTo>
                    <a:lnTo>
                      <a:pt x="1912" y="2334"/>
                    </a:lnTo>
                    <a:lnTo>
                      <a:pt x="1924" y="2343"/>
                    </a:lnTo>
                    <a:lnTo>
                      <a:pt x="1933" y="2355"/>
                    </a:lnTo>
                    <a:lnTo>
                      <a:pt x="1938" y="2368"/>
                    </a:lnTo>
                    <a:lnTo>
                      <a:pt x="1940" y="2382"/>
                    </a:lnTo>
                    <a:lnTo>
                      <a:pt x="1940" y="2673"/>
                    </a:lnTo>
                    <a:lnTo>
                      <a:pt x="1937" y="2691"/>
                    </a:lnTo>
                    <a:lnTo>
                      <a:pt x="1928" y="2707"/>
                    </a:lnTo>
                    <a:lnTo>
                      <a:pt x="1917" y="2719"/>
                    </a:lnTo>
                    <a:lnTo>
                      <a:pt x="1901" y="2727"/>
                    </a:lnTo>
                    <a:lnTo>
                      <a:pt x="1883" y="2730"/>
                    </a:lnTo>
                    <a:lnTo>
                      <a:pt x="1746" y="2730"/>
                    </a:lnTo>
                    <a:lnTo>
                      <a:pt x="1730" y="2783"/>
                    </a:lnTo>
                    <a:lnTo>
                      <a:pt x="1711" y="2834"/>
                    </a:lnTo>
                    <a:lnTo>
                      <a:pt x="1689" y="2884"/>
                    </a:lnTo>
                    <a:lnTo>
                      <a:pt x="1662" y="2932"/>
                    </a:lnTo>
                    <a:lnTo>
                      <a:pt x="1759" y="3027"/>
                    </a:lnTo>
                    <a:lnTo>
                      <a:pt x="1768" y="3039"/>
                    </a:lnTo>
                    <a:lnTo>
                      <a:pt x="1773" y="3053"/>
                    </a:lnTo>
                    <a:lnTo>
                      <a:pt x="1775" y="3068"/>
                    </a:lnTo>
                    <a:lnTo>
                      <a:pt x="1773" y="3082"/>
                    </a:lnTo>
                    <a:lnTo>
                      <a:pt x="1768" y="3096"/>
                    </a:lnTo>
                    <a:lnTo>
                      <a:pt x="1759" y="3108"/>
                    </a:lnTo>
                    <a:lnTo>
                      <a:pt x="1553" y="3314"/>
                    </a:lnTo>
                    <a:lnTo>
                      <a:pt x="1540" y="3323"/>
                    </a:lnTo>
                    <a:lnTo>
                      <a:pt x="1527" y="3329"/>
                    </a:lnTo>
                    <a:lnTo>
                      <a:pt x="1512" y="3331"/>
                    </a:lnTo>
                    <a:lnTo>
                      <a:pt x="1497" y="3329"/>
                    </a:lnTo>
                    <a:lnTo>
                      <a:pt x="1483" y="3323"/>
                    </a:lnTo>
                    <a:lnTo>
                      <a:pt x="1472" y="3314"/>
                    </a:lnTo>
                    <a:lnTo>
                      <a:pt x="1375" y="3218"/>
                    </a:lnTo>
                    <a:lnTo>
                      <a:pt x="1327" y="3244"/>
                    </a:lnTo>
                    <a:lnTo>
                      <a:pt x="1278" y="3266"/>
                    </a:lnTo>
                    <a:lnTo>
                      <a:pt x="1226" y="3286"/>
                    </a:lnTo>
                    <a:lnTo>
                      <a:pt x="1173" y="3302"/>
                    </a:lnTo>
                    <a:lnTo>
                      <a:pt x="1173" y="3437"/>
                    </a:lnTo>
                    <a:lnTo>
                      <a:pt x="1171" y="3455"/>
                    </a:lnTo>
                    <a:lnTo>
                      <a:pt x="1162" y="3471"/>
                    </a:lnTo>
                    <a:lnTo>
                      <a:pt x="1149" y="3483"/>
                    </a:lnTo>
                    <a:lnTo>
                      <a:pt x="1133" y="3491"/>
                    </a:lnTo>
                    <a:lnTo>
                      <a:pt x="1115" y="3494"/>
                    </a:lnTo>
                    <a:lnTo>
                      <a:pt x="825" y="3494"/>
                    </a:lnTo>
                    <a:lnTo>
                      <a:pt x="807" y="3491"/>
                    </a:lnTo>
                    <a:lnTo>
                      <a:pt x="791" y="3483"/>
                    </a:lnTo>
                    <a:lnTo>
                      <a:pt x="778" y="3471"/>
                    </a:lnTo>
                    <a:lnTo>
                      <a:pt x="769" y="3455"/>
                    </a:lnTo>
                    <a:lnTo>
                      <a:pt x="767" y="3437"/>
                    </a:lnTo>
                    <a:lnTo>
                      <a:pt x="767" y="3302"/>
                    </a:lnTo>
                    <a:lnTo>
                      <a:pt x="714" y="3286"/>
                    </a:lnTo>
                    <a:lnTo>
                      <a:pt x="662" y="3266"/>
                    </a:lnTo>
                    <a:lnTo>
                      <a:pt x="613" y="3244"/>
                    </a:lnTo>
                    <a:lnTo>
                      <a:pt x="565" y="3218"/>
                    </a:lnTo>
                    <a:lnTo>
                      <a:pt x="468" y="3314"/>
                    </a:lnTo>
                    <a:lnTo>
                      <a:pt x="456" y="3323"/>
                    </a:lnTo>
                    <a:lnTo>
                      <a:pt x="443" y="3329"/>
                    </a:lnTo>
                    <a:lnTo>
                      <a:pt x="428" y="3331"/>
                    </a:lnTo>
                    <a:lnTo>
                      <a:pt x="414" y="3329"/>
                    </a:lnTo>
                    <a:lnTo>
                      <a:pt x="400" y="3323"/>
                    </a:lnTo>
                    <a:lnTo>
                      <a:pt x="387" y="3314"/>
                    </a:lnTo>
                    <a:lnTo>
                      <a:pt x="182" y="3108"/>
                    </a:lnTo>
                    <a:lnTo>
                      <a:pt x="172" y="3096"/>
                    </a:lnTo>
                    <a:lnTo>
                      <a:pt x="167" y="3082"/>
                    </a:lnTo>
                    <a:lnTo>
                      <a:pt x="165" y="3068"/>
                    </a:lnTo>
                    <a:lnTo>
                      <a:pt x="167" y="3053"/>
                    </a:lnTo>
                    <a:lnTo>
                      <a:pt x="172" y="3039"/>
                    </a:lnTo>
                    <a:lnTo>
                      <a:pt x="182" y="3027"/>
                    </a:lnTo>
                    <a:lnTo>
                      <a:pt x="278" y="2932"/>
                    </a:lnTo>
                    <a:lnTo>
                      <a:pt x="251" y="2884"/>
                    </a:lnTo>
                    <a:lnTo>
                      <a:pt x="229" y="2834"/>
                    </a:lnTo>
                    <a:lnTo>
                      <a:pt x="210" y="2783"/>
                    </a:lnTo>
                    <a:lnTo>
                      <a:pt x="194" y="2730"/>
                    </a:lnTo>
                    <a:lnTo>
                      <a:pt x="57" y="2730"/>
                    </a:lnTo>
                    <a:lnTo>
                      <a:pt x="39" y="2727"/>
                    </a:lnTo>
                    <a:lnTo>
                      <a:pt x="24" y="2719"/>
                    </a:lnTo>
                    <a:lnTo>
                      <a:pt x="12" y="2707"/>
                    </a:lnTo>
                    <a:lnTo>
                      <a:pt x="3" y="2691"/>
                    </a:lnTo>
                    <a:lnTo>
                      <a:pt x="0" y="2673"/>
                    </a:lnTo>
                    <a:lnTo>
                      <a:pt x="0" y="2382"/>
                    </a:lnTo>
                    <a:lnTo>
                      <a:pt x="3" y="2364"/>
                    </a:lnTo>
                    <a:lnTo>
                      <a:pt x="12" y="2349"/>
                    </a:lnTo>
                    <a:lnTo>
                      <a:pt x="24" y="2336"/>
                    </a:lnTo>
                    <a:lnTo>
                      <a:pt x="39" y="2328"/>
                    </a:lnTo>
                    <a:lnTo>
                      <a:pt x="57" y="2325"/>
                    </a:lnTo>
                    <a:lnTo>
                      <a:pt x="194" y="2325"/>
                    </a:lnTo>
                    <a:lnTo>
                      <a:pt x="210" y="2272"/>
                    </a:lnTo>
                    <a:lnTo>
                      <a:pt x="229" y="2221"/>
                    </a:lnTo>
                    <a:lnTo>
                      <a:pt x="251" y="2171"/>
                    </a:lnTo>
                    <a:lnTo>
                      <a:pt x="278" y="2124"/>
                    </a:lnTo>
                    <a:lnTo>
                      <a:pt x="182" y="2028"/>
                    </a:lnTo>
                    <a:lnTo>
                      <a:pt x="172" y="2017"/>
                    </a:lnTo>
                    <a:lnTo>
                      <a:pt x="167" y="2003"/>
                    </a:lnTo>
                    <a:lnTo>
                      <a:pt x="165" y="1988"/>
                    </a:lnTo>
                    <a:lnTo>
                      <a:pt x="167" y="1973"/>
                    </a:lnTo>
                    <a:lnTo>
                      <a:pt x="172" y="1959"/>
                    </a:lnTo>
                    <a:lnTo>
                      <a:pt x="182" y="1947"/>
                    </a:lnTo>
                    <a:lnTo>
                      <a:pt x="387" y="1742"/>
                    </a:lnTo>
                    <a:lnTo>
                      <a:pt x="400" y="1732"/>
                    </a:lnTo>
                    <a:lnTo>
                      <a:pt x="414" y="1727"/>
                    </a:lnTo>
                    <a:lnTo>
                      <a:pt x="428" y="1725"/>
                    </a:lnTo>
                    <a:lnTo>
                      <a:pt x="443" y="1727"/>
                    </a:lnTo>
                    <a:lnTo>
                      <a:pt x="456" y="1732"/>
                    </a:lnTo>
                    <a:lnTo>
                      <a:pt x="468" y="1742"/>
                    </a:lnTo>
                    <a:lnTo>
                      <a:pt x="565" y="1837"/>
                    </a:lnTo>
                    <a:lnTo>
                      <a:pt x="613" y="1812"/>
                    </a:lnTo>
                    <a:lnTo>
                      <a:pt x="662" y="1789"/>
                    </a:lnTo>
                    <a:lnTo>
                      <a:pt x="714" y="1769"/>
                    </a:lnTo>
                    <a:lnTo>
                      <a:pt x="767" y="1754"/>
                    </a:lnTo>
                    <a:lnTo>
                      <a:pt x="767" y="1619"/>
                    </a:lnTo>
                    <a:lnTo>
                      <a:pt x="769" y="1601"/>
                    </a:lnTo>
                    <a:lnTo>
                      <a:pt x="778" y="1585"/>
                    </a:lnTo>
                    <a:lnTo>
                      <a:pt x="791" y="1572"/>
                    </a:lnTo>
                    <a:lnTo>
                      <a:pt x="807" y="1565"/>
                    </a:lnTo>
                    <a:lnTo>
                      <a:pt x="825" y="1562"/>
                    </a:lnTo>
                    <a:lnTo>
                      <a:pt x="1115" y="1562"/>
                    </a:lnTo>
                    <a:lnTo>
                      <a:pt x="1132" y="1564"/>
                    </a:lnTo>
                    <a:lnTo>
                      <a:pt x="1146" y="1570"/>
                    </a:lnTo>
                    <a:lnTo>
                      <a:pt x="1146" y="1316"/>
                    </a:lnTo>
                    <a:lnTo>
                      <a:pt x="1149" y="1297"/>
                    </a:lnTo>
                    <a:lnTo>
                      <a:pt x="1158" y="1283"/>
                    </a:lnTo>
                    <a:lnTo>
                      <a:pt x="1170" y="1270"/>
                    </a:lnTo>
                    <a:lnTo>
                      <a:pt x="1185" y="1261"/>
                    </a:lnTo>
                    <a:lnTo>
                      <a:pt x="1204" y="1259"/>
                    </a:lnTo>
                    <a:lnTo>
                      <a:pt x="1910" y="1259"/>
                    </a:lnTo>
                    <a:lnTo>
                      <a:pt x="2389" y="76"/>
                    </a:lnTo>
                    <a:lnTo>
                      <a:pt x="2399" y="56"/>
                    </a:lnTo>
                    <a:lnTo>
                      <a:pt x="2413" y="39"/>
                    </a:lnTo>
                    <a:lnTo>
                      <a:pt x="2429" y="24"/>
                    </a:lnTo>
                    <a:lnTo>
                      <a:pt x="2448" y="12"/>
                    </a:lnTo>
                    <a:lnTo>
                      <a:pt x="2469" y="5"/>
                    </a:lnTo>
                    <a:lnTo>
                      <a:pt x="249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F143AC-8F6D-3347-A7D5-3F5BB462E0C9}"/>
                </a:ext>
              </a:extLst>
            </p:cNvPr>
            <p:cNvSpPr txBox="1"/>
            <p:nvPr/>
          </p:nvSpPr>
          <p:spPr>
            <a:xfrm>
              <a:off x="6234904" y="3112825"/>
              <a:ext cx="13934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AI-based Recommendations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D0C4D03-8748-D842-86A6-635684919A23}"/>
              </a:ext>
            </a:extLst>
          </p:cNvPr>
          <p:cNvGrpSpPr/>
          <p:nvPr/>
        </p:nvGrpSpPr>
        <p:grpSpPr>
          <a:xfrm>
            <a:off x="6590204" y="852332"/>
            <a:ext cx="1288449" cy="1312675"/>
            <a:chOff x="6373688" y="3485341"/>
            <a:chExt cx="1288449" cy="131267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4F748DD-CE85-2646-AB57-15BD3D807E78}"/>
                </a:ext>
              </a:extLst>
            </p:cNvPr>
            <p:cNvGrpSpPr/>
            <p:nvPr/>
          </p:nvGrpSpPr>
          <p:grpSpPr>
            <a:xfrm>
              <a:off x="6373688" y="3485341"/>
              <a:ext cx="1288449" cy="1265405"/>
              <a:chOff x="6880763" y="2583380"/>
              <a:chExt cx="1417294" cy="1391945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7C20A773-BB8C-4E43-AB39-30AF927548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80763" y="2583380"/>
                <a:ext cx="1393477" cy="1391945"/>
              </a:xfrm>
              <a:prstGeom prst="ellipse">
                <a:avLst/>
              </a:prstGeom>
              <a:solidFill>
                <a:srgbClr val="805BA5">
                  <a:alpha val="74902"/>
                </a:srgbClr>
              </a:solidFill>
              <a:ln w="57150"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F06DBF7-0DFC-4F44-BEDC-6DFEA40BFDB6}"/>
                  </a:ext>
                </a:extLst>
              </p:cNvPr>
              <p:cNvSpPr txBox="1"/>
              <p:nvPr/>
            </p:nvSpPr>
            <p:spPr>
              <a:xfrm>
                <a:off x="6904578" y="2759757"/>
                <a:ext cx="139347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Rules</a:t>
                </a:r>
              </a:p>
            </p:txBody>
          </p:sp>
        </p:grp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32779000-F8FB-6E4E-8412-F7360659C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31843" y="3675985"/>
              <a:ext cx="1122031" cy="1122031"/>
            </a:xfrm>
            <a:prstGeom prst="rect">
              <a:avLst/>
            </a:prstGeom>
          </p:spPr>
        </p:pic>
      </p:grpSp>
      <p:sp>
        <p:nvSpPr>
          <p:cNvPr id="66" name="Oval 65">
            <a:extLst>
              <a:ext uri="{FF2B5EF4-FFF2-40B4-BE49-F238E27FC236}">
                <a16:creationId xmlns:a16="http://schemas.microsoft.com/office/drawing/2014/main" id="{3C0E2779-7BDE-6545-BE18-35FDD4A44937}"/>
              </a:ext>
            </a:extLst>
          </p:cNvPr>
          <p:cNvSpPr/>
          <p:nvPr/>
        </p:nvSpPr>
        <p:spPr>
          <a:xfrm>
            <a:off x="6319881" y="1219200"/>
            <a:ext cx="163551" cy="16355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65C1008-BD07-154D-80F5-ACDFA3BDC6DF}"/>
              </a:ext>
            </a:extLst>
          </p:cNvPr>
          <p:cNvSpPr/>
          <p:nvPr/>
        </p:nvSpPr>
        <p:spPr>
          <a:xfrm>
            <a:off x="6278994" y="2769220"/>
            <a:ext cx="163551" cy="16355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114962D-C5B8-1142-93E8-D7AE6D88C698}"/>
              </a:ext>
            </a:extLst>
          </p:cNvPr>
          <p:cNvSpPr/>
          <p:nvPr/>
        </p:nvSpPr>
        <p:spPr>
          <a:xfrm>
            <a:off x="6401657" y="4296937"/>
            <a:ext cx="163551" cy="16355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73">
            <a:extLst>
              <a:ext uri="{FF2B5EF4-FFF2-40B4-BE49-F238E27FC236}">
                <a16:creationId xmlns:a16="http://schemas.microsoft.com/office/drawing/2014/main" id="{FF89071B-B273-554C-B799-961600DAC2F2}"/>
              </a:ext>
            </a:extLst>
          </p:cNvPr>
          <p:cNvSpPr>
            <a:spLocks/>
          </p:cNvSpPr>
          <p:nvPr/>
        </p:nvSpPr>
        <p:spPr bwMode="auto">
          <a:xfrm>
            <a:off x="2831875" y="1722894"/>
            <a:ext cx="2626693" cy="1615255"/>
          </a:xfrm>
          <a:custGeom>
            <a:avLst/>
            <a:gdLst/>
            <a:ahLst/>
            <a:cxnLst>
              <a:cxn ang="0">
                <a:pos x="17" y="56"/>
              </a:cxn>
              <a:cxn ang="0">
                <a:pos x="76" y="56"/>
              </a:cxn>
              <a:cxn ang="0">
                <a:pos x="74" y="26"/>
              </a:cxn>
              <a:cxn ang="0">
                <a:pos x="52" y="13"/>
              </a:cxn>
              <a:cxn ang="0">
                <a:pos x="18" y="26"/>
              </a:cxn>
              <a:cxn ang="0">
                <a:pos x="17" y="56"/>
              </a:cxn>
            </a:cxnLst>
            <a:rect l="0" t="0" r="r" b="b"/>
            <a:pathLst>
              <a:path w="95" h="57">
                <a:moveTo>
                  <a:pt x="17" y="56"/>
                </a:moveTo>
                <a:cubicBezTo>
                  <a:pt x="76" y="56"/>
                  <a:pt x="76" y="56"/>
                  <a:pt x="76" y="56"/>
                </a:cubicBezTo>
                <a:cubicBezTo>
                  <a:pt x="95" y="54"/>
                  <a:pt x="92" y="25"/>
                  <a:pt x="74" y="26"/>
                </a:cubicBezTo>
                <a:cubicBezTo>
                  <a:pt x="76" y="8"/>
                  <a:pt x="59" y="5"/>
                  <a:pt x="52" y="13"/>
                </a:cubicBezTo>
                <a:cubicBezTo>
                  <a:pt x="42" y="0"/>
                  <a:pt x="19" y="4"/>
                  <a:pt x="18" y="26"/>
                </a:cubicBezTo>
                <a:cubicBezTo>
                  <a:pt x="0" y="29"/>
                  <a:pt x="5" y="57"/>
                  <a:pt x="17" y="56"/>
                </a:cubicBezTo>
                <a:close/>
              </a:path>
            </a:pathLst>
          </a:custGeom>
          <a:solidFill>
            <a:srgbClr val="3398D1">
              <a:alpha val="89804"/>
            </a:srgbClr>
          </a:solidFill>
          <a:ln w="57150" cmpd="sng">
            <a:solidFill>
              <a:schemeClr val="accent4">
                <a:lumMod val="20000"/>
                <a:lumOff val="80000"/>
              </a:schemeClr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A5B8778-8144-3C44-8547-28C2BC01C9D4}"/>
              </a:ext>
            </a:extLst>
          </p:cNvPr>
          <p:cNvGrpSpPr/>
          <p:nvPr/>
        </p:nvGrpSpPr>
        <p:grpSpPr>
          <a:xfrm>
            <a:off x="938328" y="2889572"/>
            <a:ext cx="1094528" cy="1072928"/>
            <a:chOff x="302759" y="2975727"/>
            <a:chExt cx="1094528" cy="1072928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68A424D-B669-C44D-9062-28B1A9ED0BDE}"/>
                </a:ext>
              </a:extLst>
            </p:cNvPr>
            <p:cNvGrpSpPr/>
            <p:nvPr/>
          </p:nvGrpSpPr>
          <p:grpSpPr>
            <a:xfrm>
              <a:off x="506750" y="2975727"/>
              <a:ext cx="715110" cy="735318"/>
              <a:chOff x="3186113" y="1163638"/>
              <a:chExt cx="2752726" cy="2830513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65" name="Oval 11">
                <a:extLst>
                  <a:ext uri="{FF2B5EF4-FFF2-40B4-BE49-F238E27FC236}">
                    <a16:creationId xmlns:a16="http://schemas.microsoft.com/office/drawing/2014/main" id="{80E11F44-5105-F44C-96B8-E92C8ABF06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1651" y="1841501"/>
                <a:ext cx="633413" cy="6365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69" name="Freeform 12">
                <a:extLst>
                  <a:ext uri="{FF2B5EF4-FFF2-40B4-BE49-F238E27FC236}">
                    <a16:creationId xmlns:a16="http://schemas.microsoft.com/office/drawing/2014/main" id="{7AF9A435-84E6-E24B-964A-DE4C89902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563" y="2587626"/>
                <a:ext cx="1012825" cy="555625"/>
              </a:xfrm>
              <a:custGeom>
                <a:avLst/>
                <a:gdLst>
                  <a:gd name="T0" fmla="*/ 215 w 269"/>
                  <a:gd name="T1" fmla="*/ 0 h 148"/>
                  <a:gd name="T2" fmla="*/ 55 w 269"/>
                  <a:gd name="T3" fmla="*/ 0 h 148"/>
                  <a:gd name="T4" fmla="*/ 0 w 269"/>
                  <a:gd name="T5" fmla="*/ 55 h 148"/>
                  <a:gd name="T6" fmla="*/ 0 w 269"/>
                  <a:gd name="T7" fmla="*/ 100 h 148"/>
                  <a:gd name="T8" fmla="*/ 135 w 269"/>
                  <a:gd name="T9" fmla="*/ 148 h 148"/>
                  <a:gd name="T10" fmla="*/ 269 w 269"/>
                  <a:gd name="T11" fmla="*/ 100 h 148"/>
                  <a:gd name="T12" fmla="*/ 269 w 269"/>
                  <a:gd name="T13" fmla="*/ 55 h 148"/>
                  <a:gd name="T14" fmla="*/ 215 w 269"/>
                  <a:gd name="T1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9" h="148">
                    <a:moveTo>
                      <a:pt x="215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25" y="0"/>
                      <a:pt x="0" y="25"/>
                      <a:pt x="0" y="55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36" y="130"/>
                      <a:pt x="83" y="148"/>
                      <a:pt x="135" y="148"/>
                    </a:cubicBezTo>
                    <a:cubicBezTo>
                      <a:pt x="186" y="148"/>
                      <a:pt x="233" y="130"/>
                      <a:pt x="269" y="100"/>
                    </a:cubicBezTo>
                    <a:cubicBezTo>
                      <a:pt x="269" y="55"/>
                      <a:pt x="269" y="55"/>
                      <a:pt x="269" y="55"/>
                    </a:cubicBezTo>
                    <a:cubicBezTo>
                      <a:pt x="269" y="25"/>
                      <a:pt x="245" y="0"/>
                      <a:pt x="2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70" name="Oval 13">
                <a:extLst>
                  <a:ext uri="{FF2B5EF4-FFF2-40B4-BE49-F238E27FC236}">
                    <a16:creationId xmlns:a16="http://schemas.microsoft.com/office/drawing/2014/main" id="{279845C0-40A2-664E-B0D4-53BBBE8C85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1751" y="2132013"/>
                <a:ext cx="387350" cy="3841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71" name="Oval 14">
                <a:extLst>
                  <a:ext uri="{FF2B5EF4-FFF2-40B4-BE49-F238E27FC236}">
                    <a16:creationId xmlns:a16="http://schemas.microsoft.com/office/drawing/2014/main" id="{5F0B7BFF-3BD6-A945-9BC4-8EA3BC02E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7613" y="2132013"/>
                <a:ext cx="384175" cy="3841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72" name="Freeform 15">
                <a:extLst>
                  <a:ext uri="{FF2B5EF4-FFF2-40B4-BE49-F238E27FC236}">
                    <a16:creationId xmlns:a16="http://schemas.microsoft.com/office/drawing/2014/main" id="{905EDA43-E897-464C-B981-925A1BB76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038" y="2587626"/>
                <a:ext cx="455613" cy="341313"/>
              </a:xfrm>
              <a:custGeom>
                <a:avLst/>
                <a:gdLst>
                  <a:gd name="T0" fmla="*/ 82 w 121"/>
                  <a:gd name="T1" fmla="*/ 53 h 91"/>
                  <a:gd name="T2" fmla="*/ 121 w 121"/>
                  <a:gd name="T3" fmla="*/ 0 h 91"/>
                  <a:gd name="T4" fmla="*/ 33 w 121"/>
                  <a:gd name="T5" fmla="*/ 0 h 91"/>
                  <a:gd name="T6" fmla="*/ 0 w 121"/>
                  <a:gd name="T7" fmla="*/ 34 h 91"/>
                  <a:gd name="T8" fmla="*/ 0 w 121"/>
                  <a:gd name="T9" fmla="*/ 61 h 91"/>
                  <a:gd name="T10" fmla="*/ 82 w 121"/>
                  <a:gd name="T11" fmla="*/ 91 h 91"/>
                  <a:gd name="T12" fmla="*/ 82 w 121"/>
                  <a:gd name="T13" fmla="*/ 5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1" h="91">
                    <a:moveTo>
                      <a:pt x="82" y="53"/>
                    </a:moveTo>
                    <a:cubicBezTo>
                      <a:pt x="82" y="28"/>
                      <a:pt x="98" y="7"/>
                      <a:pt x="121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15" y="0"/>
                      <a:pt x="0" y="15"/>
                      <a:pt x="0" y="34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22" y="79"/>
                      <a:pt x="50" y="91"/>
                      <a:pt x="82" y="91"/>
                    </a:cubicBezTo>
                    <a:lnTo>
                      <a:pt x="82" y="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73" name="Freeform 16">
                <a:extLst>
                  <a:ext uri="{FF2B5EF4-FFF2-40B4-BE49-F238E27FC236}">
                    <a16:creationId xmlns:a16="http://schemas.microsoft.com/office/drawing/2014/main" id="{8348AED3-63F8-2646-84A4-FBA52559E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3651" y="2587626"/>
                <a:ext cx="455613" cy="341313"/>
              </a:xfrm>
              <a:custGeom>
                <a:avLst/>
                <a:gdLst>
                  <a:gd name="T0" fmla="*/ 88 w 121"/>
                  <a:gd name="T1" fmla="*/ 0 h 91"/>
                  <a:gd name="T2" fmla="*/ 0 w 121"/>
                  <a:gd name="T3" fmla="*/ 0 h 91"/>
                  <a:gd name="T4" fmla="*/ 39 w 121"/>
                  <a:gd name="T5" fmla="*/ 53 h 91"/>
                  <a:gd name="T6" fmla="*/ 39 w 121"/>
                  <a:gd name="T7" fmla="*/ 91 h 91"/>
                  <a:gd name="T8" fmla="*/ 121 w 121"/>
                  <a:gd name="T9" fmla="*/ 61 h 91"/>
                  <a:gd name="T10" fmla="*/ 121 w 121"/>
                  <a:gd name="T11" fmla="*/ 34 h 91"/>
                  <a:gd name="T12" fmla="*/ 88 w 121"/>
                  <a:gd name="T13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1" h="91">
                    <a:moveTo>
                      <a:pt x="8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2" y="7"/>
                      <a:pt x="39" y="28"/>
                      <a:pt x="39" y="53"/>
                    </a:cubicBezTo>
                    <a:cubicBezTo>
                      <a:pt x="39" y="91"/>
                      <a:pt x="39" y="91"/>
                      <a:pt x="39" y="91"/>
                    </a:cubicBezTo>
                    <a:cubicBezTo>
                      <a:pt x="70" y="91"/>
                      <a:pt x="99" y="79"/>
                      <a:pt x="121" y="61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121" y="15"/>
                      <a:pt x="106" y="0"/>
                      <a:pt x="8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74" name="Freeform 17">
                <a:extLst>
                  <a:ext uri="{FF2B5EF4-FFF2-40B4-BE49-F238E27FC236}">
                    <a16:creationId xmlns:a16="http://schemas.microsoft.com/office/drawing/2014/main" id="{1A07D33E-70B0-6D41-B1C6-BDAB00C29D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4601" y="1163638"/>
                <a:ext cx="2112963" cy="982663"/>
              </a:xfrm>
              <a:custGeom>
                <a:avLst/>
                <a:gdLst>
                  <a:gd name="T0" fmla="*/ 10 w 561"/>
                  <a:gd name="T1" fmla="*/ 134 h 261"/>
                  <a:gd name="T2" fmla="*/ 224 w 561"/>
                  <a:gd name="T3" fmla="*/ 46 h 261"/>
                  <a:gd name="T4" fmla="*/ 438 w 561"/>
                  <a:gd name="T5" fmla="*/ 134 h 261"/>
                  <a:gd name="T6" fmla="*/ 455 w 561"/>
                  <a:gd name="T7" fmla="*/ 153 h 261"/>
                  <a:gd name="T8" fmla="*/ 417 w 561"/>
                  <a:gd name="T9" fmla="*/ 170 h 261"/>
                  <a:gd name="T10" fmla="*/ 417 w 561"/>
                  <a:gd name="T11" fmla="*/ 199 h 261"/>
                  <a:gd name="T12" fmla="*/ 561 w 561"/>
                  <a:gd name="T13" fmla="*/ 261 h 261"/>
                  <a:gd name="T14" fmla="*/ 543 w 561"/>
                  <a:gd name="T15" fmla="*/ 105 h 261"/>
                  <a:gd name="T16" fmla="*/ 515 w 561"/>
                  <a:gd name="T17" fmla="*/ 97 h 261"/>
                  <a:gd name="T18" fmla="*/ 491 w 561"/>
                  <a:gd name="T19" fmla="*/ 125 h 261"/>
                  <a:gd name="T20" fmla="*/ 224 w 561"/>
                  <a:gd name="T21" fmla="*/ 0 h 261"/>
                  <a:gd name="T22" fmla="*/ 0 w 561"/>
                  <a:gd name="T23" fmla="*/ 81 h 261"/>
                  <a:gd name="T24" fmla="*/ 7 w 561"/>
                  <a:gd name="T25" fmla="*/ 137 h 261"/>
                  <a:gd name="T26" fmla="*/ 10 w 561"/>
                  <a:gd name="T27" fmla="*/ 134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61" h="261">
                    <a:moveTo>
                      <a:pt x="10" y="134"/>
                    </a:moveTo>
                    <a:cubicBezTo>
                      <a:pt x="67" y="77"/>
                      <a:pt x="143" y="46"/>
                      <a:pt x="224" y="46"/>
                    </a:cubicBezTo>
                    <a:cubicBezTo>
                      <a:pt x="305" y="46"/>
                      <a:pt x="381" y="77"/>
                      <a:pt x="438" y="134"/>
                    </a:cubicBezTo>
                    <a:cubicBezTo>
                      <a:pt x="444" y="140"/>
                      <a:pt x="450" y="147"/>
                      <a:pt x="455" y="153"/>
                    </a:cubicBezTo>
                    <a:cubicBezTo>
                      <a:pt x="417" y="170"/>
                      <a:pt x="417" y="170"/>
                      <a:pt x="417" y="170"/>
                    </a:cubicBezTo>
                    <a:cubicBezTo>
                      <a:pt x="404" y="175"/>
                      <a:pt x="404" y="193"/>
                      <a:pt x="417" y="199"/>
                    </a:cubicBezTo>
                    <a:cubicBezTo>
                      <a:pt x="561" y="261"/>
                      <a:pt x="561" y="261"/>
                      <a:pt x="561" y="261"/>
                    </a:cubicBezTo>
                    <a:cubicBezTo>
                      <a:pt x="543" y="105"/>
                      <a:pt x="543" y="105"/>
                      <a:pt x="543" y="105"/>
                    </a:cubicBezTo>
                    <a:cubicBezTo>
                      <a:pt x="541" y="91"/>
                      <a:pt x="524" y="86"/>
                      <a:pt x="515" y="97"/>
                    </a:cubicBezTo>
                    <a:cubicBezTo>
                      <a:pt x="491" y="125"/>
                      <a:pt x="491" y="125"/>
                      <a:pt x="491" y="125"/>
                    </a:cubicBezTo>
                    <a:cubicBezTo>
                      <a:pt x="427" y="49"/>
                      <a:pt x="331" y="0"/>
                      <a:pt x="224" y="0"/>
                    </a:cubicBezTo>
                    <a:cubicBezTo>
                      <a:pt x="139" y="0"/>
                      <a:pt x="61" y="31"/>
                      <a:pt x="0" y="81"/>
                    </a:cubicBezTo>
                    <a:cubicBezTo>
                      <a:pt x="7" y="137"/>
                      <a:pt x="7" y="137"/>
                      <a:pt x="7" y="137"/>
                    </a:cubicBezTo>
                    <a:cubicBezTo>
                      <a:pt x="8" y="136"/>
                      <a:pt x="9" y="135"/>
                      <a:pt x="10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id="{2DBADC98-DE03-B04F-A9F0-A5B09C172E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4026" y="2184401"/>
                <a:ext cx="1674813" cy="1809750"/>
              </a:xfrm>
              <a:custGeom>
                <a:avLst/>
                <a:gdLst>
                  <a:gd name="T0" fmla="*/ 445 w 445"/>
                  <a:gd name="T1" fmla="*/ 78 h 481"/>
                  <a:gd name="T2" fmla="*/ 441 w 445"/>
                  <a:gd name="T3" fmla="*/ 20 h 481"/>
                  <a:gd name="T4" fmla="*/ 390 w 445"/>
                  <a:gd name="T5" fmla="*/ 0 h 481"/>
                  <a:gd name="T6" fmla="*/ 400 w 445"/>
                  <a:gd name="T7" fmla="*/ 78 h 481"/>
                  <a:gd name="T8" fmla="*/ 311 w 445"/>
                  <a:gd name="T9" fmla="*/ 292 h 481"/>
                  <a:gd name="T10" fmla="*/ 146 w 445"/>
                  <a:gd name="T11" fmla="*/ 377 h 481"/>
                  <a:gd name="T12" fmla="*/ 151 w 445"/>
                  <a:gd name="T13" fmla="*/ 334 h 481"/>
                  <a:gd name="T14" fmla="*/ 125 w 445"/>
                  <a:gd name="T15" fmla="*/ 320 h 481"/>
                  <a:gd name="T16" fmla="*/ 0 w 445"/>
                  <a:gd name="T17" fmla="*/ 414 h 481"/>
                  <a:gd name="T18" fmla="*/ 144 w 445"/>
                  <a:gd name="T19" fmla="*/ 476 h 481"/>
                  <a:gd name="T20" fmla="*/ 165 w 445"/>
                  <a:gd name="T21" fmla="*/ 456 h 481"/>
                  <a:gd name="T22" fmla="*/ 153 w 445"/>
                  <a:gd name="T23" fmla="*/ 422 h 481"/>
                  <a:gd name="T24" fmla="*/ 445 w 445"/>
                  <a:gd name="T25" fmla="*/ 78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481">
                    <a:moveTo>
                      <a:pt x="445" y="78"/>
                    </a:moveTo>
                    <a:cubicBezTo>
                      <a:pt x="445" y="58"/>
                      <a:pt x="444" y="39"/>
                      <a:pt x="441" y="20"/>
                    </a:cubicBezTo>
                    <a:cubicBezTo>
                      <a:pt x="390" y="0"/>
                      <a:pt x="390" y="0"/>
                      <a:pt x="390" y="0"/>
                    </a:cubicBezTo>
                    <a:cubicBezTo>
                      <a:pt x="396" y="25"/>
                      <a:pt x="400" y="51"/>
                      <a:pt x="400" y="78"/>
                    </a:cubicBezTo>
                    <a:cubicBezTo>
                      <a:pt x="400" y="159"/>
                      <a:pt x="368" y="235"/>
                      <a:pt x="311" y="292"/>
                    </a:cubicBezTo>
                    <a:cubicBezTo>
                      <a:pt x="266" y="337"/>
                      <a:pt x="208" y="367"/>
                      <a:pt x="146" y="377"/>
                    </a:cubicBezTo>
                    <a:cubicBezTo>
                      <a:pt x="151" y="334"/>
                      <a:pt x="151" y="334"/>
                      <a:pt x="151" y="334"/>
                    </a:cubicBezTo>
                    <a:cubicBezTo>
                      <a:pt x="152" y="320"/>
                      <a:pt x="136" y="311"/>
                      <a:pt x="125" y="32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144" y="476"/>
                      <a:pt x="144" y="476"/>
                      <a:pt x="144" y="476"/>
                    </a:cubicBezTo>
                    <a:cubicBezTo>
                      <a:pt x="157" y="481"/>
                      <a:pt x="170" y="469"/>
                      <a:pt x="165" y="456"/>
                    </a:cubicBezTo>
                    <a:cubicBezTo>
                      <a:pt x="153" y="422"/>
                      <a:pt x="153" y="422"/>
                      <a:pt x="153" y="422"/>
                    </a:cubicBezTo>
                    <a:cubicBezTo>
                      <a:pt x="319" y="395"/>
                      <a:pt x="445" y="251"/>
                      <a:pt x="445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  <p:sp>
            <p:nvSpPr>
              <p:cNvPr id="76" name="Freeform 19">
                <a:extLst>
                  <a:ext uri="{FF2B5EF4-FFF2-40B4-BE49-F238E27FC236}">
                    <a16:creationId xmlns:a16="http://schemas.microsoft.com/office/drawing/2014/main" id="{F6D8FF65-B223-D54C-8629-0476539D4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6113" y="1544638"/>
                <a:ext cx="1136650" cy="2155825"/>
              </a:xfrm>
              <a:custGeom>
                <a:avLst/>
                <a:gdLst>
                  <a:gd name="T0" fmla="*/ 169 w 302"/>
                  <a:gd name="T1" fmla="*/ 462 h 573"/>
                  <a:gd name="T2" fmla="*/ 80 w 302"/>
                  <a:gd name="T3" fmla="*/ 248 h 573"/>
                  <a:gd name="T4" fmla="*/ 97 w 302"/>
                  <a:gd name="T5" fmla="*/ 146 h 573"/>
                  <a:gd name="T6" fmla="*/ 130 w 302"/>
                  <a:gd name="T7" fmla="*/ 170 h 573"/>
                  <a:gd name="T8" fmla="*/ 156 w 302"/>
                  <a:gd name="T9" fmla="*/ 156 h 573"/>
                  <a:gd name="T10" fmla="*/ 137 w 302"/>
                  <a:gd name="T11" fmla="*/ 0 h 573"/>
                  <a:gd name="T12" fmla="*/ 11 w 302"/>
                  <a:gd name="T13" fmla="*/ 94 h 573"/>
                  <a:gd name="T14" fmla="*/ 18 w 302"/>
                  <a:gd name="T15" fmla="*/ 122 h 573"/>
                  <a:gd name="T16" fmla="*/ 55 w 302"/>
                  <a:gd name="T17" fmla="*/ 129 h 573"/>
                  <a:gd name="T18" fmla="*/ 34 w 302"/>
                  <a:gd name="T19" fmla="*/ 248 h 573"/>
                  <a:gd name="T20" fmla="*/ 258 w 302"/>
                  <a:gd name="T21" fmla="*/ 573 h 573"/>
                  <a:gd name="T22" fmla="*/ 302 w 302"/>
                  <a:gd name="T23" fmla="*/ 540 h 573"/>
                  <a:gd name="T24" fmla="*/ 169 w 302"/>
                  <a:gd name="T25" fmla="*/ 462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2" h="573">
                    <a:moveTo>
                      <a:pt x="169" y="462"/>
                    </a:moveTo>
                    <a:cubicBezTo>
                      <a:pt x="111" y="405"/>
                      <a:pt x="80" y="329"/>
                      <a:pt x="80" y="248"/>
                    </a:cubicBezTo>
                    <a:cubicBezTo>
                      <a:pt x="80" y="212"/>
                      <a:pt x="86" y="178"/>
                      <a:pt x="97" y="146"/>
                    </a:cubicBezTo>
                    <a:cubicBezTo>
                      <a:pt x="130" y="170"/>
                      <a:pt x="130" y="170"/>
                      <a:pt x="130" y="170"/>
                    </a:cubicBezTo>
                    <a:cubicBezTo>
                      <a:pt x="142" y="179"/>
                      <a:pt x="157" y="169"/>
                      <a:pt x="156" y="156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0" y="102"/>
                      <a:pt x="4" y="120"/>
                      <a:pt x="18" y="122"/>
                    </a:cubicBezTo>
                    <a:cubicBezTo>
                      <a:pt x="55" y="129"/>
                      <a:pt x="55" y="129"/>
                      <a:pt x="55" y="129"/>
                    </a:cubicBezTo>
                    <a:cubicBezTo>
                      <a:pt x="42" y="166"/>
                      <a:pt x="34" y="206"/>
                      <a:pt x="34" y="248"/>
                    </a:cubicBezTo>
                    <a:cubicBezTo>
                      <a:pt x="34" y="396"/>
                      <a:pt x="127" y="523"/>
                      <a:pt x="258" y="573"/>
                    </a:cubicBezTo>
                    <a:cubicBezTo>
                      <a:pt x="302" y="540"/>
                      <a:pt x="302" y="540"/>
                      <a:pt x="302" y="540"/>
                    </a:cubicBezTo>
                    <a:cubicBezTo>
                      <a:pt x="252" y="526"/>
                      <a:pt x="206" y="499"/>
                      <a:pt x="169" y="4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3378557-039B-A045-95D0-972DD7DE08CD}"/>
                </a:ext>
              </a:extLst>
            </p:cNvPr>
            <p:cNvSpPr txBox="1"/>
            <p:nvPr/>
          </p:nvSpPr>
          <p:spPr>
            <a:xfrm>
              <a:off x="302759" y="3710101"/>
              <a:ext cx="109452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54F"/>
                  </a:solidFill>
                  <a:effectLst/>
                  <a:uLnTx/>
                  <a:uFillTx/>
                  <a:latin typeface="Avenir Book" panose="02000503020000020003"/>
                </a:rPr>
                <a:t>CRM/LOYALTY DATA</a:t>
              </a:r>
            </a:p>
          </p:txBody>
        </p:sp>
      </p:grp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1C136BD-70E0-3947-B7A6-E00C1F151CEC}"/>
              </a:ext>
            </a:extLst>
          </p:cNvPr>
          <p:cNvCxnSpPr>
            <a:cxnSpLocks/>
          </p:cNvCxnSpPr>
          <p:nvPr/>
        </p:nvCxnSpPr>
        <p:spPr>
          <a:xfrm>
            <a:off x="2462590" y="1495821"/>
            <a:ext cx="546982" cy="525979"/>
          </a:xfrm>
          <a:prstGeom prst="straightConnector1">
            <a:avLst/>
          </a:prstGeom>
          <a:ln w="22225" cap="rnd">
            <a:solidFill>
              <a:schemeClr val="accent5">
                <a:lumMod val="60000"/>
                <a:lumOff val="40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C1B09A9-AEC0-6C41-AA3F-467337488266}"/>
              </a:ext>
            </a:extLst>
          </p:cNvPr>
          <p:cNvCxnSpPr>
            <a:cxnSpLocks/>
          </p:cNvCxnSpPr>
          <p:nvPr/>
        </p:nvCxnSpPr>
        <p:spPr>
          <a:xfrm flipV="1">
            <a:off x="2083395" y="2495405"/>
            <a:ext cx="714426" cy="8038"/>
          </a:xfrm>
          <a:prstGeom prst="straightConnector1">
            <a:avLst/>
          </a:prstGeom>
          <a:ln w="22225" cap="rnd">
            <a:solidFill>
              <a:schemeClr val="accent5">
                <a:lumMod val="60000"/>
                <a:lumOff val="40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BF96147-3CFE-8C4E-8290-428213123B0A}"/>
              </a:ext>
            </a:extLst>
          </p:cNvPr>
          <p:cNvCxnSpPr>
            <a:cxnSpLocks/>
          </p:cNvCxnSpPr>
          <p:nvPr/>
        </p:nvCxnSpPr>
        <p:spPr>
          <a:xfrm flipV="1">
            <a:off x="3297464" y="3727147"/>
            <a:ext cx="133910" cy="279853"/>
          </a:xfrm>
          <a:prstGeom prst="straightConnector1">
            <a:avLst/>
          </a:prstGeom>
          <a:ln w="22225" cap="rnd">
            <a:solidFill>
              <a:schemeClr val="accent5">
                <a:lumMod val="60000"/>
                <a:lumOff val="40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107">
            <a:extLst>
              <a:ext uri="{FF2B5EF4-FFF2-40B4-BE49-F238E27FC236}">
                <a16:creationId xmlns:a16="http://schemas.microsoft.com/office/drawing/2014/main" id="{DBFD5A33-FB00-0B4C-AC30-2ED6AB934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186" y="2063143"/>
            <a:ext cx="21699" cy="170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 panose="02000503020000020003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87E8798-5240-B448-96A3-06E0B50E765D}"/>
              </a:ext>
            </a:extLst>
          </p:cNvPr>
          <p:cNvGrpSpPr/>
          <p:nvPr/>
        </p:nvGrpSpPr>
        <p:grpSpPr>
          <a:xfrm>
            <a:off x="993600" y="1964432"/>
            <a:ext cx="1022381" cy="904384"/>
            <a:chOff x="361810" y="1749556"/>
            <a:chExt cx="1022381" cy="904384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CA087BA3-F708-0A49-AF45-A94E530982B2}"/>
                </a:ext>
              </a:extLst>
            </p:cNvPr>
            <p:cNvGrpSpPr/>
            <p:nvPr/>
          </p:nvGrpSpPr>
          <p:grpSpPr>
            <a:xfrm>
              <a:off x="361810" y="1872988"/>
              <a:ext cx="1022381" cy="780952"/>
              <a:chOff x="882908" y="1955096"/>
              <a:chExt cx="1094528" cy="798851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85ECC5A-C26C-9C4C-A31E-790B0F9E7E77}"/>
                  </a:ext>
                </a:extLst>
              </p:cNvPr>
              <p:cNvSpPr txBox="1"/>
              <p:nvPr/>
            </p:nvSpPr>
            <p:spPr>
              <a:xfrm>
                <a:off x="882908" y="2533565"/>
                <a:ext cx="1094528" cy="220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454F"/>
                    </a:solidFill>
                    <a:effectLst/>
                    <a:uLnTx/>
                    <a:uFillTx/>
                    <a:latin typeface="Avenir Book" panose="02000503020000020003"/>
                  </a:rPr>
                  <a:t>PRODUCT DATA</a:t>
                </a:r>
              </a:p>
            </p:txBody>
          </p:sp>
          <p:pic>
            <p:nvPicPr>
              <p:cNvPr id="86" name="Graphic 85">
                <a:extLst>
                  <a:ext uri="{FF2B5EF4-FFF2-40B4-BE49-F238E27FC236}">
                    <a16:creationId xmlns:a16="http://schemas.microsoft.com/office/drawing/2014/main" id="{C92C8AEB-2886-C743-AD14-24C6E04DA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165856" y="1955096"/>
                <a:ext cx="515684" cy="427640"/>
              </a:xfrm>
              <a:prstGeom prst="rect">
                <a:avLst/>
              </a:prstGeom>
            </p:spPr>
          </p:pic>
        </p:grp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DA7B14E-53C5-0D4C-A63C-79A4EBBF7EE0}"/>
                </a:ext>
              </a:extLst>
            </p:cNvPr>
            <p:cNvSpPr/>
            <p:nvPr/>
          </p:nvSpPr>
          <p:spPr>
            <a:xfrm>
              <a:off x="512156" y="1749556"/>
              <a:ext cx="721690" cy="669435"/>
            </a:xfrm>
            <a:prstGeom prst="ellipse">
              <a:avLst/>
            </a:prstGeom>
            <a:noFill/>
            <a:ln w="285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Book" panose="02000503020000020003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D78AB5A-1450-7B4B-8BD7-9A3037FC1EBB}"/>
              </a:ext>
            </a:extLst>
          </p:cNvPr>
          <p:cNvGrpSpPr/>
          <p:nvPr/>
        </p:nvGrpSpPr>
        <p:grpSpPr>
          <a:xfrm>
            <a:off x="2504338" y="4058471"/>
            <a:ext cx="1094528" cy="898872"/>
            <a:chOff x="1479890" y="3958653"/>
            <a:chExt cx="1094528" cy="898872"/>
          </a:xfrm>
        </p:grpSpPr>
        <p:sp>
          <p:nvSpPr>
            <p:cNvPr id="88" name="Freeform 30">
              <a:extLst>
                <a:ext uri="{FF2B5EF4-FFF2-40B4-BE49-F238E27FC236}">
                  <a16:creationId xmlns:a16="http://schemas.microsoft.com/office/drawing/2014/main" id="{40645884-BF20-804F-A2FD-BC37061DE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8194" y="4171325"/>
              <a:ext cx="139926" cy="107424"/>
            </a:xfrm>
            <a:custGeom>
              <a:avLst/>
              <a:gdLst>
                <a:gd name="T0" fmla="*/ 336 w 433"/>
                <a:gd name="T1" fmla="*/ 100 h 295"/>
                <a:gd name="T2" fmla="*/ 319 w 433"/>
                <a:gd name="T3" fmla="*/ 100 h 295"/>
                <a:gd name="T4" fmla="*/ 199 w 433"/>
                <a:gd name="T5" fmla="*/ 0 h 295"/>
                <a:gd name="T6" fmla="*/ 80 w 433"/>
                <a:gd name="T7" fmla="*/ 102 h 295"/>
                <a:gd name="T8" fmla="*/ 0 w 433"/>
                <a:gd name="T9" fmla="*/ 198 h 295"/>
                <a:gd name="T10" fmla="*/ 97 w 433"/>
                <a:gd name="T11" fmla="*/ 295 h 295"/>
                <a:gd name="T12" fmla="*/ 336 w 433"/>
                <a:gd name="T13" fmla="*/ 295 h 295"/>
                <a:gd name="T14" fmla="*/ 433 w 433"/>
                <a:gd name="T15" fmla="*/ 198 h 295"/>
                <a:gd name="T16" fmla="*/ 336 w 433"/>
                <a:gd name="T17" fmla="*/ 10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3" h="295">
                  <a:moveTo>
                    <a:pt x="336" y="100"/>
                  </a:moveTo>
                  <a:cubicBezTo>
                    <a:pt x="319" y="100"/>
                    <a:pt x="319" y="100"/>
                    <a:pt x="319" y="100"/>
                  </a:cubicBezTo>
                  <a:cubicBezTo>
                    <a:pt x="309" y="43"/>
                    <a:pt x="259" y="0"/>
                    <a:pt x="199" y="0"/>
                  </a:cubicBezTo>
                  <a:cubicBezTo>
                    <a:pt x="139" y="0"/>
                    <a:pt x="89" y="44"/>
                    <a:pt x="80" y="102"/>
                  </a:cubicBezTo>
                  <a:cubicBezTo>
                    <a:pt x="34" y="110"/>
                    <a:pt x="0" y="150"/>
                    <a:pt x="0" y="198"/>
                  </a:cubicBezTo>
                  <a:cubicBezTo>
                    <a:pt x="0" y="251"/>
                    <a:pt x="43" y="295"/>
                    <a:pt x="97" y="295"/>
                  </a:cubicBezTo>
                  <a:cubicBezTo>
                    <a:pt x="336" y="295"/>
                    <a:pt x="336" y="295"/>
                    <a:pt x="336" y="295"/>
                  </a:cubicBezTo>
                  <a:cubicBezTo>
                    <a:pt x="389" y="295"/>
                    <a:pt x="433" y="251"/>
                    <a:pt x="433" y="198"/>
                  </a:cubicBezTo>
                  <a:cubicBezTo>
                    <a:pt x="433" y="144"/>
                    <a:pt x="389" y="100"/>
                    <a:pt x="336" y="10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venir Book" panose="02000503020000020003"/>
              </a:endParaRPr>
            </a:p>
          </p:txBody>
        </p:sp>
        <p:sp>
          <p:nvSpPr>
            <p:cNvPr id="89" name="Freeform 31">
              <a:extLst>
                <a:ext uri="{FF2B5EF4-FFF2-40B4-BE49-F238E27FC236}">
                  <a16:creationId xmlns:a16="http://schemas.microsoft.com/office/drawing/2014/main" id="{20C83D6C-E9A5-D04F-8B79-AA1394F9D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425" y="4091260"/>
              <a:ext cx="214454" cy="174851"/>
            </a:xfrm>
            <a:custGeom>
              <a:avLst/>
              <a:gdLst>
                <a:gd name="T0" fmla="*/ 439 w 664"/>
                <a:gd name="T1" fmla="*/ 385 h 480"/>
                <a:gd name="T2" fmla="*/ 527 w 664"/>
                <a:gd name="T3" fmla="*/ 255 h 480"/>
                <a:gd name="T4" fmla="*/ 664 w 664"/>
                <a:gd name="T5" fmla="*/ 145 h 480"/>
                <a:gd name="T6" fmla="*/ 469 w 664"/>
                <a:gd name="T7" fmla="*/ 0 h 480"/>
                <a:gd name="T8" fmla="*/ 280 w 664"/>
                <a:gd name="T9" fmla="*/ 129 h 480"/>
                <a:gd name="T10" fmla="*/ 252 w 664"/>
                <a:gd name="T11" fmla="*/ 126 h 480"/>
                <a:gd name="T12" fmla="*/ 120 w 664"/>
                <a:gd name="T13" fmla="*/ 252 h 480"/>
                <a:gd name="T14" fmla="*/ 114 w 664"/>
                <a:gd name="T15" fmla="*/ 252 h 480"/>
                <a:gd name="T16" fmla="*/ 34 w 664"/>
                <a:gd name="T17" fmla="*/ 286 h 480"/>
                <a:gd name="T18" fmla="*/ 0 w 664"/>
                <a:gd name="T19" fmla="*/ 366 h 480"/>
                <a:gd name="T20" fmla="*/ 114 w 664"/>
                <a:gd name="T21" fmla="*/ 480 h 480"/>
                <a:gd name="T22" fmla="*/ 315 w 664"/>
                <a:gd name="T23" fmla="*/ 480 h 480"/>
                <a:gd name="T24" fmla="*/ 477 w 664"/>
                <a:gd name="T25" fmla="*/ 480 h 480"/>
                <a:gd name="T26" fmla="*/ 439 w 664"/>
                <a:gd name="T27" fmla="*/ 385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4" h="480">
                  <a:moveTo>
                    <a:pt x="439" y="385"/>
                  </a:moveTo>
                  <a:cubicBezTo>
                    <a:pt x="439" y="327"/>
                    <a:pt x="475" y="276"/>
                    <a:pt x="527" y="255"/>
                  </a:cubicBezTo>
                  <a:cubicBezTo>
                    <a:pt x="548" y="195"/>
                    <a:pt x="601" y="152"/>
                    <a:pt x="664" y="145"/>
                  </a:cubicBezTo>
                  <a:cubicBezTo>
                    <a:pt x="639" y="61"/>
                    <a:pt x="561" y="0"/>
                    <a:pt x="469" y="0"/>
                  </a:cubicBezTo>
                  <a:cubicBezTo>
                    <a:pt x="383" y="0"/>
                    <a:pt x="310" y="53"/>
                    <a:pt x="280" y="129"/>
                  </a:cubicBezTo>
                  <a:cubicBezTo>
                    <a:pt x="271" y="127"/>
                    <a:pt x="262" y="126"/>
                    <a:pt x="252" y="126"/>
                  </a:cubicBezTo>
                  <a:cubicBezTo>
                    <a:pt x="181" y="126"/>
                    <a:pt x="123" y="182"/>
                    <a:pt x="120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83" y="252"/>
                    <a:pt x="54" y="265"/>
                    <a:pt x="34" y="286"/>
                  </a:cubicBezTo>
                  <a:cubicBezTo>
                    <a:pt x="13" y="306"/>
                    <a:pt x="0" y="335"/>
                    <a:pt x="0" y="366"/>
                  </a:cubicBezTo>
                  <a:cubicBezTo>
                    <a:pt x="0" y="429"/>
                    <a:pt x="51" y="480"/>
                    <a:pt x="114" y="480"/>
                  </a:cubicBezTo>
                  <a:cubicBezTo>
                    <a:pt x="315" y="480"/>
                    <a:pt x="315" y="480"/>
                    <a:pt x="315" y="480"/>
                  </a:cubicBezTo>
                  <a:cubicBezTo>
                    <a:pt x="477" y="480"/>
                    <a:pt x="477" y="480"/>
                    <a:pt x="477" y="480"/>
                  </a:cubicBezTo>
                  <a:cubicBezTo>
                    <a:pt x="454" y="455"/>
                    <a:pt x="439" y="422"/>
                    <a:pt x="439" y="385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venir Book" panose="02000503020000020003"/>
              </a:endParaRPr>
            </a:p>
          </p:txBody>
        </p:sp>
        <p:sp>
          <p:nvSpPr>
            <p:cNvPr id="90" name="Freeform 106">
              <a:extLst>
                <a:ext uri="{FF2B5EF4-FFF2-40B4-BE49-F238E27FC236}">
                  <a16:creationId xmlns:a16="http://schemas.microsoft.com/office/drawing/2014/main" id="{BA29BDE7-B564-5944-83BC-9C2254B5F3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6449" y="4303203"/>
              <a:ext cx="214454" cy="216291"/>
            </a:xfrm>
            <a:custGeom>
              <a:avLst/>
              <a:gdLst>
                <a:gd name="T0" fmla="*/ 604 w 712"/>
                <a:gd name="T1" fmla="*/ 35 h 748"/>
                <a:gd name="T2" fmla="*/ 588 w 712"/>
                <a:gd name="T3" fmla="*/ 0 h 748"/>
                <a:gd name="T4" fmla="*/ 535 w 712"/>
                <a:gd name="T5" fmla="*/ 17 h 748"/>
                <a:gd name="T6" fmla="*/ 391 w 712"/>
                <a:gd name="T7" fmla="*/ 35 h 748"/>
                <a:gd name="T8" fmla="*/ 374 w 712"/>
                <a:gd name="T9" fmla="*/ 0 h 748"/>
                <a:gd name="T10" fmla="*/ 321 w 712"/>
                <a:gd name="T11" fmla="*/ 17 h 748"/>
                <a:gd name="T12" fmla="*/ 177 w 712"/>
                <a:gd name="T13" fmla="*/ 35 h 748"/>
                <a:gd name="T14" fmla="*/ 161 w 712"/>
                <a:gd name="T15" fmla="*/ 0 h 748"/>
                <a:gd name="T16" fmla="*/ 108 w 712"/>
                <a:gd name="T17" fmla="*/ 17 h 748"/>
                <a:gd name="T18" fmla="*/ 41 w 712"/>
                <a:gd name="T19" fmla="*/ 35 h 748"/>
                <a:gd name="T20" fmla="*/ 0 w 712"/>
                <a:gd name="T21" fmla="*/ 706 h 748"/>
                <a:gd name="T22" fmla="*/ 671 w 712"/>
                <a:gd name="T23" fmla="*/ 748 h 748"/>
                <a:gd name="T24" fmla="*/ 712 w 712"/>
                <a:gd name="T25" fmla="*/ 77 h 748"/>
                <a:gd name="T26" fmla="*/ 182 w 712"/>
                <a:gd name="T27" fmla="*/ 679 h 748"/>
                <a:gd name="T28" fmla="*/ 60 w 712"/>
                <a:gd name="T29" fmla="*/ 570 h 748"/>
                <a:gd name="T30" fmla="*/ 182 w 712"/>
                <a:gd name="T31" fmla="*/ 679 h 748"/>
                <a:gd name="T32" fmla="*/ 60 w 712"/>
                <a:gd name="T33" fmla="*/ 535 h 748"/>
                <a:gd name="T34" fmla="*/ 182 w 712"/>
                <a:gd name="T35" fmla="*/ 426 h 748"/>
                <a:gd name="T36" fmla="*/ 182 w 712"/>
                <a:gd name="T37" fmla="*/ 392 h 748"/>
                <a:gd name="T38" fmla="*/ 60 w 712"/>
                <a:gd name="T39" fmla="*/ 283 h 748"/>
                <a:gd name="T40" fmla="*/ 182 w 712"/>
                <a:gd name="T41" fmla="*/ 392 h 748"/>
                <a:gd name="T42" fmla="*/ 216 w 712"/>
                <a:gd name="T43" fmla="*/ 679 h 748"/>
                <a:gd name="T44" fmla="*/ 337 w 712"/>
                <a:gd name="T45" fmla="*/ 570 h 748"/>
                <a:gd name="T46" fmla="*/ 337 w 712"/>
                <a:gd name="T47" fmla="*/ 535 h 748"/>
                <a:gd name="T48" fmla="*/ 216 w 712"/>
                <a:gd name="T49" fmla="*/ 426 h 748"/>
                <a:gd name="T50" fmla="*/ 337 w 712"/>
                <a:gd name="T51" fmla="*/ 535 h 748"/>
                <a:gd name="T52" fmla="*/ 216 w 712"/>
                <a:gd name="T53" fmla="*/ 283 h 748"/>
                <a:gd name="T54" fmla="*/ 337 w 712"/>
                <a:gd name="T55" fmla="*/ 392 h 748"/>
                <a:gd name="T56" fmla="*/ 494 w 712"/>
                <a:gd name="T57" fmla="*/ 679 h 748"/>
                <a:gd name="T58" fmla="*/ 372 w 712"/>
                <a:gd name="T59" fmla="*/ 570 h 748"/>
                <a:gd name="T60" fmla="*/ 494 w 712"/>
                <a:gd name="T61" fmla="*/ 679 h 748"/>
                <a:gd name="T62" fmla="*/ 372 w 712"/>
                <a:gd name="T63" fmla="*/ 535 h 748"/>
                <a:gd name="T64" fmla="*/ 494 w 712"/>
                <a:gd name="T65" fmla="*/ 426 h 748"/>
                <a:gd name="T66" fmla="*/ 494 w 712"/>
                <a:gd name="T67" fmla="*/ 392 h 748"/>
                <a:gd name="T68" fmla="*/ 372 w 712"/>
                <a:gd name="T69" fmla="*/ 283 h 748"/>
                <a:gd name="T70" fmla="*/ 494 w 712"/>
                <a:gd name="T71" fmla="*/ 392 h 748"/>
                <a:gd name="T72" fmla="*/ 529 w 712"/>
                <a:gd name="T73" fmla="*/ 679 h 748"/>
                <a:gd name="T74" fmla="*/ 650 w 712"/>
                <a:gd name="T75" fmla="*/ 570 h 748"/>
                <a:gd name="T76" fmla="*/ 650 w 712"/>
                <a:gd name="T77" fmla="*/ 535 h 748"/>
                <a:gd name="T78" fmla="*/ 529 w 712"/>
                <a:gd name="T79" fmla="*/ 426 h 748"/>
                <a:gd name="T80" fmla="*/ 650 w 712"/>
                <a:gd name="T81" fmla="*/ 535 h 748"/>
                <a:gd name="T82" fmla="*/ 529 w 712"/>
                <a:gd name="T83" fmla="*/ 392 h 748"/>
                <a:gd name="T84" fmla="*/ 650 w 712"/>
                <a:gd name="T85" fmla="*/ 283 h 748"/>
                <a:gd name="T86" fmla="*/ 652 w 712"/>
                <a:gd name="T87" fmla="*/ 231 h 748"/>
                <a:gd name="T88" fmla="*/ 60 w 712"/>
                <a:gd name="T89" fmla="*/ 105 h 748"/>
                <a:gd name="T90" fmla="*/ 652 w 712"/>
                <a:gd name="T91" fmla="*/ 231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2" h="748">
                  <a:moveTo>
                    <a:pt x="671" y="35"/>
                  </a:moveTo>
                  <a:cubicBezTo>
                    <a:pt x="604" y="35"/>
                    <a:pt x="604" y="35"/>
                    <a:pt x="604" y="35"/>
                  </a:cubicBezTo>
                  <a:cubicBezTo>
                    <a:pt x="604" y="17"/>
                    <a:pt x="604" y="17"/>
                    <a:pt x="604" y="17"/>
                  </a:cubicBezTo>
                  <a:cubicBezTo>
                    <a:pt x="604" y="7"/>
                    <a:pt x="597" y="0"/>
                    <a:pt x="588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42" y="0"/>
                    <a:pt x="535" y="7"/>
                    <a:pt x="535" y="17"/>
                  </a:cubicBezTo>
                  <a:cubicBezTo>
                    <a:pt x="535" y="35"/>
                    <a:pt x="535" y="35"/>
                    <a:pt x="535" y="35"/>
                  </a:cubicBezTo>
                  <a:cubicBezTo>
                    <a:pt x="391" y="35"/>
                    <a:pt x="391" y="35"/>
                    <a:pt x="391" y="35"/>
                  </a:cubicBezTo>
                  <a:cubicBezTo>
                    <a:pt x="391" y="17"/>
                    <a:pt x="391" y="17"/>
                    <a:pt x="391" y="17"/>
                  </a:cubicBezTo>
                  <a:cubicBezTo>
                    <a:pt x="391" y="7"/>
                    <a:pt x="383" y="0"/>
                    <a:pt x="374" y="0"/>
                  </a:cubicBezTo>
                  <a:cubicBezTo>
                    <a:pt x="338" y="0"/>
                    <a:pt x="338" y="0"/>
                    <a:pt x="338" y="0"/>
                  </a:cubicBezTo>
                  <a:cubicBezTo>
                    <a:pt x="329" y="0"/>
                    <a:pt x="321" y="7"/>
                    <a:pt x="321" y="17"/>
                  </a:cubicBezTo>
                  <a:cubicBezTo>
                    <a:pt x="321" y="35"/>
                    <a:pt x="321" y="35"/>
                    <a:pt x="321" y="35"/>
                  </a:cubicBezTo>
                  <a:cubicBezTo>
                    <a:pt x="177" y="35"/>
                    <a:pt x="177" y="35"/>
                    <a:pt x="177" y="35"/>
                  </a:cubicBezTo>
                  <a:cubicBezTo>
                    <a:pt x="177" y="17"/>
                    <a:pt x="177" y="17"/>
                    <a:pt x="177" y="17"/>
                  </a:cubicBezTo>
                  <a:cubicBezTo>
                    <a:pt x="177" y="7"/>
                    <a:pt x="170" y="0"/>
                    <a:pt x="161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5" y="0"/>
                    <a:pt x="108" y="7"/>
                    <a:pt x="108" y="17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18" y="35"/>
                    <a:pt x="0" y="54"/>
                    <a:pt x="0" y="77"/>
                  </a:cubicBezTo>
                  <a:cubicBezTo>
                    <a:pt x="0" y="706"/>
                    <a:pt x="0" y="706"/>
                    <a:pt x="0" y="706"/>
                  </a:cubicBezTo>
                  <a:cubicBezTo>
                    <a:pt x="0" y="729"/>
                    <a:pt x="18" y="748"/>
                    <a:pt x="41" y="748"/>
                  </a:cubicBezTo>
                  <a:cubicBezTo>
                    <a:pt x="671" y="748"/>
                    <a:pt x="671" y="748"/>
                    <a:pt x="671" y="748"/>
                  </a:cubicBezTo>
                  <a:cubicBezTo>
                    <a:pt x="694" y="748"/>
                    <a:pt x="712" y="729"/>
                    <a:pt x="712" y="706"/>
                  </a:cubicBezTo>
                  <a:cubicBezTo>
                    <a:pt x="712" y="77"/>
                    <a:pt x="712" y="77"/>
                    <a:pt x="712" y="77"/>
                  </a:cubicBezTo>
                  <a:cubicBezTo>
                    <a:pt x="712" y="54"/>
                    <a:pt x="694" y="35"/>
                    <a:pt x="671" y="35"/>
                  </a:cubicBezTo>
                  <a:close/>
                  <a:moveTo>
                    <a:pt x="182" y="679"/>
                  </a:moveTo>
                  <a:cubicBezTo>
                    <a:pt x="60" y="679"/>
                    <a:pt x="60" y="679"/>
                    <a:pt x="60" y="679"/>
                  </a:cubicBezTo>
                  <a:cubicBezTo>
                    <a:pt x="60" y="570"/>
                    <a:pt x="60" y="570"/>
                    <a:pt x="60" y="570"/>
                  </a:cubicBezTo>
                  <a:cubicBezTo>
                    <a:pt x="182" y="570"/>
                    <a:pt x="182" y="570"/>
                    <a:pt x="182" y="570"/>
                  </a:cubicBezTo>
                  <a:lnTo>
                    <a:pt x="182" y="679"/>
                  </a:lnTo>
                  <a:close/>
                  <a:moveTo>
                    <a:pt x="182" y="535"/>
                  </a:moveTo>
                  <a:cubicBezTo>
                    <a:pt x="60" y="535"/>
                    <a:pt x="60" y="535"/>
                    <a:pt x="60" y="535"/>
                  </a:cubicBezTo>
                  <a:cubicBezTo>
                    <a:pt x="60" y="426"/>
                    <a:pt x="60" y="426"/>
                    <a:pt x="60" y="426"/>
                  </a:cubicBezTo>
                  <a:cubicBezTo>
                    <a:pt x="182" y="426"/>
                    <a:pt x="182" y="426"/>
                    <a:pt x="182" y="426"/>
                  </a:cubicBezTo>
                  <a:lnTo>
                    <a:pt x="182" y="535"/>
                  </a:lnTo>
                  <a:close/>
                  <a:moveTo>
                    <a:pt x="182" y="392"/>
                  </a:moveTo>
                  <a:cubicBezTo>
                    <a:pt x="60" y="392"/>
                    <a:pt x="60" y="392"/>
                    <a:pt x="60" y="392"/>
                  </a:cubicBezTo>
                  <a:cubicBezTo>
                    <a:pt x="60" y="283"/>
                    <a:pt x="60" y="283"/>
                    <a:pt x="60" y="283"/>
                  </a:cubicBezTo>
                  <a:cubicBezTo>
                    <a:pt x="182" y="283"/>
                    <a:pt x="182" y="283"/>
                    <a:pt x="182" y="283"/>
                  </a:cubicBezTo>
                  <a:lnTo>
                    <a:pt x="182" y="392"/>
                  </a:lnTo>
                  <a:close/>
                  <a:moveTo>
                    <a:pt x="337" y="679"/>
                  </a:moveTo>
                  <a:cubicBezTo>
                    <a:pt x="216" y="679"/>
                    <a:pt x="216" y="679"/>
                    <a:pt x="216" y="679"/>
                  </a:cubicBezTo>
                  <a:cubicBezTo>
                    <a:pt x="216" y="570"/>
                    <a:pt x="216" y="570"/>
                    <a:pt x="216" y="570"/>
                  </a:cubicBezTo>
                  <a:cubicBezTo>
                    <a:pt x="337" y="570"/>
                    <a:pt x="337" y="570"/>
                    <a:pt x="337" y="570"/>
                  </a:cubicBezTo>
                  <a:lnTo>
                    <a:pt x="337" y="679"/>
                  </a:lnTo>
                  <a:close/>
                  <a:moveTo>
                    <a:pt x="337" y="535"/>
                  </a:moveTo>
                  <a:cubicBezTo>
                    <a:pt x="216" y="535"/>
                    <a:pt x="216" y="535"/>
                    <a:pt x="216" y="535"/>
                  </a:cubicBezTo>
                  <a:cubicBezTo>
                    <a:pt x="216" y="426"/>
                    <a:pt x="216" y="426"/>
                    <a:pt x="216" y="426"/>
                  </a:cubicBezTo>
                  <a:cubicBezTo>
                    <a:pt x="337" y="426"/>
                    <a:pt x="337" y="426"/>
                    <a:pt x="337" y="426"/>
                  </a:cubicBezTo>
                  <a:lnTo>
                    <a:pt x="337" y="535"/>
                  </a:lnTo>
                  <a:close/>
                  <a:moveTo>
                    <a:pt x="216" y="392"/>
                  </a:moveTo>
                  <a:cubicBezTo>
                    <a:pt x="216" y="283"/>
                    <a:pt x="216" y="283"/>
                    <a:pt x="216" y="283"/>
                  </a:cubicBezTo>
                  <a:cubicBezTo>
                    <a:pt x="337" y="283"/>
                    <a:pt x="337" y="283"/>
                    <a:pt x="337" y="283"/>
                  </a:cubicBezTo>
                  <a:cubicBezTo>
                    <a:pt x="337" y="392"/>
                    <a:pt x="337" y="392"/>
                    <a:pt x="337" y="392"/>
                  </a:cubicBezTo>
                  <a:lnTo>
                    <a:pt x="216" y="392"/>
                  </a:lnTo>
                  <a:close/>
                  <a:moveTo>
                    <a:pt x="494" y="679"/>
                  </a:moveTo>
                  <a:cubicBezTo>
                    <a:pt x="372" y="679"/>
                    <a:pt x="372" y="679"/>
                    <a:pt x="372" y="679"/>
                  </a:cubicBezTo>
                  <a:cubicBezTo>
                    <a:pt x="372" y="570"/>
                    <a:pt x="372" y="570"/>
                    <a:pt x="372" y="570"/>
                  </a:cubicBezTo>
                  <a:cubicBezTo>
                    <a:pt x="494" y="570"/>
                    <a:pt x="494" y="570"/>
                    <a:pt x="494" y="570"/>
                  </a:cubicBezTo>
                  <a:lnTo>
                    <a:pt x="494" y="679"/>
                  </a:lnTo>
                  <a:close/>
                  <a:moveTo>
                    <a:pt x="494" y="535"/>
                  </a:moveTo>
                  <a:cubicBezTo>
                    <a:pt x="372" y="535"/>
                    <a:pt x="372" y="535"/>
                    <a:pt x="372" y="535"/>
                  </a:cubicBezTo>
                  <a:cubicBezTo>
                    <a:pt x="372" y="426"/>
                    <a:pt x="372" y="426"/>
                    <a:pt x="372" y="426"/>
                  </a:cubicBezTo>
                  <a:cubicBezTo>
                    <a:pt x="494" y="426"/>
                    <a:pt x="494" y="426"/>
                    <a:pt x="494" y="426"/>
                  </a:cubicBezTo>
                  <a:lnTo>
                    <a:pt x="494" y="535"/>
                  </a:lnTo>
                  <a:close/>
                  <a:moveTo>
                    <a:pt x="494" y="392"/>
                  </a:moveTo>
                  <a:cubicBezTo>
                    <a:pt x="372" y="392"/>
                    <a:pt x="372" y="392"/>
                    <a:pt x="372" y="392"/>
                  </a:cubicBezTo>
                  <a:cubicBezTo>
                    <a:pt x="372" y="283"/>
                    <a:pt x="372" y="283"/>
                    <a:pt x="372" y="283"/>
                  </a:cubicBezTo>
                  <a:cubicBezTo>
                    <a:pt x="494" y="283"/>
                    <a:pt x="494" y="283"/>
                    <a:pt x="494" y="283"/>
                  </a:cubicBezTo>
                  <a:lnTo>
                    <a:pt x="494" y="392"/>
                  </a:lnTo>
                  <a:close/>
                  <a:moveTo>
                    <a:pt x="650" y="679"/>
                  </a:moveTo>
                  <a:cubicBezTo>
                    <a:pt x="529" y="679"/>
                    <a:pt x="529" y="679"/>
                    <a:pt x="529" y="679"/>
                  </a:cubicBezTo>
                  <a:cubicBezTo>
                    <a:pt x="529" y="570"/>
                    <a:pt x="529" y="570"/>
                    <a:pt x="529" y="570"/>
                  </a:cubicBezTo>
                  <a:cubicBezTo>
                    <a:pt x="650" y="570"/>
                    <a:pt x="650" y="570"/>
                    <a:pt x="650" y="570"/>
                  </a:cubicBezTo>
                  <a:lnTo>
                    <a:pt x="650" y="679"/>
                  </a:lnTo>
                  <a:close/>
                  <a:moveTo>
                    <a:pt x="650" y="535"/>
                  </a:moveTo>
                  <a:cubicBezTo>
                    <a:pt x="529" y="535"/>
                    <a:pt x="529" y="535"/>
                    <a:pt x="529" y="535"/>
                  </a:cubicBezTo>
                  <a:cubicBezTo>
                    <a:pt x="529" y="426"/>
                    <a:pt x="529" y="426"/>
                    <a:pt x="529" y="426"/>
                  </a:cubicBezTo>
                  <a:cubicBezTo>
                    <a:pt x="650" y="426"/>
                    <a:pt x="650" y="426"/>
                    <a:pt x="650" y="426"/>
                  </a:cubicBezTo>
                  <a:lnTo>
                    <a:pt x="650" y="535"/>
                  </a:lnTo>
                  <a:close/>
                  <a:moveTo>
                    <a:pt x="650" y="392"/>
                  </a:moveTo>
                  <a:cubicBezTo>
                    <a:pt x="529" y="392"/>
                    <a:pt x="529" y="392"/>
                    <a:pt x="529" y="392"/>
                  </a:cubicBezTo>
                  <a:cubicBezTo>
                    <a:pt x="529" y="283"/>
                    <a:pt x="529" y="283"/>
                    <a:pt x="529" y="283"/>
                  </a:cubicBezTo>
                  <a:cubicBezTo>
                    <a:pt x="650" y="283"/>
                    <a:pt x="650" y="283"/>
                    <a:pt x="650" y="283"/>
                  </a:cubicBezTo>
                  <a:lnTo>
                    <a:pt x="650" y="392"/>
                  </a:lnTo>
                  <a:close/>
                  <a:moveTo>
                    <a:pt x="652" y="231"/>
                  </a:moveTo>
                  <a:cubicBezTo>
                    <a:pt x="60" y="231"/>
                    <a:pt x="60" y="231"/>
                    <a:pt x="60" y="231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52" y="105"/>
                    <a:pt x="652" y="105"/>
                    <a:pt x="652" y="105"/>
                  </a:cubicBezTo>
                  <a:lnTo>
                    <a:pt x="652" y="23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/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1BE4ACEA-73F9-7346-BE1A-2DFF4012997E}"/>
                </a:ext>
              </a:extLst>
            </p:cNvPr>
            <p:cNvGrpSpPr/>
            <p:nvPr/>
          </p:nvGrpSpPr>
          <p:grpSpPr>
            <a:xfrm>
              <a:off x="1479890" y="3958653"/>
              <a:ext cx="1094528" cy="898872"/>
              <a:chOff x="1479890" y="3958653"/>
              <a:chExt cx="1094528" cy="898872"/>
            </a:xfrm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3617F978-17C5-1B43-BF0E-356F5AA6F655}"/>
                  </a:ext>
                </a:extLst>
              </p:cNvPr>
              <p:cNvSpPr txBox="1"/>
              <p:nvPr/>
            </p:nvSpPr>
            <p:spPr>
              <a:xfrm>
                <a:off x="1479890" y="4642081"/>
                <a:ext cx="1094528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454F"/>
                    </a:solidFill>
                    <a:effectLst/>
                    <a:uLnTx/>
                    <a:uFillTx/>
                    <a:latin typeface="Avenir Book" panose="02000503020000020003"/>
                  </a:rPr>
                  <a:t>CONTEXTUAL DATA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A08D6FA1-910E-364C-AEDE-C7858391F5FB}"/>
                  </a:ext>
                </a:extLst>
              </p:cNvPr>
              <p:cNvSpPr/>
              <p:nvPr/>
            </p:nvSpPr>
            <p:spPr>
              <a:xfrm>
                <a:off x="1687275" y="3958653"/>
                <a:ext cx="721690" cy="669435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Book" panose="02000503020000020003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7DC69B-D67F-0546-B9F0-762FDEB54333}"/>
              </a:ext>
            </a:extLst>
          </p:cNvPr>
          <p:cNvGrpSpPr/>
          <p:nvPr/>
        </p:nvGrpSpPr>
        <p:grpSpPr>
          <a:xfrm>
            <a:off x="1451462" y="1065812"/>
            <a:ext cx="1094528" cy="914397"/>
            <a:chOff x="1756268" y="1065812"/>
            <a:chExt cx="1094528" cy="914397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68D111A-80F4-7E4E-81D0-3B13CE4C92FE}"/>
                </a:ext>
              </a:extLst>
            </p:cNvPr>
            <p:cNvSpPr txBox="1"/>
            <p:nvPr/>
          </p:nvSpPr>
          <p:spPr>
            <a:xfrm>
              <a:off x="1756268" y="1764765"/>
              <a:ext cx="109452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54F"/>
                  </a:solidFill>
                  <a:effectLst/>
                  <a:uLnTx/>
                  <a:uFillTx/>
                  <a:latin typeface="Avenir Book" panose="02000503020000020003"/>
                </a:rPr>
                <a:t>WEBSITE DATA</a:t>
              </a:r>
            </a:p>
          </p:txBody>
        </p:sp>
        <p:grpSp>
          <p:nvGrpSpPr>
            <p:cNvPr id="94" name="Google Shape;1647;p24">
              <a:extLst>
                <a:ext uri="{FF2B5EF4-FFF2-40B4-BE49-F238E27FC236}">
                  <a16:creationId xmlns:a16="http://schemas.microsoft.com/office/drawing/2014/main" id="{ECE8FA7E-4185-5A40-BE06-53BD9E699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81863" y="1065812"/>
              <a:ext cx="669386" cy="669386"/>
              <a:chOff x="3157538" y="1157288"/>
              <a:chExt cx="2828925" cy="2828925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95" name="Google Shape;1648;p24">
                <a:extLst>
                  <a:ext uri="{FF2B5EF4-FFF2-40B4-BE49-F238E27FC236}">
                    <a16:creationId xmlns:a16="http://schemas.microsoft.com/office/drawing/2014/main" id="{A0A3178C-F0B3-F747-B796-117CBFE10943}"/>
                  </a:ext>
                </a:extLst>
              </p:cNvPr>
              <p:cNvSpPr/>
              <p:nvPr/>
            </p:nvSpPr>
            <p:spPr>
              <a:xfrm>
                <a:off x="3157538" y="1157288"/>
                <a:ext cx="2828925" cy="28289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752" extrusionOk="0">
                    <a:moveTo>
                      <a:pt x="376" y="0"/>
                    </a:moveTo>
                    <a:cubicBezTo>
                      <a:pt x="169" y="0"/>
                      <a:pt x="0" y="169"/>
                      <a:pt x="0" y="376"/>
                    </a:cubicBezTo>
                    <a:cubicBezTo>
                      <a:pt x="0" y="583"/>
                      <a:pt x="169" y="752"/>
                      <a:pt x="376" y="752"/>
                    </a:cubicBezTo>
                    <a:cubicBezTo>
                      <a:pt x="583" y="752"/>
                      <a:pt x="752" y="583"/>
                      <a:pt x="752" y="376"/>
                    </a:cubicBezTo>
                    <a:cubicBezTo>
                      <a:pt x="752" y="169"/>
                      <a:pt x="583" y="0"/>
                      <a:pt x="376" y="0"/>
                    </a:cubicBezTo>
                    <a:close/>
                    <a:moveTo>
                      <a:pt x="726" y="440"/>
                    </a:moveTo>
                    <a:cubicBezTo>
                      <a:pt x="701" y="577"/>
                      <a:pt x="597" y="687"/>
                      <a:pt x="463" y="721"/>
                    </a:cubicBezTo>
                    <a:cubicBezTo>
                      <a:pt x="488" y="702"/>
                      <a:pt x="511" y="675"/>
                      <a:pt x="531" y="640"/>
                    </a:cubicBezTo>
                    <a:cubicBezTo>
                      <a:pt x="547" y="611"/>
                      <a:pt x="560" y="578"/>
                      <a:pt x="570" y="543"/>
                    </a:cubicBezTo>
                    <a:cubicBezTo>
                      <a:pt x="563" y="545"/>
                      <a:pt x="556" y="546"/>
                      <a:pt x="548" y="547"/>
                    </a:cubicBezTo>
                    <a:cubicBezTo>
                      <a:pt x="516" y="652"/>
                      <a:pt x="456" y="725"/>
                      <a:pt x="386" y="731"/>
                    </a:cubicBezTo>
                    <a:cubicBezTo>
                      <a:pt x="386" y="647"/>
                      <a:pt x="386" y="647"/>
                      <a:pt x="386" y="647"/>
                    </a:cubicBezTo>
                    <a:cubicBezTo>
                      <a:pt x="383" y="647"/>
                      <a:pt x="379" y="647"/>
                      <a:pt x="376" y="647"/>
                    </a:cubicBezTo>
                    <a:cubicBezTo>
                      <a:pt x="373" y="647"/>
                      <a:pt x="369" y="647"/>
                      <a:pt x="366" y="647"/>
                    </a:cubicBezTo>
                    <a:cubicBezTo>
                      <a:pt x="366" y="731"/>
                      <a:pt x="366" y="731"/>
                      <a:pt x="366" y="731"/>
                    </a:cubicBezTo>
                    <a:cubicBezTo>
                      <a:pt x="296" y="725"/>
                      <a:pt x="236" y="652"/>
                      <a:pt x="204" y="547"/>
                    </a:cubicBezTo>
                    <a:cubicBezTo>
                      <a:pt x="196" y="546"/>
                      <a:pt x="189" y="544"/>
                      <a:pt x="182" y="543"/>
                    </a:cubicBezTo>
                    <a:cubicBezTo>
                      <a:pt x="192" y="578"/>
                      <a:pt x="205" y="611"/>
                      <a:pt x="221" y="640"/>
                    </a:cubicBezTo>
                    <a:cubicBezTo>
                      <a:pt x="241" y="675"/>
                      <a:pt x="264" y="702"/>
                      <a:pt x="289" y="721"/>
                    </a:cubicBezTo>
                    <a:cubicBezTo>
                      <a:pt x="155" y="687"/>
                      <a:pt x="51" y="577"/>
                      <a:pt x="26" y="440"/>
                    </a:cubicBezTo>
                    <a:cubicBezTo>
                      <a:pt x="45" y="462"/>
                      <a:pt x="73" y="482"/>
                      <a:pt x="109" y="498"/>
                    </a:cubicBezTo>
                    <a:cubicBezTo>
                      <a:pt x="103" y="488"/>
                      <a:pt x="100" y="478"/>
                      <a:pt x="99" y="470"/>
                    </a:cubicBezTo>
                    <a:cubicBezTo>
                      <a:pt x="55" y="446"/>
                      <a:pt x="26" y="417"/>
                      <a:pt x="21" y="386"/>
                    </a:cubicBezTo>
                    <a:cubicBezTo>
                      <a:pt x="99" y="386"/>
                      <a:pt x="99" y="386"/>
                      <a:pt x="99" y="386"/>
                    </a:cubicBezTo>
                    <a:cubicBezTo>
                      <a:pt x="99" y="366"/>
                      <a:pt x="99" y="366"/>
                      <a:pt x="99" y="366"/>
                    </a:cubicBezTo>
                    <a:cubicBezTo>
                      <a:pt x="21" y="366"/>
                      <a:pt x="21" y="366"/>
                      <a:pt x="21" y="366"/>
                    </a:cubicBezTo>
                    <a:cubicBezTo>
                      <a:pt x="26" y="335"/>
                      <a:pt x="55" y="306"/>
                      <a:pt x="99" y="282"/>
                    </a:cubicBezTo>
                    <a:cubicBezTo>
                      <a:pt x="99" y="259"/>
                      <a:pt x="99" y="259"/>
                      <a:pt x="99" y="259"/>
                    </a:cubicBezTo>
                    <a:cubicBezTo>
                      <a:pt x="68" y="274"/>
                      <a:pt x="43" y="292"/>
                      <a:pt x="26" y="312"/>
                    </a:cubicBezTo>
                    <a:cubicBezTo>
                      <a:pt x="51" y="175"/>
                      <a:pt x="155" y="65"/>
                      <a:pt x="289" y="31"/>
                    </a:cubicBezTo>
                    <a:cubicBezTo>
                      <a:pt x="264" y="50"/>
                      <a:pt x="241" y="77"/>
                      <a:pt x="221" y="112"/>
                    </a:cubicBezTo>
                    <a:cubicBezTo>
                      <a:pt x="219" y="116"/>
                      <a:pt x="217" y="120"/>
                      <a:pt x="215" y="124"/>
                    </a:cubicBezTo>
                    <a:cubicBezTo>
                      <a:pt x="223" y="123"/>
                      <a:pt x="231" y="123"/>
                      <a:pt x="239" y="122"/>
                    </a:cubicBezTo>
                    <a:cubicBezTo>
                      <a:pt x="272" y="63"/>
                      <a:pt x="316" y="25"/>
                      <a:pt x="366" y="21"/>
                    </a:cubicBezTo>
                    <a:cubicBezTo>
                      <a:pt x="366" y="146"/>
                      <a:pt x="366" y="146"/>
                      <a:pt x="366" y="146"/>
                    </a:cubicBezTo>
                    <a:cubicBezTo>
                      <a:pt x="369" y="148"/>
                      <a:pt x="373" y="150"/>
                      <a:pt x="376" y="153"/>
                    </a:cubicBezTo>
                    <a:cubicBezTo>
                      <a:pt x="379" y="150"/>
                      <a:pt x="383" y="148"/>
                      <a:pt x="386" y="146"/>
                    </a:cubicBezTo>
                    <a:cubicBezTo>
                      <a:pt x="386" y="21"/>
                      <a:pt x="386" y="21"/>
                      <a:pt x="386" y="21"/>
                    </a:cubicBezTo>
                    <a:cubicBezTo>
                      <a:pt x="436" y="25"/>
                      <a:pt x="480" y="63"/>
                      <a:pt x="513" y="122"/>
                    </a:cubicBezTo>
                    <a:cubicBezTo>
                      <a:pt x="521" y="123"/>
                      <a:pt x="529" y="123"/>
                      <a:pt x="537" y="124"/>
                    </a:cubicBezTo>
                    <a:cubicBezTo>
                      <a:pt x="535" y="120"/>
                      <a:pt x="533" y="116"/>
                      <a:pt x="531" y="112"/>
                    </a:cubicBezTo>
                    <a:cubicBezTo>
                      <a:pt x="511" y="77"/>
                      <a:pt x="488" y="50"/>
                      <a:pt x="463" y="31"/>
                    </a:cubicBezTo>
                    <a:cubicBezTo>
                      <a:pt x="597" y="65"/>
                      <a:pt x="701" y="175"/>
                      <a:pt x="726" y="312"/>
                    </a:cubicBezTo>
                    <a:cubicBezTo>
                      <a:pt x="709" y="292"/>
                      <a:pt x="684" y="274"/>
                      <a:pt x="653" y="259"/>
                    </a:cubicBezTo>
                    <a:cubicBezTo>
                      <a:pt x="653" y="282"/>
                      <a:pt x="653" y="282"/>
                      <a:pt x="653" y="282"/>
                    </a:cubicBezTo>
                    <a:cubicBezTo>
                      <a:pt x="697" y="306"/>
                      <a:pt x="726" y="335"/>
                      <a:pt x="731" y="366"/>
                    </a:cubicBezTo>
                    <a:cubicBezTo>
                      <a:pt x="653" y="366"/>
                      <a:pt x="653" y="366"/>
                      <a:pt x="653" y="366"/>
                    </a:cubicBezTo>
                    <a:cubicBezTo>
                      <a:pt x="653" y="386"/>
                      <a:pt x="653" y="386"/>
                      <a:pt x="653" y="386"/>
                    </a:cubicBezTo>
                    <a:cubicBezTo>
                      <a:pt x="731" y="386"/>
                      <a:pt x="731" y="386"/>
                      <a:pt x="731" y="386"/>
                    </a:cubicBezTo>
                    <a:cubicBezTo>
                      <a:pt x="726" y="417"/>
                      <a:pt x="697" y="446"/>
                      <a:pt x="653" y="470"/>
                    </a:cubicBezTo>
                    <a:cubicBezTo>
                      <a:pt x="652" y="477"/>
                      <a:pt x="649" y="488"/>
                      <a:pt x="643" y="498"/>
                    </a:cubicBezTo>
                    <a:cubicBezTo>
                      <a:pt x="679" y="482"/>
                      <a:pt x="707" y="462"/>
                      <a:pt x="726" y="4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649;p24">
                <a:extLst>
                  <a:ext uri="{FF2B5EF4-FFF2-40B4-BE49-F238E27FC236}">
                    <a16:creationId xmlns:a16="http://schemas.microsoft.com/office/drawing/2014/main" id="{6F5E8A0E-91AC-2544-8B11-06A2E6E4C157}"/>
                  </a:ext>
                </a:extLst>
              </p:cNvPr>
              <p:cNvSpPr/>
              <p:nvPr/>
            </p:nvSpPr>
            <p:spPr>
              <a:xfrm>
                <a:off x="3649663" y="1747838"/>
                <a:ext cx="873125" cy="3429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1650;p24">
                <a:extLst>
                  <a:ext uri="{FF2B5EF4-FFF2-40B4-BE49-F238E27FC236}">
                    <a16:creationId xmlns:a16="http://schemas.microsoft.com/office/drawing/2014/main" id="{08C92C63-CC3C-C644-B29A-957880ED5190}"/>
                  </a:ext>
                </a:extLst>
              </p:cNvPr>
              <p:cNvSpPr/>
              <p:nvPr/>
            </p:nvSpPr>
            <p:spPr>
              <a:xfrm>
                <a:off x="3649663" y="2074863"/>
                <a:ext cx="455613" cy="354013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4" extrusionOk="0">
                    <a:moveTo>
                      <a:pt x="108" y="55"/>
                    </a:moveTo>
                    <a:cubicBezTo>
                      <a:pt x="109" y="47"/>
                      <a:pt x="114" y="38"/>
                      <a:pt x="121" y="30"/>
                    </a:cubicBezTo>
                    <a:cubicBezTo>
                      <a:pt x="119" y="30"/>
                      <a:pt x="118" y="30"/>
                      <a:pt x="116" y="30"/>
                    </a:cubicBezTo>
                    <a:cubicBezTo>
                      <a:pt x="70" y="30"/>
                      <a:pt x="24" y="21"/>
                      <a:pt x="0" y="0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71"/>
                      <a:pt x="37" y="92"/>
                      <a:pt x="108" y="94"/>
                    </a:cubicBezTo>
                    <a:cubicBezTo>
                      <a:pt x="108" y="55"/>
                      <a:pt x="108" y="55"/>
                      <a:pt x="108" y="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651;p24">
                <a:extLst>
                  <a:ext uri="{FF2B5EF4-FFF2-40B4-BE49-F238E27FC236}">
                    <a16:creationId xmlns:a16="http://schemas.microsoft.com/office/drawing/2014/main" id="{63E0B1F2-9967-B64C-8B24-41504FD99E7B}"/>
                  </a:ext>
                </a:extLst>
              </p:cNvPr>
              <p:cNvSpPr/>
              <p:nvPr/>
            </p:nvSpPr>
            <p:spPr>
              <a:xfrm>
                <a:off x="3649663" y="2436813"/>
                <a:ext cx="406400" cy="33496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89" extrusionOk="0">
                    <a:moveTo>
                      <a:pt x="108" y="62"/>
                    </a:moveTo>
                    <a:cubicBezTo>
                      <a:pt x="108" y="25"/>
                      <a:pt x="108" y="25"/>
                      <a:pt x="108" y="25"/>
                    </a:cubicBezTo>
                    <a:cubicBezTo>
                      <a:pt x="66" y="24"/>
                      <a:pt x="23" y="16"/>
                      <a:pt x="0" y="0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6"/>
                      <a:pt x="37" y="87"/>
                      <a:pt x="108" y="89"/>
                    </a:cubicBezTo>
                    <a:cubicBezTo>
                      <a:pt x="108" y="69"/>
                      <a:pt x="108" y="69"/>
                      <a:pt x="108" y="69"/>
                    </a:cubicBezTo>
                    <a:lnTo>
                      <a:pt x="108" y="6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652;p24">
                <a:extLst>
                  <a:ext uri="{FF2B5EF4-FFF2-40B4-BE49-F238E27FC236}">
                    <a16:creationId xmlns:a16="http://schemas.microsoft.com/office/drawing/2014/main" id="{994C42C6-54ED-0341-85B7-7A0EF131C626}"/>
                  </a:ext>
                </a:extLst>
              </p:cNvPr>
              <p:cNvSpPr/>
              <p:nvPr/>
            </p:nvSpPr>
            <p:spPr>
              <a:xfrm>
                <a:off x="3649663" y="2778126"/>
                <a:ext cx="406400" cy="31273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83" extrusionOk="0">
                    <a:moveTo>
                      <a:pt x="108" y="61"/>
                    </a:moveTo>
                    <a:cubicBezTo>
                      <a:pt x="108" y="24"/>
                      <a:pt x="108" y="24"/>
                      <a:pt x="108" y="24"/>
                    </a:cubicBezTo>
                    <a:cubicBezTo>
                      <a:pt x="66" y="24"/>
                      <a:pt x="23" y="16"/>
                      <a:pt x="0" y="0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67"/>
                      <a:pt x="53" y="82"/>
                      <a:pt x="108" y="83"/>
                    </a:cubicBezTo>
                    <a:cubicBezTo>
                      <a:pt x="108" y="68"/>
                      <a:pt x="108" y="68"/>
                      <a:pt x="108" y="68"/>
                    </a:cubicBezTo>
                    <a:lnTo>
                      <a:pt x="108" y="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653;p24">
                <a:extLst>
                  <a:ext uri="{FF2B5EF4-FFF2-40B4-BE49-F238E27FC236}">
                    <a16:creationId xmlns:a16="http://schemas.microsoft.com/office/drawing/2014/main" id="{39027E44-23E0-204C-A40C-497FEB09E882}"/>
                  </a:ext>
                </a:extLst>
              </p:cNvPr>
              <p:cNvSpPr/>
              <p:nvPr/>
            </p:nvSpPr>
            <p:spPr>
              <a:xfrm>
                <a:off x="4621213" y="1747838"/>
                <a:ext cx="873125" cy="3429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654;p24">
                <a:extLst>
                  <a:ext uri="{FF2B5EF4-FFF2-40B4-BE49-F238E27FC236}">
                    <a16:creationId xmlns:a16="http://schemas.microsoft.com/office/drawing/2014/main" id="{410BB96C-52D9-DD44-B85A-0D26EDBAB961}"/>
                  </a:ext>
                </a:extLst>
              </p:cNvPr>
              <p:cNvSpPr/>
              <p:nvPr/>
            </p:nvSpPr>
            <p:spPr>
              <a:xfrm>
                <a:off x="5038726" y="2074863"/>
                <a:ext cx="455613" cy="354013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4" extrusionOk="0">
                    <a:moveTo>
                      <a:pt x="0" y="30"/>
                    </a:moveTo>
                    <a:cubicBezTo>
                      <a:pt x="7" y="38"/>
                      <a:pt x="12" y="47"/>
                      <a:pt x="13" y="55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3" y="94"/>
                      <a:pt x="13" y="94"/>
                      <a:pt x="13" y="94"/>
                    </a:cubicBezTo>
                    <a:cubicBezTo>
                      <a:pt x="84" y="92"/>
                      <a:pt x="121" y="71"/>
                      <a:pt x="121" y="62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97" y="21"/>
                      <a:pt x="51" y="30"/>
                      <a:pt x="5" y="30"/>
                    </a:cubicBezTo>
                    <a:cubicBezTo>
                      <a:pt x="3" y="30"/>
                      <a:pt x="2" y="30"/>
                      <a:pt x="0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655;p24">
                <a:extLst>
                  <a:ext uri="{FF2B5EF4-FFF2-40B4-BE49-F238E27FC236}">
                    <a16:creationId xmlns:a16="http://schemas.microsoft.com/office/drawing/2014/main" id="{3E0040ED-F5BD-CB46-9999-3F53DD069E9D}"/>
                  </a:ext>
                </a:extLst>
              </p:cNvPr>
              <p:cNvSpPr/>
              <p:nvPr/>
            </p:nvSpPr>
            <p:spPr>
              <a:xfrm>
                <a:off x="5087938" y="2436813"/>
                <a:ext cx="406400" cy="33496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89" extrusionOk="0">
                    <a:moveTo>
                      <a:pt x="0" y="69"/>
                    </a:moveTo>
                    <a:cubicBezTo>
                      <a:pt x="0" y="89"/>
                      <a:pt x="0" y="89"/>
                      <a:pt x="0" y="89"/>
                    </a:cubicBezTo>
                    <a:cubicBezTo>
                      <a:pt x="71" y="87"/>
                      <a:pt x="108" y="66"/>
                      <a:pt x="108" y="57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85" y="16"/>
                      <a:pt x="42" y="24"/>
                      <a:pt x="0" y="25"/>
                    </a:cubicBezTo>
                    <a:cubicBezTo>
                      <a:pt x="0" y="62"/>
                      <a:pt x="0" y="62"/>
                      <a:pt x="0" y="62"/>
                    </a:cubicBezTo>
                    <a:lnTo>
                      <a:pt x="0" y="6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656;p24">
                <a:extLst>
                  <a:ext uri="{FF2B5EF4-FFF2-40B4-BE49-F238E27FC236}">
                    <a16:creationId xmlns:a16="http://schemas.microsoft.com/office/drawing/2014/main" id="{1566FD89-2A3C-E848-B4E7-2894119ED0EA}"/>
                  </a:ext>
                </a:extLst>
              </p:cNvPr>
              <p:cNvSpPr/>
              <p:nvPr/>
            </p:nvSpPr>
            <p:spPr>
              <a:xfrm>
                <a:off x="5087938" y="2778126"/>
                <a:ext cx="406400" cy="31273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83" extrusionOk="0">
                    <a:moveTo>
                      <a:pt x="0" y="68"/>
                    </a:moveTo>
                    <a:cubicBezTo>
                      <a:pt x="0" y="83"/>
                      <a:pt x="0" y="83"/>
                      <a:pt x="0" y="83"/>
                    </a:cubicBezTo>
                    <a:cubicBezTo>
                      <a:pt x="55" y="82"/>
                      <a:pt x="108" y="67"/>
                      <a:pt x="108" y="39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85" y="16"/>
                      <a:pt x="42" y="24"/>
                      <a:pt x="0" y="24"/>
                    </a:cubicBezTo>
                    <a:cubicBezTo>
                      <a:pt x="0" y="61"/>
                      <a:pt x="0" y="61"/>
                      <a:pt x="0" y="61"/>
                    </a:cubicBezTo>
                    <a:lnTo>
                      <a:pt x="0" y="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657;p24">
                <a:extLst>
                  <a:ext uri="{FF2B5EF4-FFF2-40B4-BE49-F238E27FC236}">
                    <a16:creationId xmlns:a16="http://schemas.microsoft.com/office/drawing/2014/main" id="{D3D6F4FC-1388-1C4E-A68C-C0CD085D4801}"/>
                  </a:ext>
                </a:extLst>
              </p:cNvPr>
              <p:cNvSpPr/>
              <p:nvPr/>
            </p:nvSpPr>
            <p:spPr>
              <a:xfrm>
                <a:off x="4135438" y="2132013"/>
                <a:ext cx="873125" cy="34131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658;p24">
                <a:extLst>
                  <a:ext uri="{FF2B5EF4-FFF2-40B4-BE49-F238E27FC236}">
                    <a16:creationId xmlns:a16="http://schemas.microsoft.com/office/drawing/2014/main" id="{32F1E9B0-D1DA-AE47-A436-D1C895D18BCC}"/>
                  </a:ext>
                </a:extLst>
              </p:cNvPr>
              <p:cNvSpPr/>
              <p:nvPr/>
            </p:nvSpPr>
            <p:spPr>
              <a:xfrm>
                <a:off x="4135438" y="2459038"/>
                <a:ext cx="873125" cy="35401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94" extrusionOk="0">
                    <a:moveTo>
                      <a:pt x="0" y="63"/>
                    </a:moveTo>
                    <a:cubicBezTo>
                      <a:pt x="0" y="72"/>
                      <a:pt x="40" y="94"/>
                      <a:pt x="116" y="94"/>
                    </a:cubicBezTo>
                    <a:cubicBezTo>
                      <a:pt x="192" y="94"/>
                      <a:pt x="232" y="72"/>
                      <a:pt x="232" y="63"/>
                    </a:cubicBezTo>
                    <a:cubicBezTo>
                      <a:pt x="232" y="0"/>
                      <a:pt x="232" y="0"/>
                      <a:pt x="232" y="0"/>
                    </a:cubicBezTo>
                    <a:cubicBezTo>
                      <a:pt x="207" y="21"/>
                      <a:pt x="162" y="31"/>
                      <a:pt x="116" y="31"/>
                    </a:cubicBezTo>
                    <a:cubicBezTo>
                      <a:pt x="70" y="31"/>
                      <a:pt x="25" y="21"/>
                      <a:pt x="0" y="0"/>
                    </a:cubicBezTo>
                    <a:lnTo>
                      <a:pt x="0" y="6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659;p24">
                <a:extLst>
                  <a:ext uri="{FF2B5EF4-FFF2-40B4-BE49-F238E27FC236}">
                    <a16:creationId xmlns:a16="http://schemas.microsoft.com/office/drawing/2014/main" id="{676A207A-D6D4-6D49-A4BF-54BA7A44C10C}"/>
                  </a:ext>
                </a:extLst>
              </p:cNvPr>
              <p:cNvSpPr/>
              <p:nvPr/>
            </p:nvSpPr>
            <p:spPr>
              <a:xfrm>
                <a:off x="4135438" y="2820988"/>
                <a:ext cx="873125" cy="33496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89" extrusionOk="0">
                    <a:moveTo>
                      <a:pt x="0" y="57"/>
                    </a:moveTo>
                    <a:cubicBezTo>
                      <a:pt x="0" y="67"/>
                      <a:pt x="40" y="89"/>
                      <a:pt x="116" y="89"/>
                    </a:cubicBezTo>
                    <a:cubicBezTo>
                      <a:pt x="192" y="89"/>
                      <a:pt x="232" y="67"/>
                      <a:pt x="232" y="57"/>
                    </a:cubicBezTo>
                    <a:cubicBezTo>
                      <a:pt x="232" y="0"/>
                      <a:pt x="232" y="0"/>
                      <a:pt x="232" y="0"/>
                    </a:cubicBezTo>
                    <a:cubicBezTo>
                      <a:pt x="207" y="17"/>
                      <a:pt x="161" y="25"/>
                      <a:pt x="116" y="25"/>
                    </a:cubicBezTo>
                    <a:cubicBezTo>
                      <a:pt x="71" y="25"/>
                      <a:pt x="25" y="17"/>
                      <a:pt x="0" y="0"/>
                    </a:cubicBezTo>
                    <a:lnTo>
                      <a:pt x="0" y="5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660;p24">
                <a:extLst>
                  <a:ext uri="{FF2B5EF4-FFF2-40B4-BE49-F238E27FC236}">
                    <a16:creationId xmlns:a16="http://schemas.microsoft.com/office/drawing/2014/main" id="{1F832385-523A-4B41-9636-8780B6C01D70}"/>
                  </a:ext>
                </a:extLst>
              </p:cNvPr>
              <p:cNvSpPr/>
              <p:nvPr/>
            </p:nvSpPr>
            <p:spPr>
              <a:xfrm>
                <a:off x="4135438" y="3162301"/>
                <a:ext cx="873125" cy="369888"/>
              </a:xfrm>
              <a:custGeom>
                <a:avLst/>
                <a:gdLst/>
                <a:ahLst/>
                <a:cxnLst/>
                <a:rect l="l" t="t" r="r" b="b"/>
                <a:pathLst>
                  <a:path w="232" h="98" extrusionOk="0">
                    <a:moveTo>
                      <a:pt x="0" y="40"/>
                    </a:moveTo>
                    <a:cubicBezTo>
                      <a:pt x="0" y="98"/>
                      <a:pt x="232" y="98"/>
                      <a:pt x="232" y="40"/>
                    </a:cubicBezTo>
                    <a:cubicBezTo>
                      <a:pt x="232" y="0"/>
                      <a:pt x="232" y="0"/>
                      <a:pt x="232" y="0"/>
                    </a:cubicBezTo>
                    <a:cubicBezTo>
                      <a:pt x="207" y="17"/>
                      <a:pt x="161" y="25"/>
                      <a:pt x="116" y="25"/>
                    </a:cubicBezTo>
                    <a:cubicBezTo>
                      <a:pt x="71" y="25"/>
                      <a:pt x="25" y="17"/>
                      <a:pt x="0" y="0"/>
                    </a:cubicBez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1AEA4975-5EE4-D54D-9219-3A26635701B3}"/>
              </a:ext>
            </a:extLst>
          </p:cNvPr>
          <p:cNvGrpSpPr/>
          <p:nvPr/>
        </p:nvGrpSpPr>
        <p:grpSpPr>
          <a:xfrm>
            <a:off x="1446760" y="3727147"/>
            <a:ext cx="1094528" cy="917538"/>
            <a:chOff x="434006" y="3677315"/>
            <a:chExt cx="1094528" cy="917538"/>
          </a:xfrm>
        </p:grpSpPr>
        <p:sp>
          <p:nvSpPr>
            <p:cNvPr id="109" name="Google Shape;1834;p25">
              <a:extLst>
                <a:ext uri="{FF2B5EF4-FFF2-40B4-BE49-F238E27FC236}">
                  <a16:creationId xmlns:a16="http://schemas.microsoft.com/office/drawing/2014/main" id="{7615610E-8794-4F4E-8155-1FA01A86CC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2148" y="3808449"/>
              <a:ext cx="377081" cy="393931"/>
            </a:xfrm>
            <a:custGeom>
              <a:avLst/>
              <a:gdLst/>
              <a:ahLst/>
              <a:cxnLst/>
              <a:rect l="l" t="t" r="r" b="b"/>
              <a:pathLst>
                <a:path w="1905000" h="1981202" extrusionOk="0">
                  <a:moveTo>
                    <a:pt x="1447800" y="1220125"/>
                  </a:moveTo>
                  <a:cubicBezTo>
                    <a:pt x="1384674" y="1220125"/>
                    <a:pt x="1333500" y="1271299"/>
                    <a:pt x="1333500" y="1334425"/>
                  </a:cubicBezTo>
                  <a:cubicBezTo>
                    <a:pt x="1333500" y="1397551"/>
                    <a:pt x="1384674" y="1448725"/>
                    <a:pt x="1447800" y="1448725"/>
                  </a:cubicBezTo>
                  <a:cubicBezTo>
                    <a:pt x="1510926" y="1448725"/>
                    <a:pt x="1562100" y="1397551"/>
                    <a:pt x="1562100" y="1334425"/>
                  </a:cubicBezTo>
                  <a:cubicBezTo>
                    <a:pt x="1562100" y="1271299"/>
                    <a:pt x="1510926" y="1220125"/>
                    <a:pt x="1447800" y="1220125"/>
                  </a:cubicBezTo>
                  <a:close/>
                  <a:moveTo>
                    <a:pt x="1346201" y="1182025"/>
                  </a:moveTo>
                  <a:lnTo>
                    <a:pt x="1854199" y="1182025"/>
                  </a:lnTo>
                  <a:cubicBezTo>
                    <a:pt x="1882256" y="1182025"/>
                    <a:pt x="1905000" y="1204769"/>
                    <a:pt x="1905000" y="1232826"/>
                  </a:cubicBezTo>
                  <a:lnTo>
                    <a:pt x="1905000" y="1436024"/>
                  </a:lnTo>
                  <a:cubicBezTo>
                    <a:pt x="1905000" y="1464081"/>
                    <a:pt x="1882256" y="1486825"/>
                    <a:pt x="1854199" y="1486825"/>
                  </a:cubicBezTo>
                  <a:lnTo>
                    <a:pt x="1346201" y="1486825"/>
                  </a:lnTo>
                  <a:cubicBezTo>
                    <a:pt x="1318144" y="1486825"/>
                    <a:pt x="1295400" y="1464081"/>
                    <a:pt x="1295400" y="1436024"/>
                  </a:cubicBezTo>
                  <a:lnTo>
                    <a:pt x="1295400" y="1232826"/>
                  </a:lnTo>
                  <a:cubicBezTo>
                    <a:pt x="1295400" y="1204769"/>
                    <a:pt x="1318144" y="1182025"/>
                    <a:pt x="1346201" y="1182025"/>
                  </a:cubicBezTo>
                  <a:close/>
                  <a:moveTo>
                    <a:pt x="113320" y="762002"/>
                  </a:moveTo>
                  <a:lnTo>
                    <a:pt x="1745961" y="762002"/>
                  </a:lnTo>
                  <a:cubicBezTo>
                    <a:pt x="1808546" y="762002"/>
                    <a:pt x="1859281" y="806915"/>
                    <a:pt x="1859281" y="862318"/>
                  </a:cubicBezTo>
                  <a:lnTo>
                    <a:pt x="1859281" y="1127762"/>
                  </a:lnTo>
                  <a:lnTo>
                    <a:pt x="1319862" y="1127762"/>
                  </a:lnTo>
                  <a:cubicBezTo>
                    <a:pt x="1275491" y="1127762"/>
                    <a:pt x="1239521" y="1159605"/>
                    <a:pt x="1239521" y="1198884"/>
                  </a:cubicBezTo>
                  <a:lnTo>
                    <a:pt x="1239521" y="1483361"/>
                  </a:lnTo>
                  <a:cubicBezTo>
                    <a:pt x="1239521" y="1522640"/>
                    <a:pt x="1275491" y="1554482"/>
                    <a:pt x="1319862" y="1554482"/>
                  </a:cubicBezTo>
                  <a:lnTo>
                    <a:pt x="1859281" y="1554482"/>
                  </a:lnTo>
                  <a:lnTo>
                    <a:pt x="1859281" y="1880886"/>
                  </a:lnTo>
                  <a:cubicBezTo>
                    <a:pt x="1859281" y="1936289"/>
                    <a:pt x="1808546" y="1981202"/>
                    <a:pt x="1745961" y="1981202"/>
                  </a:cubicBezTo>
                  <a:lnTo>
                    <a:pt x="113320" y="1981202"/>
                  </a:lnTo>
                  <a:cubicBezTo>
                    <a:pt x="50735" y="1981202"/>
                    <a:pt x="0" y="1936289"/>
                    <a:pt x="0" y="1880886"/>
                  </a:cubicBezTo>
                  <a:lnTo>
                    <a:pt x="0" y="862318"/>
                  </a:lnTo>
                  <a:cubicBezTo>
                    <a:pt x="0" y="806915"/>
                    <a:pt x="50735" y="762002"/>
                    <a:pt x="113320" y="762002"/>
                  </a:cubicBezTo>
                  <a:close/>
                  <a:moveTo>
                    <a:pt x="979386" y="644231"/>
                  </a:moveTo>
                  <a:cubicBezTo>
                    <a:pt x="990027" y="646141"/>
                    <a:pt x="999577" y="648392"/>
                    <a:pt x="1008035" y="650985"/>
                  </a:cubicBezTo>
                  <a:cubicBezTo>
                    <a:pt x="1016494" y="653577"/>
                    <a:pt x="1023793" y="656783"/>
                    <a:pt x="1029932" y="660603"/>
                  </a:cubicBezTo>
                  <a:cubicBezTo>
                    <a:pt x="1036071" y="664422"/>
                    <a:pt x="1040778" y="668993"/>
                    <a:pt x="1044052" y="674313"/>
                  </a:cubicBezTo>
                  <a:lnTo>
                    <a:pt x="1045731" y="681099"/>
                  </a:lnTo>
                  <a:lnTo>
                    <a:pt x="979386" y="680461"/>
                  </a:lnTo>
                  <a:close/>
                  <a:moveTo>
                    <a:pt x="925361" y="472744"/>
                  </a:moveTo>
                  <a:lnTo>
                    <a:pt x="925361" y="578747"/>
                  </a:lnTo>
                  <a:cubicBezTo>
                    <a:pt x="903260" y="574654"/>
                    <a:pt x="886958" y="568720"/>
                    <a:pt x="876453" y="560944"/>
                  </a:cubicBezTo>
                  <a:cubicBezTo>
                    <a:pt x="865948" y="553167"/>
                    <a:pt x="860696" y="542049"/>
                    <a:pt x="860696" y="527587"/>
                  </a:cubicBezTo>
                  <a:cubicBezTo>
                    <a:pt x="860696" y="496482"/>
                    <a:pt x="882251" y="478201"/>
                    <a:pt x="925361" y="472744"/>
                  </a:cubicBezTo>
                  <a:close/>
                  <a:moveTo>
                    <a:pt x="933698" y="147413"/>
                  </a:moveTo>
                  <a:cubicBezTo>
                    <a:pt x="1028180" y="147448"/>
                    <a:pt x="1122653" y="167146"/>
                    <a:pt x="1209044" y="206506"/>
                  </a:cubicBezTo>
                  <a:cubicBezTo>
                    <a:pt x="1411561" y="298773"/>
                    <a:pt x="1537868" y="484275"/>
                    <a:pt x="1535394" y="685802"/>
                  </a:cubicBezTo>
                  <a:lnTo>
                    <a:pt x="1110275" y="681719"/>
                  </a:lnTo>
                  <a:lnTo>
                    <a:pt x="1101555" y="646073"/>
                  </a:lnTo>
                  <a:cubicBezTo>
                    <a:pt x="1093779" y="633658"/>
                    <a:pt x="1083547" y="623563"/>
                    <a:pt x="1070860" y="615787"/>
                  </a:cubicBezTo>
                  <a:cubicBezTo>
                    <a:pt x="1058172" y="608010"/>
                    <a:pt x="1043847" y="602008"/>
                    <a:pt x="1027885" y="597778"/>
                  </a:cubicBezTo>
                  <a:cubicBezTo>
                    <a:pt x="1011924" y="593549"/>
                    <a:pt x="995757" y="589934"/>
                    <a:pt x="979386" y="586933"/>
                  </a:cubicBezTo>
                  <a:lnTo>
                    <a:pt x="979386" y="471107"/>
                  </a:lnTo>
                  <a:cubicBezTo>
                    <a:pt x="1001487" y="472199"/>
                    <a:pt x="1021678" y="474654"/>
                    <a:pt x="1039959" y="478474"/>
                  </a:cubicBezTo>
                  <a:cubicBezTo>
                    <a:pt x="1058240" y="482294"/>
                    <a:pt x="1075975" y="486796"/>
                    <a:pt x="1093165" y="491980"/>
                  </a:cubicBezTo>
                  <a:lnTo>
                    <a:pt x="1093165" y="435091"/>
                  </a:lnTo>
                  <a:cubicBezTo>
                    <a:pt x="1077613" y="429907"/>
                    <a:pt x="1060355" y="425677"/>
                    <a:pt x="1041392" y="422403"/>
                  </a:cubicBezTo>
                  <a:cubicBezTo>
                    <a:pt x="1022428" y="419129"/>
                    <a:pt x="1001760" y="416946"/>
                    <a:pt x="979386" y="415855"/>
                  </a:cubicBezTo>
                  <a:lnTo>
                    <a:pt x="979386" y="374518"/>
                  </a:lnTo>
                  <a:lnTo>
                    <a:pt x="925361" y="374518"/>
                  </a:lnTo>
                  <a:lnTo>
                    <a:pt x="925361" y="417083"/>
                  </a:lnTo>
                  <a:cubicBezTo>
                    <a:pt x="906535" y="418992"/>
                    <a:pt x="889209" y="422949"/>
                    <a:pt x="873383" y="428952"/>
                  </a:cubicBezTo>
                  <a:cubicBezTo>
                    <a:pt x="857558" y="434954"/>
                    <a:pt x="843983" y="442731"/>
                    <a:pt x="832660" y="452280"/>
                  </a:cubicBezTo>
                  <a:cubicBezTo>
                    <a:pt x="821337" y="461830"/>
                    <a:pt x="812469" y="473154"/>
                    <a:pt x="806057" y="486250"/>
                  </a:cubicBezTo>
                  <a:cubicBezTo>
                    <a:pt x="799645" y="499347"/>
                    <a:pt x="796439" y="513945"/>
                    <a:pt x="796439" y="530043"/>
                  </a:cubicBezTo>
                  <a:cubicBezTo>
                    <a:pt x="796439" y="549416"/>
                    <a:pt x="800123" y="565377"/>
                    <a:pt x="807490" y="577929"/>
                  </a:cubicBezTo>
                  <a:cubicBezTo>
                    <a:pt x="814857" y="590480"/>
                    <a:pt x="824611" y="600712"/>
                    <a:pt x="836753" y="608624"/>
                  </a:cubicBezTo>
                  <a:cubicBezTo>
                    <a:pt x="848895" y="616537"/>
                    <a:pt x="862674" y="622540"/>
                    <a:pt x="878090" y="626633"/>
                  </a:cubicBezTo>
                  <a:cubicBezTo>
                    <a:pt x="893506" y="630725"/>
                    <a:pt x="909263" y="634136"/>
                    <a:pt x="925361" y="636864"/>
                  </a:cubicBezTo>
                  <a:lnTo>
                    <a:pt x="925361" y="680091"/>
                  </a:lnTo>
                  <a:lnTo>
                    <a:pt x="331499" y="685274"/>
                  </a:lnTo>
                  <a:cubicBezTo>
                    <a:pt x="329252" y="483777"/>
                    <a:pt x="455726" y="298411"/>
                    <a:pt x="658296" y="206306"/>
                  </a:cubicBezTo>
                  <a:cubicBezTo>
                    <a:pt x="744724" y="167009"/>
                    <a:pt x="839216" y="147379"/>
                    <a:pt x="933698" y="147413"/>
                  </a:cubicBezTo>
                  <a:close/>
                  <a:moveTo>
                    <a:pt x="916922" y="156"/>
                  </a:moveTo>
                  <a:cubicBezTo>
                    <a:pt x="1343914" y="-7780"/>
                    <a:pt x="1698987" y="286897"/>
                    <a:pt x="1714017" y="661669"/>
                  </a:cubicBezTo>
                  <a:lnTo>
                    <a:pt x="1613221" y="664785"/>
                  </a:lnTo>
                  <a:cubicBezTo>
                    <a:pt x="1599868" y="345396"/>
                    <a:pt x="1290908" y="94344"/>
                    <a:pt x="919352" y="100968"/>
                  </a:cubicBezTo>
                  <a:cubicBezTo>
                    <a:pt x="543927" y="107661"/>
                    <a:pt x="245827" y="374707"/>
                    <a:pt x="253378" y="697565"/>
                  </a:cubicBezTo>
                  <a:lnTo>
                    <a:pt x="152552" y="699309"/>
                  </a:lnTo>
                  <a:cubicBezTo>
                    <a:pt x="144065" y="321018"/>
                    <a:pt x="486104" y="8162"/>
                    <a:pt x="916922" y="15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E48676C-D977-D64D-A58B-680DFBBBC12C}"/>
                </a:ext>
              </a:extLst>
            </p:cNvPr>
            <p:cNvSpPr/>
            <p:nvPr/>
          </p:nvSpPr>
          <p:spPr>
            <a:xfrm>
              <a:off x="655689" y="3677315"/>
              <a:ext cx="701987" cy="669435"/>
            </a:xfrm>
            <a:prstGeom prst="ellipse">
              <a:avLst/>
            </a:prstGeom>
            <a:noFill/>
            <a:ln w="285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Book" panose="02000503020000020003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D8318CD-28B4-4941-927B-C85D083ED9B5}"/>
                </a:ext>
              </a:extLst>
            </p:cNvPr>
            <p:cNvSpPr txBox="1"/>
            <p:nvPr/>
          </p:nvSpPr>
          <p:spPr>
            <a:xfrm>
              <a:off x="434006" y="4379409"/>
              <a:ext cx="109452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54F"/>
                  </a:solidFill>
                  <a:effectLst/>
                  <a:uLnTx/>
                  <a:uFillTx/>
                  <a:latin typeface="Avenir Book" panose="02000503020000020003"/>
                </a:rPr>
                <a:t>STORE DATA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59F0DAD-ABE7-B04A-856A-4B47272F3D33}"/>
              </a:ext>
            </a:extLst>
          </p:cNvPr>
          <p:cNvSpPr txBox="1"/>
          <p:nvPr/>
        </p:nvSpPr>
        <p:spPr>
          <a:xfrm>
            <a:off x="3255540" y="2858327"/>
            <a:ext cx="16445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DECISION GRAPH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CDBEA7FB-EE2D-5C4E-92CE-8DEF6382354B}"/>
              </a:ext>
            </a:extLst>
          </p:cNvPr>
          <p:cNvCxnSpPr>
            <a:cxnSpLocks/>
          </p:cNvCxnSpPr>
          <p:nvPr/>
        </p:nvCxnSpPr>
        <p:spPr>
          <a:xfrm flipV="1">
            <a:off x="2083518" y="3018639"/>
            <a:ext cx="696102" cy="27766"/>
          </a:xfrm>
          <a:prstGeom prst="straightConnector1">
            <a:avLst/>
          </a:prstGeom>
          <a:ln w="22225" cap="rnd">
            <a:solidFill>
              <a:schemeClr val="accent5">
                <a:lumMod val="60000"/>
                <a:lumOff val="40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BAC1CA62-9DD9-AA48-ABC7-E3F7D23EE35D}"/>
              </a:ext>
            </a:extLst>
          </p:cNvPr>
          <p:cNvCxnSpPr>
            <a:cxnSpLocks/>
          </p:cNvCxnSpPr>
          <p:nvPr/>
        </p:nvCxnSpPr>
        <p:spPr>
          <a:xfrm flipV="1">
            <a:off x="2434248" y="3433953"/>
            <a:ext cx="595898" cy="395148"/>
          </a:xfrm>
          <a:prstGeom prst="straightConnector1">
            <a:avLst/>
          </a:prstGeom>
          <a:ln w="22225" cap="rnd">
            <a:solidFill>
              <a:schemeClr val="accent5">
                <a:lumMod val="60000"/>
                <a:lumOff val="40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Google Shape;1623;p24">
            <a:extLst>
              <a:ext uri="{FF2B5EF4-FFF2-40B4-BE49-F238E27FC236}">
                <a16:creationId xmlns:a16="http://schemas.microsoft.com/office/drawing/2014/main" id="{8697136D-3D73-CE45-AE03-A7AF1DD4E716}"/>
              </a:ext>
            </a:extLst>
          </p:cNvPr>
          <p:cNvSpPr>
            <a:spLocks noChangeAspect="1"/>
          </p:cNvSpPr>
          <p:nvPr/>
        </p:nvSpPr>
        <p:spPr>
          <a:xfrm>
            <a:off x="3796518" y="2381026"/>
            <a:ext cx="502920" cy="431236"/>
          </a:xfrm>
          <a:custGeom>
            <a:avLst/>
            <a:gdLst/>
            <a:ahLst/>
            <a:cxnLst/>
            <a:rect l="l" t="t" r="r" b="b"/>
            <a:pathLst>
              <a:path w="752" h="644" extrusionOk="0">
                <a:moveTo>
                  <a:pt x="698" y="268"/>
                </a:moveTo>
                <a:cubicBezTo>
                  <a:pt x="728" y="268"/>
                  <a:pt x="752" y="244"/>
                  <a:pt x="752" y="215"/>
                </a:cubicBezTo>
                <a:cubicBezTo>
                  <a:pt x="752" y="185"/>
                  <a:pt x="728" y="161"/>
                  <a:pt x="698" y="161"/>
                </a:cubicBezTo>
                <a:cubicBezTo>
                  <a:pt x="669" y="161"/>
                  <a:pt x="645" y="185"/>
                  <a:pt x="645" y="215"/>
                </a:cubicBezTo>
                <a:cubicBezTo>
                  <a:pt x="645" y="215"/>
                  <a:pt x="645" y="216"/>
                  <a:pt x="645" y="217"/>
                </a:cubicBezTo>
                <a:cubicBezTo>
                  <a:pt x="420" y="292"/>
                  <a:pt x="420" y="292"/>
                  <a:pt x="420" y="292"/>
                </a:cubicBezTo>
                <a:cubicBezTo>
                  <a:pt x="411" y="277"/>
                  <a:pt x="394" y="268"/>
                  <a:pt x="376" y="268"/>
                </a:cubicBezTo>
                <a:cubicBezTo>
                  <a:pt x="352" y="268"/>
                  <a:pt x="331" y="285"/>
                  <a:pt x="324" y="307"/>
                </a:cubicBezTo>
                <a:cubicBezTo>
                  <a:pt x="117" y="307"/>
                  <a:pt x="117" y="307"/>
                  <a:pt x="117" y="307"/>
                </a:cubicBezTo>
                <a:cubicBezTo>
                  <a:pt x="337" y="197"/>
                  <a:pt x="337" y="197"/>
                  <a:pt x="337" y="197"/>
                </a:cubicBezTo>
                <a:cubicBezTo>
                  <a:pt x="346" y="208"/>
                  <a:pt x="360" y="215"/>
                  <a:pt x="376" y="215"/>
                </a:cubicBezTo>
                <a:cubicBezTo>
                  <a:pt x="406" y="215"/>
                  <a:pt x="430" y="191"/>
                  <a:pt x="430" y="161"/>
                </a:cubicBezTo>
                <a:cubicBezTo>
                  <a:pt x="430" y="160"/>
                  <a:pt x="430" y="159"/>
                  <a:pt x="430" y="159"/>
                </a:cubicBezTo>
                <a:cubicBezTo>
                  <a:pt x="654" y="84"/>
                  <a:pt x="654" y="84"/>
                  <a:pt x="654" y="84"/>
                </a:cubicBezTo>
                <a:cubicBezTo>
                  <a:pt x="664" y="98"/>
                  <a:pt x="680" y="107"/>
                  <a:pt x="698" y="107"/>
                </a:cubicBezTo>
                <a:cubicBezTo>
                  <a:pt x="728" y="107"/>
                  <a:pt x="752" y="83"/>
                  <a:pt x="752" y="53"/>
                </a:cubicBezTo>
                <a:cubicBezTo>
                  <a:pt x="752" y="24"/>
                  <a:pt x="728" y="0"/>
                  <a:pt x="698" y="0"/>
                </a:cubicBezTo>
                <a:cubicBezTo>
                  <a:pt x="669" y="0"/>
                  <a:pt x="645" y="24"/>
                  <a:pt x="645" y="53"/>
                </a:cubicBezTo>
                <a:cubicBezTo>
                  <a:pt x="645" y="54"/>
                  <a:pt x="645" y="55"/>
                  <a:pt x="645" y="56"/>
                </a:cubicBezTo>
                <a:cubicBezTo>
                  <a:pt x="420" y="130"/>
                  <a:pt x="420" y="130"/>
                  <a:pt x="420" y="130"/>
                </a:cubicBezTo>
                <a:cubicBezTo>
                  <a:pt x="411" y="116"/>
                  <a:pt x="394" y="107"/>
                  <a:pt x="376" y="107"/>
                </a:cubicBezTo>
                <a:cubicBezTo>
                  <a:pt x="346" y="107"/>
                  <a:pt x="322" y="131"/>
                  <a:pt x="322" y="161"/>
                </a:cubicBezTo>
                <a:cubicBezTo>
                  <a:pt x="322" y="164"/>
                  <a:pt x="323" y="167"/>
                  <a:pt x="323" y="171"/>
                </a:cubicBezTo>
                <a:cubicBezTo>
                  <a:pt x="93" y="286"/>
                  <a:pt x="93" y="286"/>
                  <a:pt x="93" y="286"/>
                </a:cubicBezTo>
                <a:cubicBezTo>
                  <a:pt x="83" y="275"/>
                  <a:pt x="69" y="268"/>
                  <a:pt x="54" y="268"/>
                </a:cubicBezTo>
                <a:cubicBezTo>
                  <a:pt x="24" y="268"/>
                  <a:pt x="0" y="292"/>
                  <a:pt x="0" y="322"/>
                </a:cubicBezTo>
                <a:cubicBezTo>
                  <a:pt x="0" y="352"/>
                  <a:pt x="24" y="376"/>
                  <a:pt x="54" y="376"/>
                </a:cubicBezTo>
                <a:cubicBezTo>
                  <a:pt x="69" y="376"/>
                  <a:pt x="83" y="369"/>
                  <a:pt x="93" y="358"/>
                </a:cubicBezTo>
                <a:cubicBezTo>
                  <a:pt x="323" y="473"/>
                  <a:pt x="323" y="473"/>
                  <a:pt x="323" y="473"/>
                </a:cubicBezTo>
                <a:cubicBezTo>
                  <a:pt x="323" y="477"/>
                  <a:pt x="322" y="480"/>
                  <a:pt x="322" y="483"/>
                </a:cubicBezTo>
                <a:cubicBezTo>
                  <a:pt x="322" y="513"/>
                  <a:pt x="346" y="537"/>
                  <a:pt x="376" y="537"/>
                </a:cubicBezTo>
                <a:cubicBezTo>
                  <a:pt x="394" y="537"/>
                  <a:pt x="411" y="528"/>
                  <a:pt x="420" y="514"/>
                </a:cubicBezTo>
                <a:cubicBezTo>
                  <a:pt x="645" y="588"/>
                  <a:pt x="645" y="588"/>
                  <a:pt x="645" y="588"/>
                </a:cubicBezTo>
                <a:cubicBezTo>
                  <a:pt x="645" y="589"/>
                  <a:pt x="645" y="590"/>
                  <a:pt x="645" y="591"/>
                </a:cubicBezTo>
                <a:cubicBezTo>
                  <a:pt x="645" y="620"/>
                  <a:pt x="669" y="644"/>
                  <a:pt x="698" y="644"/>
                </a:cubicBezTo>
                <a:cubicBezTo>
                  <a:pt x="728" y="644"/>
                  <a:pt x="752" y="620"/>
                  <a:pt x="752" y="591"/>
                </a:cubicBezTo>
                <a:cubicBezTo>
                  <a:pt x="752" y="561"/>
                  <a:pt x="728" y="537"/>
                  <a:pt x="698" y="537"/>
                </a:cubicBezTo>
                <a:cubicBezTo>
                  <a:pt x="680" y="537"/>
                  <a:pt x="664" y="546"/>
                  <a:pt x="654" y="560"/>
                </a:cubicBezTo>
                <a:cubicBezTo>
                  <a:pt x="430" y="485"/>
                  <a:pt x="430" y="485"/>
                  <a:pt x="430" y="485"/>
                </a:cubicBezTo>
                <a:cubicBezTo>
                  <a:pt x="430" y="485"/>
                  <a:pt x="430" y="484"/>
                  <a:pt x="430" y="483"/>
                </a:cubicBezTo>
                <a:cubicBezTo>
                  <a:pt x="430" y="453"/>
                  <a:pt x="406" y="429"/>
                  <a:pt x="376" y="429"/>
                </a:cubicBezTo>
                <a:cubicBezTo>
                  <a:pt x="360" y="429"/>
                  <a:pt x="346" y="436"/>
                  <a:pt x="337" y="447"/>
                </a:cubicBezTo>
                <a:cubicBezTo>
                  <a:pt x="117" y="337"/>
                  <a:pt x="117" y="337"/>
                  <a:pt x="117" y="337"/>
                </a:cubicBezTo>
                <a:cubicBezTo>
                  <a:pt x="324" y="337"/>
                  <a:pt x="324" y="337"/>
                  <a:pt x="324" y="337"/>
                </a:cubicBezTo>
                <a:cubicBezTo>
                  <a:pt x="331" y="359"/>
                  <a:pt x="352" y="376"/>
                  <a:pt x="376" y="376"/>
                </a:cubicBezTo>
                <a:cubicBezTo>
                  <a:pt x="394" y="376"/>
                  <a:pt x="411" y="367"/>
                  <a:pt x="420" y="352"/>
                </a:cubicBezTo>
                <a:cubicBezTo>
                  <a:pt x="645" y="427"/>
                  <a:pt x="645" y="427"/>
                  <a:pt x="645" y="427"/>
                </a:cubicBezTo>
                <a:cubicBezTo>
                  <a:pt x="645" y="428"/>
                  <a:pt x="645" y="429"/>
                  <a:pt x="645" y="429"/>
                </a:cubicBezTo>
                <a:cubicBezTo>
                  <a:pt x="645" y="459"/>
                  <a:pt x="669" y="483"/>
                  <a:pt x="698" y="483"/>
                </a:cubicBezTo>
                <a:cubicBezTo>
                  <a:pt x="728" y="483"/>
                  <a:pt x="752" y="459"/>
                  <a:pt x="752" y="429"/>
                </a:cubicBezTo>
                <a:cubicBezTo>
                  <a:pt x="752" y="400"/>
                  <a:pt x="728" y="376"/>
                  <a:pt x="698" y="376"/>
                </a:cubicBezTo>
                <a:cubicBezTo>
                  <a:pt x="680" y="376"/>
                  <a:pt x="664" y="385"/>
                  <a:pt x="654" y="399"/>
                </a:cubicBezTo>
                <a:cubicBezTo>
                  <a:pt x="430" y="324"/>
                  <a:pt x="430" y="324"/>
                  <a:pt x="430" y="324"/>
                </a:cubicBezTo>
                <a:cubicBezTo>
                  <a:pt x="430" y="323"/>
                  <a:pt x="430" y="323"/>
                  <a:pt x="430" y="322"/>
                </a:cubicBezTo>
                <a:cubicBezTo>
                  <a:pt x="430" y="321"/>
                  <a:pt x="430" y="321"/>
                  <a:pt x="430" y="320"/>
                </a:cubicBezTo>
                <a:cubicBezTo>
                  <a:pt x="654" y="245"/>
                  <a:pt x="654" y="245"/>
                  <a:pt x="654" y="245"/>
                </a:cubicBezTo>
                <a:cubicBezTo>
                  <a:pt x="664" y="259"/>
                  <a:pt x="680" y="268"/>
                  <a:pt x="698" y="268"/>
                </a:cubicBezTo>
                <a:close/>
                <a:moveTo>
                  <a:pt x="698" y="30"/>
                </a:moveTo>
                <a:cubicBezTo>
                  <a:pt x="711" y="30"/>
                  <a:pt x="722" y="40"/>
                  <a:pt x="722" y="53"/>
                </a:cubicBezTo>
                <a:cubicBezTo>
                  <a:pt x="722" y="67"/>
                  <a:pt x="711" y="77"/>
                  <a:pt x="698" y="77"/>
                </a:cubicBezTo>
                <a:cubicBezTo>
                  <a:pt x="685" y="77"/>
                  <a:pt x="674" y="67"/>
                  <a:pt x="674" y="53"/>
                </a:cubicBezTo>
                <a:cubicBezTo>
                  <a:pt x="674" y="40"/>
                  <a:pt x="685" y="30"/>
                  <a:pt x="698" y="30"/>
                </a:cubicBezTo>
                <a:close/>
                <a:moveTo>
                  <a:pt x="376" y="137"/>
                </a:moveTo>
                <a:cubicBezTo>
                  <a:pt x="389" y="137"/>
                  <a:pt x="400" y="148"/>
                  <a:pt x="400" y="161"/>
                </a:cubicBezTo>
                <a:cubicBezTo>
                  <a:pt x="400" y="174"/>
                  <a:pt x="389" y="185"/>
                  <a:pt x="376" y="185"/>
                </a:cubicBezTo>
                <a:cubicBezTo>
                  <a:pt x="363" y="185"/>
                  <a:pt x="352" y="174"/>
                  <a:pt x="352" y="161"/>
                </a:cubicBezTo>
                <a:cubicBezTo>
                  <a:pt x="352" y="148"/>
                  <a:pt x="363" y="137"/>
                  <a:pt x="376" y="137"/>
                </a:cubicBezTo>
                <a:close/>
                <a:moveTo>
                  <a:pt x="698" y="567"/>
                </a:moveTo>
                <a:cubicBezTo>
                  <a:pt x="711" y="567"/>
                  <a:pt x="722" y="577"/>
                  <a:pt x="722" y="591"/>
                </a:cubicBezTo>
                <a:cubicBezTo>
                  <a:pt x="722" y="604"/>
                  <a:pt x="711" y="614"/>
                  <a:pt x="698" y="614"/>
                </a:cubicBezTo>
                <a:cubicBezTo>
                  <a:pt x="685" y="614"/>
                  <a:pt x="674" y="604"/>
                  <a:pt x="674" y="591"/>
                </a:cubicBezTo>
                <a:cubicBezTo>
                  <a:pt x="674" y="577"/>
                  <a:pt x="685" y="567"/>
                  <a:pt x="698" y="567"/>
                </a:cubicBezTo>
                <a:close/>
                <a:moveTo>
                  <a:pt x="376" y="459"/>
                </a:moveTo>
                <a:cubicBezTo>
                  <a:pt x="389" y="459"/>
                  <a:pt x="400" y="470"/>
                  <a:pt x="400" y="483"/>
                </a:cubicBezTo>
                <a:cubicBezTo>
                  <a:pt x="400" y="496"/>
                  <a:pt x="389" y="507"/>
                  <a:pt x="376" y="507"/>
                </a:cubicBezTo>
                <a:cubicBezTo>
                  <a:pt x="363" y="507"/>
                  <a:pt x="352" y="496"/>
                  <a:pt x="352" y="483"/>
                </a:cubicBezTo>
                <a:cubicBezTo>
                  <a:pt x="352" y="470"/>
                  <a:pt x="363" y="459"/>
                  <a:pt x="376" y="459"/>
                </a:cubicBezTo>
                <a:close/>
                <a:moveTo>
                  <a:pt x="54" y="346"/>
                </a:moveTo>
                <a:cubicBezTo>
                  <a:pt x="41" y="346"/>
                  <a:pt x="30" y="335"/>
                  <a:pt x="30" y="322"/>
                </a:cubicBezTo>
                <a:cubicBezTo>
                  <a:pt x="30" y="309"/>
                  <a:pt x="41" y="298"/>
                  <a:pt x="54" y="298"/>
                </a:cubicBezTo>
                <a:cubicBezTo>
                  <a:pt x="67" y="298"/>
                  <a:pt x="78" y="309"/>
                  <a:pt x="78" y="322"/>
                </a:cubicBezTo>
                <a:cubicBezTo>
                  <a:pt x="78" y="335"/>
                  <a:pt x="67" y="346"/>
                  <a:pt x="54" y="346"/>
                </a:cubicBezTo>
                <a:close/>
                <a:moveTo>
                  <a:pt x="698" y="406"/>
                </a:moveTo>
                <a:cubicBezTo>
                  <a:pt x="711" y="406"/>
                  <a:pt x="722" y="416"/>
                  <a:pt x="722" y="429"/>
                </a:cubicBezTo>
                <a:cubicBezTo>
                  <a:pt x="722" y="443"/>
                  <a:pt x="711" y="453"/>
                  <a:pt x="698" y="453"/>
                </a:cubicBezTo>
                <a:cubicBezTo>
                  <a:pt x="685" y="453"/>
                  <a:pt x="674" y="443"/>
                  <a:pt x="674" y="429"/>
                </a:cubicBezTo>
                <a:cubicBezTo>
                  <a:pt x="674" y="416"/>
                  <a:pt x="685" y="406"/>
                  <a:pt x="698" y="406"/>
                </a:cubicBezTo>
                <a:close/>
                <a:moveTo>
                  <a:pt x="376" y="346"/>
                </a:moveTo>
                <a:cubicBezTo>
                  <a:pt x="363" y="346"/>
                  <a:pt x="352" y="335"/>
                  <a:pt x="352" y="322"/>
                </a:cubicBezTo>
                <a:cubicBezTo>
                  <a:pt x="352" y="309"/>
                  <a:pt x="363" y="298"/>
                  <a:pt x="376" y="298"/>
                </a:cubicBezTo>
                <a:cubicBezTo>
                  <a:pt x="389" y="298"/>
                  <a:pt x="400" y="309"/>
                  <a:pt x="400" y="322"/>
                </a:cubicBezTo>
                <a:cubicBezTo>
                  <a:pt x="400" y="335"/>
                  <a:pt x="389" y="346"/>
                  <a:pt x="376" y="346"/>
                </a:cubicBezTo>
                <a:close/>
                <a:moveTo>
                  <a:pt x="698" y="191"/>
                </a:moveTo>
                <a:cubicBezTo>
                  <a:pt x="711" y="191"/>
                  <a:pt x="722" y="201"/>
                  <a:pt x="722" y="215"/>
                </a:cubicBezTo>
                <a:cubicBezTo>
                  <a:pt x="722" y="228"/>
                  <a:pt x="711" y="238"/>
                  <a:pt x="698" y="238"/>
                </a:cubicBezTo>
                <a:cubicBezTo>
                  <a:pt x="685" y="238"/>
                  <a:pt x="674" y="228"/>
                  <a:pt x="674" y="215"/>
                </a:cubicBezTo>
                <a:cubicBezTo>
                  <a:pt x="674" y="201"/>
                  <a:pt x="685" y="191"/>
                  <a:pt x="698" y="1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976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>
            <a:extLst>
              <a:ext uri="{FF2B5EF4-FFF2-40B4-BE49-F238E27FC236}">
                <a16:creationId xmlns:a16="http://schemas.microsoft.com/office/drawing/2014/main" id="{43D030DB-C6A0-4740-96E3-3386407CD7CB}"/>
              </a:ext>
            </a:extLst>
          </p:cNvPr>
          <p:cNvGrpSpPr/>
          <p:nvPr/>
        </p:nvGrpSpPr>
        <p:grpSpPr>
          <a:xfrm>
            <a:off x="4772789" y="875695"/>
            <a:ext cx="3018550" cy="3018550"/>
            <a:chOff x="503705" y="3285456"/>
            <a:chExt cx="1280160" cy="1280160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7E5451C9-D002-7748-91A5-744FF165FE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3705" y="3285456"/>
              <a:ext cx="1280160" cy="1280160"/>
            </a:xfrm>
            <a:prstGeom prst="ellipse">
              <a:avLst/>
            </a:prstGeom>
            <a:solidFill>
              <a:srgbClr val="D8C2F2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925D935B-40F3-0B40-8EF6-9B186F0CD5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5145" y="3376896"/>
              <a:ext cx="1097280" cy="1097280"/>
            </a:xfrm>
            <a:prstGeom prst="ellipse">
              <a:avLst/>
            </a:prstGeom>
            <a:solidFill>
              <a:srgbClr val="D8C2F2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DD8862F-CE06-C74B-BBA1-E690D9C469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585" y="3468336"/>
              <a:ext cx="914400" cy="914400"/>
            </a:xfrm>
            <a:prstGeom prst="ellipse">
              <a:avLst/>
            </a:prstGeom>
            <a:solidFill>
              <a:srgbClr val="D8C2F2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68FC7-7150-624D-A13E-26E8563990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8223" y="688584"/>
            <a:ext cx="3514625" cy="797633"/>
          </a:xfrm>
        </p:spPr>
        <p:txBody>
          <a:bodyPr/>
          <a:lstStyle/>
          <a:p>
            <a:pPr algn="l"/>
            <a:r>
              <a:rPr lang="en-US" sz="1800" dirty="0"/>
              <a:t>Identity Fragmentation Requires an Identity Graph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A735BF-8CB8-5F4D-AEF0-447014AE0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08" y="270673"/>
            <a:ext cx="7875431" cy="511305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Personalization </a:t>
            </a:r>
            <a:r>
              <a:rPr lang="en-US" dirty="0">
                <a:solidFill>
                  <a:schemeClr val="accent4"/>
                </a:solidFill>
              </a:rPr>
              <a:t>requires identity</a:t>
            </a:r>
            <a:endParaRPr lang="en-US" dirty="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B541B59-F865-3745-A137-87201D0911A4}"/>
              </a:ext>
            </a:extLst>
          </p:cNvPr>
          <p:cNvSpPr txBox="1"/>
          <p:nvPr/>
        </p:nvSpPr>
        <p:spPr>
          <a:xfrm>
            <a:off x="4971507" y="3913240"/>
            <a:ext cx="3346829" cy="1149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176213">
              <a:lnSpc>
                <a:spcPts val="1740"/>
              </a:lnSpc>
              <a:buFont typeface="Wingdings" pitchFamily="2" charset="2"/>
              <a:buChar char="ü"/>
            </a:pPr>
            <a:r>
              <a:rPr lang="en-US" sz="1000" dirty="0">
                <a:solidFill>
                  <a:schemeClr val="tx2"/>
                </a:solidFill>
                <a:latin typeface="Avenir Book" panose="02000503020000020003" pitchFamily="2" charset="0"/>
              </a:rPr>
              <a:t>Integrates with </a:t>
            </a:r>
            <a:r>
              <a:rPr lang="en-US" sz="1000" dirty="0">
                <a:solidFill>
                  <a:schemeClr val="tx2"/>
                </a:solidFill>
                <a:latin typeface="Avenir Medium" panose="02000503020000020003" pitchFamily="2" charset="0"/>
              </a:rPr>
              <a:t>Data Management Platforms (DMP) </a:t>
            </a:r>
            <a:r>
              <a:rPr lang="en-US" sz="1000" dirty="0">
                <a:solidFill>
                  <a:schemeClr val="tx2"/>
                </a:solidFill>
                <a:latin typeface="Avenir Book" panose="02000503020000020003" pitchFamily="2" charset="0"/>
              </a:rPr>
              <a:t>and </a:t>
            </a:r>
            <a:r>
              <a:rPr lang="en-US" sz="1000" dirty="0">
                <a:solidFill>
                  <a:schemeClr val="tx2"/>
                </a:solidFill>
                <a:latin typeface="Avenir Medium" panose="02000503020000020003" pitchFamily="2" charset="0"/>
              </a:rPr>
              <a:t>Customer Data Platforms (CDP)</a:t>
            </a:r>
          </a:p>
          <a:p>
            <a:pPr marL="290513" indent="-176213">
              <a:lnSpc>
                <a:spcPts val="1740"/>
              </a:lnSpc>
              <a:buFont typeface="Wingdings" pitchFamily="2" charset="2"/>
              <a:buChar char="ü"/>
            </a:pPr>
            <a:r>
              <a:rPr lang="en-US" sz="1000" dirty="0">
                <a:solidFill>
                  <a:schemeClr val="tx2"/>
                </a:solidFill>
                <a:latin typeface="Avenir Book" panose="02000503020000020003" pitchFamily="2" charset="0"/>
              </a:rPr>
              <a:t>Provides brands data from multiple IDs for </a:t>
            </a:r>
            <a:r>
              <a:rPr lang="en-US" sz="1000" dirty="0">
                <a:solidFill>
                  <a:schemeClr val="tx2"/>
                </a:solidFill>
                <a:latin typeface="Avenir Medium" panose="02000503020000020003" pitchFamily="2" charset="0"/>
              </a:rPr>
              <a:t>analytics and attribution</a:t>
            </a:r>
            <a:endParaRPr lang="en-US" sz="1000" dirty="0">
              <a:solidFill>
                <a:schemeClr val="tx2"/>
              </a:solidFill>
              <a:latin typeface="Avenir Book" panose="02000503020000020003" pitchFamily="2" charset="0"/>
            </a:endParaRPr>
          </a:p>
          <a:p>
            <a:pPr marL="171450" indent="-171450">
              <a:buFont typeface="Wingdings" pitchFamily="2" charset="2"/>
              <a:buChar char="ü"/>
            </a:pPr>
            <a:endParaRPr lang="en-US" sz="1200" dirty="0">
              <a:solidFill>
                <a:schemeClr val="tx2"/>
              </a:solidFill>
              <a:latin typeface="Avenir Book" panose="02000503020000020003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740B19-09F0-8D4E-AA9D-DBF8AA27CEEF}"/>
              </a:ext>
            </a:extLst>
          </p:cNvPr>
          <p:cNvSpPr/>
          <p:nvPr/>
        </p:nvSpPr>
        <p:spPr>
          <a:xfrm>
            <a:off x="863935" y="1552883"/>
            <a:ext cx="4094891" cy="2749269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C0B9BB-BC57-7C46-AA0E-A2076B00A23E}"/>
              </a:ext>
            </a:extLst>
          </p:cNvPr>
          <p:cNvSpPr txBox="1"/>
          <p:nvPr/>
        </p:nvSpPr>
        <p:spPr>
          <a:xfrm>
            <a:off x="4371991" y="2982770"/>
            <a:ext cx="865690" cy="184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5"/>
                </a:solidFill>
                <a:latin typeface="Avenir Book" panose="02000503020000020003" pitchFamily="2" charset="0"/>
              </a:rPr>
              <a:t>CDP 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97CD8C-CED4-AF48-AE8A-435184127424}"/>
              </a:ext>
            </a:extLst>
          </p:cNvPr>
          <p:cNvSpPr txBox="1"/>
          <p:nvPr/>
        </p:nvSpPr>
        <p:spPr>
          <a:xfrm>
            <a:off x="5850108" y="1025888"/>
            <a:ext cx="1194305" cy="184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5"/>
                </a:solidFill>
                <a:latin typeface="Avenir Book" panose="02000503020000020003" pitchFamily="2" charset="0"/>
              </a:rPr>
              <a:t>Trade Desk Unified 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093D2B-98D0-CC4A-940B-5FCBC864645C}"/>
              </a:ext>
            </a:extLst>
          </p:cNvPr>
          <p:cNvSpPr txBox="1"/>
          <p:nvPr/>
        </p:nvSpPr>
        <p:spPr>
          <a:xfrm>
            <a:off x="6360827" y="3621671"/>
            <a:ext cx="7450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5"/>
                </a:solidFill>
                <a:latin typeface="Avenir Book" panose="02000503020000020003" pitchFamily="2" charset="0"/>
              </a:rPr>
              <a:t>DMP </a:t>
            </a:r>
            <a:r>
              <a:rPr lang="en-US" sz="900" dirty="0" err="1">
                <a:solidFill>
                  <a:schemeClr val="accent5"/>
                </a:solidFill>
                <a:latin typeface="Avenir Book" panose="02000503020000020003" pitchFamily="2" charset="0"/>
              </a:rPr>
              <a:t>iD</a:t>
            </a:r>
            <a:endParaRPr lang="en-US" sz="900" dirty="0">
              <a:solidFill>
                <a:schemeClr val="accent5"/>
              </a:solidFill>
              <a:latin typeface="Avenir Book" panose="02000503020000020003" pitchFamily="2" charset="0"/>
            </a:endParaRPr>
          </a:p>
        </p:txBody>
      </p:sp>
      <p:sp>
        <p:nvSpPr>
          <p:cNvPr id="8" name="Freeform 73">
            <a:extLst>
              <a:ext uri="{FF2B5EF4-FFF2-40B4-BE49-F238E27FC236}">
                <a16:creationId xmlns:a16="http://schemas.microsoft.com/office/drawing/2014/main" id="{FD298015-9DFB-C74C-AE00-FEB40220DC0F}"/>
              </a:ext>
            </a:extLst>
          </p:cNvPr>
          <p:cNvSpPr>
            <a:spLocks/>
          </p:cNvSpPr>
          <p:nvPr/>
        </p:nvSpPr>
        <p:spPr bwMode="auto">
          <a:xfrm>
            <a:off x="5316326" y="1740629"/>
            <a:ext cx="1973474" cy="1103241"/>
          </a:xfrm>
          <a:custGeom>
            <a:avLst/>
            <a:gdLst/>
            <a:ahLst/>
            <a:cxnLst>
              <a:cxn ang="0">
                <a:pos x="17" y="56"/>
              </a:cxn>
              <a:cxn ang="0">
                <a:pos x="76" y="56"/>
              </a:cxn>
              <a:cxn ang="0">
                <a:pos x="74" y="26"/>
              </a:cxn>
              <a:cxn ang="0">
                <a:pos x="52" y="13"/>
              </a:cxn>
              <a:cxn ang="0">
                <a:pos x="18" y="26"/>
              </a:cxn>
              <a:cxn ang="0">
                <a:pos x="17" y="56"/>
              </a:cxn>
            </a:cxnLst>
            <a:rect l="0" t="0" r="r" b="b"/>
            <a:pathLst>
              <a:path w="95" h="57">
                <a:moveTo>
                  <a:pt x="17" y="56"/>
                </a:moveTo>
                <a:cubicBezTo>
                  <a:pt x="76" y="56"/>
                  <a:pt x="76" y="56"/>
                  <a:pt x="76" y="56"/>
                </a:cubicBezTo>
                <a:cubicBezTo>
                  <a:pt x="95" y="54"/>
                  <a:pt x="92" y="25"/>
                  <a:pt x="74" y="26"/>
                </a:cubicBezTo>
                <a:cubicBezTo>
                  <a:pt x="76" y="8"/>
                  <a:pt x="59" y="5"/>
                  <a:pt x="52" y="13"/>
                </a:cubicBezTo>
                <a:cubicBezTo>
                  <a:pt x="42" y="0"/>
                  <a:pt x="19" y="4"/>
                  <a:pt x="18" y="26"/>
                </a:cubicBezTo>
                <a:cubicBezTo>
                  <a:pt x="0" y="29"/>
                  <a:pt x="5" y="57"/>
                  <a:pt x="17" y="56"/>
                </a:cubicBezTo>
                <a:close/>
              </a:path>
            </a:pathLst>
          </a:custGeom>
          <a:solidFill>
            <a:schemeClr val="accent3"/>
          </a:solidFill>
          <a:ln w="57150" cmpd="sng">
            <a:solidFill>
              <a:schemeClr val="accent3">
                <a:lumMod val="20000"/>
                <a:lumOff val="80000"/>
              </a:schemeClr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14C53D-7961-B945-BF9B-EB0C7D8967A5}"/>
              </a:ext>
            </a:extLst>
          </p:cNvPr>
          <p:cNvSpPr txBox="1"/>
          <p:nvPr/>
        </p:nvSpPr>
        <p:spPr>
          <a:xfrm>
            <a:off x="5525435" y="2292408"/>
            <a:ext cx="1596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" panose="02000503020000020003" pitchFamily="2" charset="0"/>
              </a:rPr>
              <a:t>ID Graph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765602-28BD-0E4B-9AE8-17567EE31A95}"/>
              </a:ext>
            </a:extLst>
          </p:cNvPr>
          <p:cNvSpPr txBox="1"/>
          <p:nvPr/>
        </p:nvSpPr>
        <p:spPr>
          <a:xfrm>
            <a:off x="7090712" y="1787117"/>
            <a:ext cx="11994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>
                <a:solidFill>
                  <a:schemeClr val="accent5"/>
                </a:solidFill>
                <a:latin typeface="Avenir Book" panose="02000503020000020003" pitchFamily="2" charset="0"/>
              </a:rPr>
              <a:t>LiveRamp</a:t>
            </a:r>
            <a:r>
              <a:rPr lang="en-US" sz="900" dirty="0">
                <a:solidFill>
                  <a:schemeClr val="accent5"/>
                </a:solidFill>
                <a:latin typeface="Avenir Book" panose="02000503020000020003" pitchFamily="2" charset="0"/>
              </a:rPr>
              <a:t> Ramp 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429F7-D62C-8E40-A6D8-75D8E6F95196}"/>
              </a:ext>
            </a:extLst>
          </p:cNvPr>
          <p:cNvSpPr txBox="1"/>
          <p:nvPr/>
        </p:nvSpPr>
        <p:spPr>
          <a:xfrm>
            <a:off x="4608915" y="1400114"/>
            <a:ext cx="993001" cy="294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5"/>
                </a:solidFill>
                <a:latin typeface="Avenir Book" panose="02000503020000020003" pitchFamily="2" charset="0"/>
              </a:rPr>
              <a:t>Proprietary Customer ID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6C6025-76DB-2C44-9DBD-B6F4838733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815" y="861248"/>
            <a:ext cx="850640" cy="235784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7662AA76-B777-044C-900D-6C5B43914F10}"/>
              </a:ext>
            </a:extLst>
          </p:cNvPr>
          <p:cNvGrpSpPr/>
          <p:nvPr/>
        </p:nvGrpSpPr>
        <p:grpSpPr>
          <a:xfrm>
            <a:off x="4483729" y="2217851"/>
            <a:ext cx="633876" cy="741213"/>
            <a:chOff x="4259236" y="1672616"/>
            <a:chExt cx="750317" cy="8517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BC6E0FF-D59E-5042-8708-0E0354AE5450}"/>
                </a:ext>
              </a:extLst>
            </p:cNvPr>
            <p:cNvGrpSpPr/>
            <p:nvPr/>
          </p:nvGrpSpPr>
          <p:grpSpPr>
            <a:xfrm>
              <a:off x="4523028" y="1973201"/>
              <a:ext cx="211813" cy="246221"/>
              <a:chOff x="2590800" y="1092200"/>
              <a:chExt cx="944563" cy="1130301"/>
            </a:xfrm>
            <a:solidFill>
              <a:schemeClr val="accent1"/>
            </a:solidFill>
          </p:grpSpPr>
          <p:sp>
            <p:nvSpPr>
              <p:cNvPr id="33" name="Freeform 29">
                <a:extLst>
                  <a:ext uri="{FF2B5EF4-FFF2-40B4-BE49-F238E27FC236}">
                    <a16:creationId xmlns:a16="http://schemas.microsoft.com/office/drawing/2014/main" id="{49654ACE-88ED-FA4B-8E3F-C9E43F385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4063" y="1441450"/>
                <a:ext cx="171450" cy="252413"/>
              </a:xfrm>
              <a:custGeom>
                <a:avLst/>
                <a:gdLst>
                  <a:gd name="T0" fmla="*/ 227 w 544"/>
                  <a:gd name="T1" fmla="*/ 0 h 797"/>
                  <a:gd name="T2" fmla="*/ 279 w 544"/>
                  <a:gd name="T3" fmla="*/ 5 h 797"/>
                  <a:gd name="T4" fmla="*/ 290 w 544"/>
                  <a:gd name="T5" fmla="*/ 83 h 797"/>
                  <a:gd name="T6" fmla="*/ 303 w 544"/>
                  <a:gd name="T7" fmla="*/ 155 h 797"/>
                  <a:gd name="T8" fmla="*/ 317 w 544"/>
                  <a:gd name="T9" fmla="*/ 222 h 797"/>
                  <a:gd name="T10" fmla="*/ 334 w 544"/>
                  <a:gd name="T11" fmla="*/ 284 h 797"/>
                  <a:gd name="T12" fmla="*/ 353 w 544"/>
                  <a:gd name="T13" fmla="*/ 343 h 797"/>
                  <a:gd name="T14" fmla="*/ 372 w 544"/>
                  <a:gd name="T15" fmla="*/ 396 h 797"/>
                  <a:gd name="T16" fmla="*/ 393 w 544"/>
                  <a:gd name="T17" fmla="*/ 446 h 797"/>
                  <a:gd name="T18" fmla="*/ 414 w 544"/>
                  <a:gd name="T19" fmla="*/ 490 h 797"/>
                  <a:gd name="T20" fmla="*/ 436 w 544"/>
                  <a:gd name="T21" fmla="*/ 531 h 797"/>
                  <a:gd name="T22" fmla="*/ 459 w 544"/>
                  <a:gd name="T23" fmla="*/ 569 h 797"/>
                  <a:gd name="T24" fmla="*/ 480 w 544"/>
                  <a:gd name="T25" fmla="*/ 603 h 797"/>
                  <a:gd name="T26" fmla="*/ 502 w 544"/>
                  <a:gd name="T27" fmla="*/ 633 h 797"/>
                  <a:gd name="T28" fmla="*/ 524 w 544"/>
                  <a:gd name="T29" fmla="*/ 659 h 797"/>
                  <a:gd name="T30" fmla="*/ 544 w 544"/>
                  <a:gd name="T31" fmla="*/ 683 h 797"/>
                  <a:gd name="T32" fmla="*/ 519 w 544"/>
                  <a:gd name="T33" fmla="*/ 700 h 797"/>
                  <a:gd name="T34" fmla="*/ 491 w 544"/>
                  <a:gd name="T35" fmla="*/ 717 h 797"/>
                  <a:gd name="T36" fmla="*/ 461 w 544"/>
                  <a:gd name="T37" fmla="*/ 735 h 797"/>
                  <a:gd name="T38" fmla="*/ 427 w 544"/>
                  <a:gd name="T39" fmla="*/ 751 h 797"/>
                  <a:gd name="T40" fmla="*/ 392 w 544"/>
                  <a:gd name="T41" fmla="*/ 766 h 797"/>
                  <a:gd name="T42" fmla="*/ 354 w 544"/>
                  <a:gd name="T43" fmla="*/ 779 h 797"/>
                  <a:gd name="T44" fmla="*/ 314 w 544"/>
                  <a:gd name="T45" fmla="*/ 789 h 797"/>
                  <a:gd name="T46" fmla="*/ 273 w 544"/>
                  <a:gd name="T47" fmla="*/ 794 h 797"/>
                  <a:gd name="T48" fmla="*/ 230 w 544"/>
                  <a:gd name="T49" fmla="*/ 797 h 797"/>
                  <a:gd name="T50" fmla="*/ 186 w 544"/>
                  <a:gd name="T51" fmla="*/ 795 h 797"/>
                  <a:gd name="T52" fmla="*/ 141 w 544"/>
                  <a:gd name="T53" fmla="*/ 788 h 797"/>
                  <a:gd name="T54" fmla="*/ 94 w 544"/>
                  <a:gd name="T55" fmla="*/ 775 h 797"/>
                  <a:gd name="T56" fmla="*/ 48 w 544"/>
                  <a:gd name="T57" fmla="*/ 754 h 797"/>
                  <a:gd name="T58" fmla="*/ 0 w 544"/>
                  <a:gd name="T59" fmla="*/ 728 h 797"/>
                  <a:gd name="T60" fmla="*/ 42 w 544"/>
                  <a:gd name="T61" fmla="*/ 684 h 797"/>
                  <a:gd name="T62" fmla="*/ 79 w 544"/>
                  <a:gd name="T63" fmla="*/ 636 h 797"/>
                  <a:gd name="T64" fmla="*/ 114 w 544"/>
                  <a:gd name="T65" fmla="*/ 586 h 797"/>
                  <a:gd name="T66" fmla="*/ 143 w 544"/>
                  <a:gd name="T67" fmla="*/ 533 h 797"/>
                  <a:gd name="T68" fmla="*/ 168 w 544"/>
                  <a:gd name="T69" fmla="*/ 477 h 797"/>
                  <a:gd name="T70" fmla="*/ 188 w 544"/>
                  <a:gd name="T71" fmla="*/ 419 h 797"/>
                  <a:gd name="T72" fmla="*/ 203 w 544"/>
                  <a:gd name="T73" fmla="*/ 358 h 797"/>
                  <a:gd name="T74" fmla="*/ 214 w 544"/>
                  <a:gd name="T75" fmla="*/ 295 h 797"/>
                  <a:gd name="T76" fmla="*/ 220 w 544"/>
                  <a:gd name="T77" fmla="*/ 231 h 797"/>
                  <a:gd name="T78" fmla="*/ 227 w 544"/>
                  <a:gd name="T79" fmla="*/ 0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44" h="797">
                    <a:moveTo>
                      <a:pt x="227" y="0"/>
                    </a:moveTo>
                    <a:lnTo>
                      <a:pt x="279" y="5"/>
                    </a:lnTo>
                    <a:lnTo>
                      <a:pt x="290" y="83"/>
                    </a:lnTo>
                    <a:lnTo>
                      <a:pt x="303" y="155"/>
                    </a:lnTo>
                    <a:lnTo>
                      <a:pt x="317" y="222"/>
                    </a:lnTo>
                    <a:lnTo>
                      <a:pt x="334" y="284"/>
                    </a:lnTo>
                    <a:lnTo>
                      <a:pt x="353" y="343"/>
                    </a:lnTo>
                    <a:lnTo>
                      <a:pt x="372" y="396"/>
                    </a:lnTo>
                    <a:lnTo>
                      <a:pt x="393" y="446"/>
                    </a:lnTo>
                    <a:lnTo>
                      <a:pt x="414" y="490"/>
                    </a:lnTo>
                    <a:lnTo>
                      <a:pt x="436" y="531"/>
                    </a:lnTo>
                    <a:lnTo>
                      <a:pt x="459" y="569"/>
                    </a:lnTo>
                    <a:lnTo>
                      <a:pt x="480" y="603"/>
                    </a:lnTo>
                    <a:lnTo>
                      <a:pt x="502" y="633"/>
                    </a:lnTo>
                    <a:lnTo>
                      <a:pt x="524" y="659"/>
                    </a:lnTo>
                    <a:lnTo>
                      <a:pt x="544" y="683"/>
                    </a:lnTo>
                    <a:lnTo>
                      <a:pt x="519" y="700"/>
                    </a:lnTo>
                    <a:lnTo>
                      <a:pt x="491" y="717"/>
                    </a:lnTo>
                    <a:lnTo>
                      <a:pt x="461" y="735"/>
                    </a:lnTo>
                    <a:lnTo>
                      <a:pt x="427" y="751"/>
                    </a:lnTo>
                    <a:lnTo>
                      <a:pt x="392" y="766"/>
                    </a:lnTo>
                    <a:lnTo>
                      <a:pt x="354" y="779"/>
                    </a:lnTo>
                    <a:lnTo>
                      <a:pt x="314" y="789"/>
                    </a:lnTo>
                    <a:lnTo>
                      <a:pt x="273" y="794"/>
                    </a:lnTo>
                    <a:lnTo>
                      <a:pt x="230" y="797"/>
                    </a:lnTo>
                    <a:lnTo>
                      <a:pt x="186" y="795"/>
                    </a:lnTo>
                    <a:lnTo>
                      <a:pt x="141" y="788"/>
                    </a:lnTo>
                    <a:lnTo>
                      <a:pt x="94" y="775"/>
                    </a:lnTo>
                    <a:lnTo>
                      <a:pt x="48" y="754"/>
                    </a:lnTo>
                    <a:lnTo>
                      <a:pt x="0" y="728"/>
                    </a:lnTo>
                    <a:lnTo>
                      <a:pt x="42" y="684"/>
                    </a:lnTo>
                    <a:lnTo>
                      <a:pt x="79" y="636"/>
                    </a:lnTo>
                    <a:lnTo>
                      <a:pt x="114" y="586"/>
                    </a:lnTo>
                    <a:lnTo>
                      <a:pt x="143" y="533"/>
                    </a:lnTo>
                    <a:lnTo>
                      <a:pt x="168" y="477"/>
                    </a:lnTo>
                    <a:lnTo>
                      <a:pt x="188" y="419"/>
                    </a:lnTo>
                    <a:lnTo>
                      <a:pt x="203" y="358"/>
                    </a:lnTo>
                    <a:lnTo>
                      <a:pt x="214" y="295"/>
                    </a:lnTo>
                    <a:lnTo>
                      <a:pt x="220" y="231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" name="Freeform 30">
                <a:extLst>
                  <a:ext uri="{FF2B5EF4-FFF2-40B4-BE49-F238E27FC236}">
                    <a16:creationId xmlns:a16="http://schemas.microsoft.com/office/drawing/2014/main" id="{59A08330-F95F-C240-BAA0-0A532E61D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650" y="1449388"/>
                <a:ext cx="171450" cy="244475"/>
              </a:xfrm>
              <a:custGeom>
                <a:avLst/>
                <a:gdLst>
                  <a:gd name="T0" fmla="*/ 317 w 541"/>
                  <a:gd name="T1" fmla="*/ 0 h 770"/>
                  <a:gd name="T2" fmla="*/ 325 w 541"/>
                  <a:gd name="T3" fmla="*/ 212 h 770"/>
                  <a:gd name="T4" fmla="*/ 329 w 541"/>
                  <a:gd name="T5" fmla="*/ 276 h 770"/>
                  <a:gd name="T6" fmla="*/ 340 w 541"/>
                  <a:gd name="T7" fmla="*/ 337 h 770"/>
                  <a:gd name="T8" fmla="*/ 355 w 541"/>
                  <a:gd name="T9" fmla="*/ 397 h 770"/>
                  <a:gd name="T10" fmla="*/ 376 w 541"/>
                  <a:gd name="T11" fmla="*/ 455 h 770"/>
                  <a:gd name="T12" fmla="*/ 401 w 541"/>
                  <a:gd name="T13" fmla="*/ 511 h 770"/>
                  <a:gd name="T14" fmla="*/ 430 w 541"/>
                  <a:gd name="T15" fmla="*/ 564 h 770"/>
                  <a:gd name="T16" fmla="*/ 462 w 541"/>
                  <a:gd name="T17" fmla="*/ 613 h 770"/>
                  <a:gd name="T18" fmla="*/ 500 w 541"/>
                  <a:gd name="T19" fmla="*/ 660 h 770"/>
                  <a:gd name="T20" fmla="*/ 541 w 541"/>
                  <a:gd name="T21" fmla="*/ 703 h 770"/>
                  <a:gd name="T22" fmla="*/ 494 w 541"/>
                  <a:gd name="T23" fmla="*/ 729 h 770"/>
                  <a:gd name="T24" fmla="*/ 447 w 541"/>
                  <a:gd name="T25" fmla="*/ 749 h 770"/>
                  <a:gd name="T26" fmla="*/ 402 w 541"/>
                  <a:gd name="T27" fmla="*/ 760 h 770"/>
                  <a:gd name="T28" fmla="*/ 357 w 541"/>
                  <a:gd name="T29" fmla="*/ 768 h 770"/>
                  <a:gd name="T30" fmla="*/ 313 w 541"/>
                  <a:gd name="T31" fmla="*/ 770 h 770"/>
                  <a:gd name="T32" fmla="*/ 271 w 541"/>
                  <a:gd name="T33" fmla="*/ 767 h 770"/>
                  <a:gd name="T34" fmla="*/ 230 w 541"/>
                  <a:gd name="T35" fmla="*/ 760 h 770"/>
                  <a:gd name="T36" fmla="*/ 190 w 541"/>
                  <a:gd name="T37" fmla="*/ 751 h 770"/>
                  <a:gd name="T38" fmla="*/ 153 w 541"/>
                  <a:gd name="T39" fmla="*/ 739 h 770"/>
                  <a:gd name="T40" fmla="*/ 117 w 541"/>
                  <a:gd name="T41" fmla="*/ 724 h 770"/>
                  <a:gd name="T42" fmla="*/ 84 w 541"/>
                  <a:gd name="T43" fmla="*/ 707 h 770"/>
                  <a:gd name="T44" fmla="*/ 53 w 541"/>
                  <a:gd name="T45" fmla="*/ 690 h 770"/>
                  <a:gd name="T46" fmla="*/ 25 w 541"/>
                  <a:gd name="T47" fmla="*/ 673 h 770"/>
                  <a:gd name="T48" fmla="*/ 0 w 541"/>
                  <a:gd name="T49" fmla="*/ 655 h 770"/>
                  <a:gd name="T50" fmla="*/ 22 w 541"/>
                  <a:gd name="T51" fmla="*/ 632 h 770"/>
                  <a:gd name="T52" fmla="*/ 44 w 541"/>
                  <a:gd name="T53" fmla="*/ 604 h 770"/>
                  <a:gd name="T54" fmla="*/ 66 w 541"/>
                  <a:gd name="T55" fmla="*/ 571 h 770"/>
                  <a:gd name="T56" fmla="*/ 90 w 541"/>
                  <a:gd name="T57" fmla="*/ 535 h 770"/>
                  <a:gd name="T58" fmla="*/ 114 w 541"/>
                  <a:gd name="T59" fmla="*/ 495 h 770"/>
                  <a:gd name="T60" fmla="*/ 137 w 541"/>
                  <a:gd name="T61" fmla="*/ 451 h 770"/>
                  <a:gd name="T62" fmla="*/ 158 w 541"/>
                  <a:gd name="T63" fmla="*/ 402 h 770"/>
                  <a:gd name="T64" fmla="*/ 180 w 541"/>
                  <a:gd name="T65" fmla="*/ 349 h 770"/>
                  <a:gd name="T66" fmla="*/ 201 w 541"/>
                  <a:gd name="T67" fmla="*/ 291 h 770"/>
                  <a:gd name="T68" fmla="*/ 219 w 541"/>
                  <a:gd name="T69" fmla="*/ 228 h 770"/>
                  <a:gd name="T70" fmla="*/ 235 w 541"/>
                  <a:gd name="T71" fmla="*/ 160 h 770"/>
                  <a:gd name="T72" fmla="*/ 249 w 541"/>
                  <a:gd name="T73" fmla="*/ 88 h 770"/>
                  <a:gd name="T74" fmla="*/ 261 w 541"/>
                  <a:gd name="T75" fmla="*/ 9 h 770"/>
                  <a:gd name="T76" fmla="*/ 289 w 541"/>
                  <a:gd name="T77" fmla="*/ 5 h 770"/>
                  <a:gd name="T78" fmla="*/ 317 w 541"/>
                  <a:gd name="T79" fmla="*/ 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41" h="770">
                    <a:moveTo>
                      <a:pt x="317" y="0"/>
                    </a:moveTo>
                    <a:lnTo>
                      <a:pt x="325" y="212"/>
                    </a:lnTo>
                    <a:lnTo>
                      <a:pt x="329" y="276"/>
                    </a:lnTo>
                    <a:lnTo>
                      <a:pt x="340" y="337"/>
                    </a:lnTo>
                    <a:lnTo>
                      <a:pt x="355" y="397"/>
                    </a:lnTo>
                    <a:lnTo>
                      <a:pt x="376" y="455"/>
                    </a:lnTo>
                    <a:lnTo>
                      <a:pt x="401" y="511"/>
                    </a:lnTo>
                    <a:lnTo>
                      <a:pt x="430" y="564"/>
                    </a:lnTo>
                    <a:lnTo>
                      <a:pt x="462" y="613"/>
                    </a:lnTo>
                    <a:lnTo>
                      <a:pt x="500" y="660"/>
                    </a:lnTo>
                    <a:lnTo>
                      <a:pt x="541" y="703"/>
                    </a:lnTo>
                    <a:lnTo>
                      <a:pt x="494" y="729"/>
                    </a:lnTo>
                    <a:lnTo>
                      <a:pt x="447" y="749"/>
                    </a:lnTo>
                    <a:lnTo>
                      <a:pt x="402" y="760"/>
                    </a:lnTo>
                    <a:lnTo>
                      <a:pt x="357" y="768"/>
                    </a:lnTo>
                    <a:lnTo>
                      <a:pt x="313" y="770"/>
                    </a:lnTo>
                    <a:lnTo>
                      <a:pt x="271" y="767"/>
                    </a:lnTo>
                    <a:lnTo>
                      <a:pt x="230" y="760"/>
                    </a:lnTo>
                    <a:lnTo>
                      <a:pt x="190" y="751"/>
                    </a:lnTo>
                    <a:lnTo>
                      <a:pt x="153" y="739"/>
                    </a:lnTo>
                    <a:lnTo>
                      <a:pt x="117" y="724"/>
                    </a:lnTo>
                    <a:lnTo>
                      <a:pt x="84" y="707"/>
                    </a:lnTo>
                    <a:lnTo>
                      <a:pt x="53" y="690"/>
                    </a:lnTo>
                    <a:lnTo>
                      <a:pt x="25" y="673"/>
                    </a:lnTo>
                    <a:lnTo>
                      <a:pt x="0" y="655"/>
                    </a:lnTo>
                    <a:lnTo>
                      <a:pt x="22" y="632"/>
                    </a:lnTo>
                    <a:lnTo>
                      <a:pt x="44" y="604"/>
                    </a:lnTo>
                    <a:lnTo>
                      <a:pt x="66" y="571"/>
                    </a:lnTo>
                    <a:lnTo>
                      <a:pt x="90" y="535"/>
                    </a:lnTo>
                    <a:lnTo>
                      <a:pt x="114" y="495"/>
                    </a:lnTo>
                    <a:lnTo>
                      <a:pt x="137" y="451"/>
                    </a:lnTo>
                    <a:lnTo>
                      <a:pt x="158" y="402"/>
                    </a:lnTo>
                    <a:lnTo>
                      <a:pt x="180" y="349"/>
                    </a:lnTo>
                    <a:lnTo>
                      <a:pt x="201" y="291"/>
                    </a:lnTo>
                    <a:lnTo>
                      <a:pt x="219" y="228"/>
                    </a:lnTo>
                    <a:lnTo>
                      <a:pt x="235" y="160"/>
                    </a:lnTo>
                    <a:lnTo>
                      <a:pt x="249" y="88"/>
                    </a:lnTo>
                    <a:lnTo>
                      <a:pt x="261" y="9"/>
                    </a:lnTo>
                    <a:lnTo>
                      <a:pt x="289" y="5"/>
                    </a:lnTo>
                    <a:lnTo>
                      <a:pt x="3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Freeform 31">
                <a:extLst>
                  <a:ext uri="{FF2B5EF4-FFF2-40B4-BE49-F238E27FC236}">
                    <a16:creationId xmlns:a16="http://schemas.microsoft.com/office/drawing/2014/main" id="{2CBA8000-D09B-7644-9CF7-2E6A26DBBE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788" y="1092200"/>
                <a:ext cx="636588" cy="320675"/>
              </a:xfrm>
              <a:custGeom>
                <a:avLst/>
                <a:gdLst>
                  <a:gd name="T0" fmla="*/ 1028 w 2005"/>
                  <a:gd name="T1" fmla="*/ 0 h 1011"/>
                  <a:gd name="T2" fmla="*/ 1188 w 2005"/>
                  <a:gd name="T3" fmla="*/ 14 h 1011"/>
                  <a:gd name="T4" fmla="*/ 1340 w 2005"/>
                  <a:gd name="T5" fmla="*/ 52 h 1011"/>
                  <a:gd name="T6" fmla="*/ 1480 w 2005"/>
                  <a:gd name="T7" fmla="*/ 110 h 1011"/>
                  <a:gd name="T8" fmla="*/ 1608 w 2005"/>
                  <a:gd name="T9" fmla="*/ 189 h 1011"/>
                  <a:gd name="T10" fmla="*/ 1722 w 2005"/>
                  <a:gd name="T11" fmla="*/ 285 h 1011"/>
                  <a:gd name="T12" fmla="*/ 1819 w 2005"/>
                  <a:gd name="T13" fmla="*/ 398 h 1011"/>
                  <a:gd name="T14" fmla="*/ 1898 w 2005"/>
                  <a:gd name="T15" fmla="*/ 524 h 1011"/>
                  <a:gd name="T16" fmla="*/ 1956 w 2005"/>
                  <a:gd name="T17" fmla="*/ 664 h 1011"/>
                  <a:gd name="T18" fmla="*/ 1992 w 2005"/>
                  <a:gd name="T19" fmla="*/ 813 h 1011"/>
                  <a:gd name="T20" fmla="*/ 2005 w 2005"/>
                  <a:gd name="T21" fmla="*/ 971 h 1011"/>
                  <a:gd name="T22" fmla="*/ 1887 w 2005"/>
                  <a:gd name="T23" fmla="*/ 967 h 1011"/>
                  <a:gd name="T24" fmla="*/ 1665 w 2005"/>
                  <a:gd name="T25" fmla="*/ 925 h 1011"/>
                  <a:gd name="T26" fmla="*/ 1465 w 2005"/>
                  <a:gd name="T27" fmla="*/ 874 h 1011"/>
                  <a:gd name="T28" fmla="*/ 1285 w 2005"/>
                  <a:gd name="T29" fmla="*/ 816 h 1011"/>
                  <a:gd name="T30" fmla="*/ 1125 w 2005"/>
                  <a:gd name="T31" fmla="*/ 756 h 1011"/>
                  <a:gd name="T32" fmla="*/ 985 w 2005"/>
                  <a:gd name="T33" fmla="*/ 695 h 1011"/>
                  <a:gd name="T34" fmla="*/ 866 w 2005"/>
                  <a:gd name="T35" fmla="*/ 637 h 1011"/>
                  <a:gd name="T36" fmla="*/ 769 w 2005"/>
                  <a:gd name="T37" fmla="*/ 583 h 1011"/>
                  <a:gd name="T38" fmla="*/ 693 w 2005"/>
                  <a:gd name="T39" fmla="*/ 536 h 1011"/>
                  <a:gd name="T40" fmla="*/ 635 w 2005"/>
                  <a:gd name="T41" fmla="*/ 500 h 1011"/>
                  <a:gd name="T42" fmla="*/ 574 w 2005"/>
                  <a:gd name="T43" fmla="*/ 484 h 1011"/>
                  <a:gd name="T44" fmla="*/ 513 w 2005"/>
                  <a:gd name="T45" fmla="*/ 487 h 1011"/>
                  <a:gd name="T46" fmla="*/ 457 w 2005"/>
                  <a:gd name="T47" fmla="*/ 509 h 1011"/>
                  <a:gd name="T48" fmla="*/ 412 w 2005"/>
                  <a:gd name="T49" fmla="*/ 550 h 1011"/>
                  <a:gd name="T50" fmla="*/ 382 w 2005"/>
                  <a:gd name="T51" fmla="*/ 604 h 1011"/>
                  <a:gd name="T52" fmla="*/ 341 w 2005"/>
                  <a:gd name="T53" fmla="*/ 712 h 1011"/>
                  <a:gd name="T54" fmla="*/ 291 w 2005"/>
                  <a:gd name="T55" fmla="*/ 801 h 1011"/>
                  <a:gd name="T56" fmla="*/ 229 w 2005"/>
                  <a:gd name="T57" fmla="*/ 872 h 1011"/>
                  <a:gd name="T58" fmla="*/ 146 w 2005"/>
                  <a:gd name="T59" fmla="*/ 936 h 1011"/>
                  <a:gd name="T60" fmla="*/ 48 w 2005"/>
                  <a:gd name="T61" fmla="*/ 992 h 1011"/>
                  <a:gd name="T62" fmla="*/ 1 w 2005"/>
                  <a:gd name="T63" fmla="*/ 971 h 1011"/>
                  <a:gd name="T64" fmla="*/ 0 w 2005"/>
                  <a:gd name="T65" fmla="*/ 965 h 1011"/>
                  <a:gd name="T66" fmla="*/ 0 w 2005"/>
                  <a:gd name="T67" fmla="*/ 961 h 1011"/>
                  <a:gd name="T68" fmla="*/ 11 w 2005"/>
                  <a:gd name="T69" fmla="*/ 808 h 1011"/>
                  <a:gd name="T70" fmla="*/ 49 w 2005"/>
                  <a:gd name="T71" fmla="*/ 661 h 1011"/>
                  <a:gd name="T72" fmla="*/ 108 w 2005"/>
                  <a:gd name="T73" fmla="*/ 523 h 1011"/>
                  <a:gd name="T74" fmla="*/ 188 w 2005"/>
                  <a:gd name="T75" fmla="*/ 398 h 1011"/>
                  <a:gd name="T76" fmla="*/ 285 w 2005"/>
                  <a:gd name="T77" fmla="*/ 286 h 1011"/>
                  <a:gd name="T78" fmla="*/ 400 w 2005"/>
                  <a:gd name="T79" fmla="*/ 190 h 1011"/>
                  <a:gd name="T80" fmla="*/ 527 w 2005"/>
                  <a:gd name="T81" fmla="*/ 111 h 1011"/>
                  <a:gd name="T82" fmla="*/ 668 w 2005"/>
                  <a:gd name="T83" fmla="*/ 52 h 1011"/>
                  <a:gd name="T84" fmla="*/ 818 w 2005"/>
                  <a:gd name="T85" fmla="*/ 14 h 1011"/>
                  <a:gd name="T86" fmla="*/ 976 w 2005"/>
                  <a:gd name="T87" fmla="*/ 0 h 1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05" h="1011">
                    <a:moveTo>
                      <a:pt x="1002" y="0"/>
                    </a:moveTo>
                    <a:lnTo>
                      <a:pt x="1028" y="0"/>
                    </a:lnTo>
                    <a:lnTo>
                      <a:pt x="1109" y="4"/>
                    </a:lnTo>
                    <a:lnTo>
                      <a:pt x="1188" y="14"/>
                    </a:lnTo>
                    <a:lnTo>
                      <a:pt x="1265" y="30"/>
                    </a:lnTo>
                    <a:lnTo>
                      <a:pt x="1340" y="52"/>
                    </a:lnTo>
                    <a:lnTo>
                      <a:pt x="1411" y="79"/>
                    </a:lnTo>
                    <a:lnTo>
                      <a:pt x="1480" y="110"/>
                    </a:lnTo>
                    <a:lnTo>
                      <a:pt x="1546" y="147"/>
                    </a:lnTo>
                    <a:lnTo>
                      <a:pt x="1608" y="189"/>
                    </a:lnTo>
                    <a:lnTo>
                      <a:pt x="1668" y="235"/>
                    </a:lnTo>
                    <a:lnTo>
                      <a:pt x="1722" y="285"/>
                    </a:lnTo>
                    <a:lnTo>
                      <a:pt x="1772" y="339"/>
                    </a:lnTo>
                    <a:lnTo>
                      <a:pt x="1819" y="398"/>
                    </a:lnTo>
                    <a:lnTo>
                      <a:pt x="1861" y="459"/>
                    </a:lnTo>
                    <a:lnTo>
                      <a:pt x="1898" y="524"/>
                    </a:lnTo>
                    <a:lnTo>
                      <a:pt x="1929" y="592"/>
                    </a:lnTo>
                    <a:lnTo>
                      <a:pt x="1956" y="664"/>
                    </a:lnTo>
                    <a:lnTo>
                      <a:pt x="1977" y="737"/>
                    </a:lnTo>
                    <a:lnTo>
                      <a:pt x="1992" y="813"/>
                    </a:lnTo>
                    <a:lnTo>
                      <a:pt x="2002" y="891"/>
                    </a:lnTo>
                    <a:lnTo>
                      <a:pt x="2005" y="971"/>
                    </a:lnTo>
                    <a:lnTo>
                      <a:pt x="2005" y="984"/>
                    </a:lnTo>
                    <a:lnTo>
                      <a:pt x="1887" y="967"/>
                    </a:lnTo>
                    <a:lnTo>
                      <a:pt x="1774" y="947"/>
                    </a:lnTo>
                    <a:lnTo>
                      <a:pt x="1665" y="925"/>
                    </a:lnTo>
                    <a:lnTo>
                      <a:pt x="1563" y="900"/>
                    </a:lnTo>
                    <a:lnTo>
                      <a:pt x="1465" y="874"/>
                    </a:lnTo>
                    <a:lnTo>
                      <a:pt x="1372" y="846"/>
                    </a:lnTo>
                    <a:lnTo>
                      <a:pt x="1285" y="816"/>
                    </a:lnTo>
                    <a:lnTo>
                      <a:pt x="1201" y="786"/>
                    </a:lnTo>
                    <a:lnTo>
                      <a:pt x="1125" y="756"/>
                    </a:lnTo>
                    <a:lnTo>
                      <a:pt x="1052" y="725"/>
                    </a:lnTo>
                    <a:lnTo>
                      <a:pt x="985" y="695"/>
                    </a:lnTo>
                    <a:lnTo>
                      <a:pt x="923" y="666"/>
                    </a:lnTo>
                    <a:lnTo>
                      <a:pt x="866" y="637"/>
                    </a:lnTo>
                    <a:lnTo>
                      <a:pt x="815" y="609"/>
                    </a:lnTo>
                    <a:lnTo>
                      <a:pt x="769" y="583"/>
                    </a:lnTo>
                    <a:lnTo>
                      <a:pt x="728" y="558"/>
                    </a:lnTo>
                    <a:lnTo>
                      <a:pt x="693" y="536"/>
                    </a:lnTo>
                    <a:lnTo>
                      <a:pt x="663" y="517"/>
                    </a:lnTo>
                    <a:lnTo>
                      <a:pt x="635" y="500"/>
                    </a:lnTo>
                    <a:lnTo>
                      <a:pt x="604" y="490"/>
                    </a:lnTo>
                    <a:lnTo>
                      <a:pt x="574" y="484"/>
                    </a:lnTo>
                    <a:lnTo>
                      <a:pt x="544" y="483"/>
                    </a:lnTo>
                    <a:lnTo>
                      <a:pt x="513" y="487"/>
                    </a:lnTo>
                    <a:lnTo>
                      <a:pt x="484" y="496"/>
                    </a:lnTo>
                    <a:lnTo>
                      <a:pt x="457" y="509"/>
                    </a:lnTo>
                    <a:lnTo>
                      <a:pt x="432" y="528"/>
                    </a:lnTo>
                    <a:lnTo>
                      <a:pt x="412" y="550"/>
                    </a:lnTo>
                    <a:lnTo>
                      <a:pt x="394" y="576"/>
                    </a:lnTo>
                    <a:lnTo>
                      <a:pt x="382" y="604"/>
                    </a:lnTo>
                    <a:lnTo>
                      <a:pt x="363" y="661"/>
                    </a:lnTo>
                    <a:lnTo>
                      <a:pt x="341" y="712"/>
                    </a:lnTo>
                    <a:lnTo>
                      <a:pt x="317" y="759"/>
                    </a:lnTo>
                    <a:lnTo>
                      <a:pt x="291" y="801"/>
                    </a:lnTo>
                    <a:lnTo>
                      <a:pt x="261" y="839"/>
                    </a:lnTo>
                    <a:lnTo>
                      <a:pt x="229" y="872"/>
                    </a:lnTo>
                    <a:lnTo>
                      <a:pt x="194" y="902"/>
                    </a:lnTo>
                    <a:lnTo>
                      <a:pt x="146" y="936"/>
                    </a:lnTo>
                    <a:lnTo>
                      <a:pt x="96" y="967"/>
                    </a:lnTo>
                    <a:lnTo>
                      <a:pt x="48" y="992"/>
                    </a:lnTo>
                    <a:lnTo>
                      <a:pt x="0" y="1011"/>
                    </a:lnTo>
                    <a:lnTo>
                      <a:pt x="1" y="971"/>
                    </a:lnTo>
                    <a:lnTo>
                      <a:pt x="1" y="968"/>
                    </a:lnTo>
                    <a:lnTo>
                      <a:pt x="0" y="965"/>
                    </a:lnTo>
                    <a:lnTo>
                      <a:pt x="0" y="962"/>
                    </a:lnTo>
                    <a:lnTo>
                      <a:pt x="0" y="961"/>
                    </a:lnTo>
                    <a:lnTo>
                      <a:pt x="3" y="883"/>
                    </a:lnTo>
                    <a:lnTo>
                      <a:pt x="11" y="808"/>
                    </a:lnTo>
                    <a:lnTo>
                      <a:pt x="28" y="733"/>
                    </a:lnTo>
                    <a:lnTo>
                      <a:pt x="49" y="661"/>
                    </a:lnTo>
                    <a:lnTo>
                      <a:pt x="76" y="591"/>
                    </a:lnTo>
                    <a:lnTo>
                      <a:pt x="108" y="523"/>
                    </a:lnTo>
                    <a:lnTo>
                      <a:pt x="146" y="459"/>
                    </a:lnTo>
                    <a:lnTo>
                      <a:pt x="188" y="398"/>
                    </a:lnTo>
                    <a:lnTo>
                      <a:pt x="234" y="340"/>
                    </a:lnTo>
                    <a:lnTo>
                      <a:pt x="285" y="286"/>
                    </a:lnTo>
                    <a:lnTo>
                      <a:pt x="340" y="235"/>
                    </a:lnTo>
                    <a:lnTo>
                      <a:pt x="400" y="190"/>
                    </a:lnTo>
                    <a:lnTo>
                      <a:pt x="461" y="148"/>
                    </a:lnTo>
                    <a:lnTo>
                      <a:pt x="527" y="111"/>
                    </a:lnTo>
                    <a:lnTo>
                      <a:pt x="597" y="79"/>
                    </a:lnTo>
                    <a:lnTo>
                      <a:pt x="668" y="52"/>
                    </a:lnTo>
                    <a:lnTo>
                      <a:pt x="742" y="30"/>
                    </a:lnTo>
                    <a:lnTo>
                      <a:pt x="818" y="14"/>
                    </a:lnTo>
                    <a:lnTo>
                      <a:pt x="896" y="4"/>
                    </a:lnTo>
                    <a:lnTo>
                      <a:pt x="976" y="0"/>
                    </a:lnTo>
                    <a:lnTo>
                      <a:pt x="100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" name="Freeform 32">
                <a:extLst>
                  <a:ext uri="{FF2B5EF4-FFF2-40B4-BE49-F238E27FC236}">
                    <a16:creationId xmlns:a16="http://schemas.microsoft.com/office/drawing/2014/main" id="{572A2BE4-E149-4E49-9114-850614C34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0513" y="1330325"/>
                <a:ext cx="15875" cy="22225"/>
              </a:xfrm>
              <a:custGeom>
                <a:avLst/>
                <a:gdLst>
                  <a:gd name="T0" fmla="*/ 48 w 48"/>
                  <a:gd name="T1" fmla="*/ 0 h 71"/>
                  <a:gd name="T2" fmla="*/ 25 w 48"/>
                  <a:gd name="T3" fmla="*/ 37 h 71"/>
                  <a:gd name="T4" fmla="*/ 0 w 48"/>
                  <a:gd name="T5" fmla="*/ 71 h 71"/>
                  <a:gd name="T6" fmla="*/ 23 w 48"/>
                  <a:gd name="T7" fmla="*/ 35 h 71"/>
                  <a:gd name="T8" fmla="*/ 48 w 48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71">
                    <a:moveTo>
                      <a:pt x="48" y="0"/>
                    </a:moveTo>
                    <a:lnTo>
                      <a:pt x="25" y="37"/>
                    </a:lnTo>
                    <a:lnTo>
                      <a:pt x="0" y="71"/>
                    </a:lnTo>
                    <a:lnTo>
                      <a:pt x="23" y="35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" name="Freeform 33">
                <a:extLst>
                  <a:ext uri="{FF2B5EF4-FFF2-40B4-BE49-F238E27FC236}">
                    <a16:creationId xmlns:a16="http://schemas.microsoft.com/office/drawing/2014/main" id="{156BF873-05AF-444C-8FD0-0C3D8F147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000" y="1276350"/>
                <a:ext cx="539750" cy="484188"/>
              </a:xfrm>
              <a:custGeom>
                <a:avLst/>
                <a:gdLst>
                  <a:gd name="T0" fmla="*/ 417 w 1702"/>
                  <a:gd name="T1" fmla="*/ 2 h 1525"/>
                  <a:gd name="T2" fmla="*/ 453 w 1702"/>
                  <a:gd name="T3" fmla="*/ 16 h 1525"/>
                  <a:gd name="T4" fmla="*/ 519 w 1702"/>
                  <a:gd name="T5" fmla="*/ 59 h 1525"/>
                  <a:gd name="T6" fmla="*/ 607 w 1702"/>
                  <a:gd name="T7" fmla="*/ 110 h 1525"/>
                  <a:gd name="T8" fmla="*/ 716 w 1702"/>
                  <a:gd name="T9" fmla="*/ 167 h 1525"/>
                  <a:gd name="T10" fmla="*/ 845 w 1702"/>
                  <a:gd name="T11" fmla="*/ 228 h 1525"/>
                  <a:gd name="T12" fmla="*/ 994 w 1702"/>
                  <a:gd name="T13" fmla="*/ 290 h 1525"/>
                  <a:gd name="T14" fmla="*/ 1165 w 1702"/>
                  <a:gd name="T15" fmla="*/ 349 h 1525"/>
                  <a:gd name="T16" fmla="*/ 1354 w 1702"/>
                  <a:gd name="T17" fmla="*/ 405 h 1525"/>
                  <a:gd name="T18" fmla="*/ 1565 w 1702"/>
                  <a:gd name="T19" fmla="*/ 454 h 1525"/>
                  <a:gd name="T20" fmla="*/ 1691 w 1702"/>
                  <a:gd name="T21" fmla="*/ 541 h 1525"/>
                  <a:gd name="T22" fmla="*/ 1702 w 1702"/>
                  <a:gd name="T23" fmla="*/ 674 h 1525"/>
                  <a:gd name="T24" fmla="*/ 1690 w 1702"/>
                  <a:gd name="T25" fmla="*/ 819 h 1525"/>
                  <a:gd name="T26" fmla="*/ 1654 w 1702"/>
                  <a:gd name="T27" fmla="*/ 956 h 1525"/>
                  <a:gd name="T28" fmla="*/ 1597 w 1702"/>
                  <a:gd name="T29" fmla="*/ 1083 h 1525"/>
                  <a:gd name="T30" fmla="*/ 1521 w 1702"/>
                  <a:gd name="T31" fmla="*/ 1198 h 1525"/>
                  <a:gd name="T32" fmla="*/ 1427 w 1702"/>
                  <a:gd name="T33" fmla="*/ 1299 h 1525"/>
                  <a:gd name="T34" fmla="*/ 1319 w 1702"/>
                  <a:gd name="T35" fmla="*/ 1383 h 1525"/>
                  <a:gd name="T36" fmla="*/ 1198 w 1702"/>
                  <a:gd name="T37" fmla="*/ 1450 h 1525"/>
                  <a:gd name="T38" fmla="*/ 1066 w 1702"/>
                  <a:gd name="T39" fmla="*/ 1497 h 1525"/>
                  <a:gd name="T40" fmla="*/ 924 w 1702"/>
                  <a:gd name="T41" fmla="*/ 1522 h 1525"/>
                  <a:gd name="T42" fmla="*/ 778 w 1702"/>
                  <a:gd name="T43" fmla="*/ 1522 h 1525"/>
                  <a:gd name="T44" fmla="*/ 636 w 1702"/>
                  <a:gd name="T45" fmla="*/ 1497 h 1525"/>
                  <a:gd name="T46" fmla="*/ 504 w 1702"/>
                  <a:gd name="T47" fmla="*/ 1450 h 1525"/>
                  <a:gd name="T48" fmla="*/ 383 w 1702"/>
                  <a:gd name="T49" fmla="*/ 1383 h 1525"/>
                  <a:gd name="T50" fmla="*/ 274 w 1702"/>
                  <a:gd name="T51" fmla="*/ 1299 h 1525"/>
                  <a:gd name="T52" fmla="*/ 181 w 1702"/>
                  <a:gd name="T53" fmla="*/ 1198 h 1525"/>
                  <a:gd name="T54" fmla="*/ 105 w 1702"/>
                  <a:gd name="T55" fmla="*/ 1083 h 1525"/>
                  <a:gd name="T56" fmla="*/ 48 w 1702"/>
                  <a:gd name="T57" fmla="*/ 956 h 1525"/>
                  <a:gd name="T58" fmla="*/ 12 w 1702"/>
                  <a:gd name="T59" fmla="*/ 819 h 1525"/>
                  <a:gd name="T60" fmla="*/ 0 w 1702"/>
                  <a:gd name="T61" fmla="*/ 674 h 1525"/>
                  <a:gd name="T62" fmla="*/ 8 w 1702"/>
                  <a:gd name="T63" fmla="*/ 558 h 1525"/>
                  <a:gd name="T64" fmla="*/ 32 w 1702"/>
                  <a:gd name="T65" fmla="*/ 448 h 1525"/>
                  <a:gd name="T66" fmla="*/ 103 w 1702"/>
                  <a:gd name="T67" fmla="*/ 398 h 1525"/>
                  <a:gd name="T68" fmla="*/ 182 w 1702"/>
                  <a:gd name="T69" fmla="*/ 323 h 1525"/>
                  <a:gd name="T70" fmla="*/ 248 w 1702"/>
                  <a:gd name="T71" fmla="*/ 230 h 1525"/>
                  <a:gd name="T72" fmla="*/ 302 w 1702"/>
                  <a:gd name="T73" fmla="*/ 117 h 1525"/>
                  <a:gd name="T74" fmla="*/ 333 w 1702"/>
                  <a:gd name="T75" fmla="*/ 34 h 1525"/>
                  <a:gd name="T76" fmla="*/ 361 w 1702"/>
                  <a:gd name="T77" fmla="*/ 9 h 1525"/>
                  <a:gd name="T78" fmla="*/ 397 w 1702"/>
                  <a:gd name="T79" fmla="*/ 0 h 1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02" h="1525">
                    <a:moveTo>
                      <a:pt x="397" y="0"/>
                    </a:moveTo>
                    <a:lnTo>
                      <a:pt x="417" y="2"/>
                    </a:lnTo>
                    <a:lnTo>
                      <a:pt x="436" y="7"/>
                    </a:lnTo>
                    <a:lnTo>
                      <a:pt x="453" y="16"/>
                    </a:lnTo>
                    <a:lnTo>
                      <a:pt x="484" y="36"/>
                    </a:lnTo>
                    <a:lnTo>
                      <a:pt x="519" y="59"/>
                    </a:lnTo>
                    <a:lnTo>
                      <a:pt x="560" y="84"/>
                    </a:lnTo>
                    <a:lnTo>
                      <a:pt x="607" y="110"/>
                    </a:lnTo>
                    <a:lnTo>
                      <a:pt x="659" y="138"/>
                    </a:lnTo>
                    <a:lnTo>
                      <a:pt x="716" y="167"/>
                    </a:lnTo>
                    <a:lnTo>
                      <a:pt x="778" y="198"/>
                    </a:lnTo>
                    <a:lnTo>
                      <a:pt x="845" y="228"/>
                    </a:lnTo>
                    <a:lnTo>
                      <a:pt x="917" y="259"/>
                    </a:lnTo>
                    <a:lnTo>
                      <a:pt x="994" y="290"/>
                    </a:lnTo>
                    <a:lnTo>
                      <a:pt x="1078" y="320"/>
                    </a:lnTo>
                    <a:lnTo>
                      <a:pt x="1165" y="349"/>
                    </a:lnTo>
                    <a:lnTo>
                      <a:pt x="1257" y="378"/>
                    </a:lnTo>
                    <a:lnTo>
                      <a:pt x="1354" y="405"/>
                    </a:lnTo>
                    <a:lnTo>
                      <a:pt x="1457" y="431"/>
                    </a:lnTo>
                    <a:lnTo>
                      <a:pt x="1565" y="454"/>
                    </a:lnTo>
                    <a:lnTo>
                      <a:pt x="1678" y="476"/>
                    </a:lnTo>
                    <a:lnTo>
                      <a:pt x="1691" y="541"/>
                    </a:lnTo>
                    <a:lnTo>
                      <a:pt x="1698" y="607"/>
                    </a:lnTo>
                    <a:lnTo>
                      <a:pt x="1702" y="674"/>
                    </a:lnTo>
                    <a:lnTo>
                      <a:pt x="1698" y="747"/>
                    </a:lnTo>
                    <a:lnTo>
                      <a:pt x="1690" y="819"/>
                    </a:lnTo>
                    <a:lnTo>
                      <a:pt x="1675" y="888"/>
                    </a:lnTo>
                    <a:lnTo>
                      <a:pt x="1654" y="956"/>
                    </a:lnTo>
                    <a:lnTo>
                      <a:pt x="1628" y="1021"/>
                    </a:lnTo>
                    <a:lnTo>
                      <a:pt x="1597" y="1083"/>
                    </a:lnTo>
                    <a:lnTo>
                      <a:pt x="1561" y="1142"/>
                    </a:lnTo>
                    <a:lnTo>
                      <a:pt x="1521" y="1198"/>
                    </a:lnTo>
                    <a:lnTo>
                      <a:pt x="1476" y="1250"/>
                    </a:lnTo>
                    <a:lnTo>
                      <a:pt x="1427" y="1299"/>
                    </a:lnTo>
                    <a:lnTo>
                      <a:pt x="1375" y="1343"/>
                    </a:lnTo>
                    <a:lnTo>
                      <a:pt x="1319" y="1383"/>
                    </a:lnTo>
                    <a:lnTo>
                      <a:pt x="1259" y="1420"/>
                    </a:lnTo>
                    <a:lnTo>
                      <a:pt x="1198" y="1450"/>
                    </a:lnTo>
                    <a:lnTo>
                      <a:pt x="1133" y="1476"/>
                    </a:lnTo>
                    <a:lnTo>
                      <a:pt x="1066" y="1497"/>
                    </a:lnTo>
                    <a:lnTo>
                      <a:pt x="995" y="1512"/>
                    </a:lnTo>
                    <a:lnTo>
                      <a:pt x="924" y="1522"/>
                    </a:lnTo>
                    <a:lnTo>
                      <a:pt x="850" y="1525"/>
                    </a:lnTo>
                    <a:lnTo>
                      <a:pt x="778" y="1522"/>
                    </a:lnTo>
                    <a:lnTo>
                      <a:pt x="705" y="1512"/>
                    </a:lnTo>
                    <a:lnTo>
                      <a:pt x="636" y="1497"/>
                    </a:lnTo>
                    <a:lnTo>
                      <a:pt x="569" y="1476"/>
                    </a:lnTo>
                    <a:lnTo>
                      <a:pt x="504" y="1450"/>
                    </a:lnTo>
                    <a:lnTo>
                      <a:pt x="442" y="1420"/>
                    </a:lnTo>
                    <a:lnTo>
                      <a:pt x="383" y="1383"/>
                    </a:lnTo>
                    <a:lnTo>
                      <a:pt x="327" y="1343"/>
                    </a:lnTo>
                    <a:lnTo>
                      <a:pt x="274" y="1299"/>
                    </a:lnTo>
                    <a:lnTo>
                      <a:pt x="225" y="1250"/>
                    </a:lnTo>
                    <a:lnTo>
                      <a:pt x="181" y="1198"/>
                    </a:lnTo>
                    <a:lnTo>
                      <a:pt x="141" y="1142"/>
                    </a:lnTo>
                    <a:lnTo>
                      <a:pt x="105" y="1083"/>
                    </a:lnTo>
                    <a:lnTo>
                      <a:pt x="74" y="1021"/>
                    </a:lnTo>
                    <a:lnTo>
                      <a:pt x="48" y="956"/>
                    </a:lnTo>
                    <a:lnTo>
                      <a:pt x="27" y="888"/>
                    </a:lnTo>
                    <a:lnTo>
                      <a:pt x="12" y="819"/>
                    </a:lnTo>
                    <a:lnTo>
                      <a:pt x="3" y="747"/>
                    </a:lnTo>
                    <a:lnTo>
                      <a:pt x="0" y="674"/>
                    </a:lnTo>
                    <a:lnTo>
                      <a:pt x="2" y="615"/>
                    </a:lnTo>
                    <a:lnTo>
                      <a:pt x="8" y="558"/>
                    </a:lnTo>
                    <a:lnTo>
                      <a:pt x="19" y="503"/>
                    </a:lnTo>
                    <a:lnTo>
                      <a:pt x="32" y="448"/>
                    </a:lnTo>
                    <a:lnTo>
                      <a:pt x="67" y="424"/>
                    </a:lnTo>
                    <a:lnTo>
                      <a:pt x="103" y="398"/>
                    </a:lnTo>
                    <a:lnTo>
                      <a:pt x="144" y="363"/>
                    </a:lnTo>
                    <a:lnTo>
                      <a:pt x="182" y="323"/>
                    </a:lnTo>
                    <a:lnTo>
                      <a:pt x="217" y="279"/>
                    </a:lnTo>
                    <a:lnTo>
                      <a:pt x="248" y="230"/>
                    </a:lnTo>
                    <a:lnTo>
                      <a:pt x="277" y="176"/>
                    </a:lnTo>
                    <a:lnTo>
                      <a:pt x="302" y="117"/>
                    </a:lnTo>
                    <a:lnTo>
                      <a:pt x="326" y="52"/>
                    </a:lnTo>
                    <a:lnTo>
                      <a:pt x="333" y="34"/>
                    </a:lnTo>
                    <a:lnTo>
                      <a:pt x="347" y="19"/>
                    </a:lnTo>
                    <a:lnTo>
                      <a:pt x="361" y="9"/>
                    </a:lnTo>
                    <a:lnTo>
                      <a:pt x="379" y="3"/>
                    </a:lnTo>
                    <a:lnTo>
                      <a:pt x="3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" name="Freeform 34">
                <a:extLst>
                  <a:ext uri="{FF2B5EF4-FFF2-40B4-BE49-F238E27FC236}">
                    <a16:creationId xmlns:a16="http://schemas.microsoft.com/office/drawing/2014/main" id="{67992CBA-247F-634F-9B52-E946FD9A0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800" y="1928813"/>
                <a:ext cx="944563" cy="293688"/>
              </a:xfrm>
              <a:custGeom>
                <a:avLst/>
                <a:gdLst>
                  <a:gd name="T0" fmla="*/ 951 w 2977"/>
                  <a:gd name="T1" fmla="*/ 0 h 927"/>
                  <a:gd name="T2" fmla="*/ 2027 w 2977"/>
                  <a:gd name="T3" fmla="*/ 0 h 927"/>
                  <a:gd name="T4" fmla="*/ 2077 w 2977"/>
                  <a:gd name="T5" fmla="*/ 2 h 927"/>
                  <a:gd name="T6" fmla="*/ 2123 w 2977"/>
                  <a:gd name="T7" fmla="*/ 9 h 927"/>
                  <a:gd name="T8" fmla="*/ 2167 w 2977"/>
                  <a:gd name="T9" fmla="*/ 18 h 927"/>
                  <a:gd name="T10" fmla="*/ 2208 w 2977"/>
                  <a:gd name="T11" fmla="*/ 32 h 927"/>
                  <a:gd name="T12" fmla="*/ 2247 w 2977"/>
                  <a:gd name="T13" fmla="*/ 50 h 927"/>
                  <a:gd name="T14" fmla="*/ 2282 w 2977"/>
                  <a:gd name="T15" fmla="*/ 69 h 927"/>
                  <a:gd name="T16" fmla="*/ 2316 w 2977"/>
                  <a:gd name="T17" fmla="*/ 92 h 927"/>
                  <a:gd name="T18" fmla="*/ 2347 w 2977"/>
                  <a:gd name="T19" fmla="*/ 116 h 927"/>
                  <a:gd name="T20" fmla="*/ 2376 w 2977"/>
                  <a:gd name="T21" fmla="*/ 141 h 927"/>
                  <a:gd name="T22" fmla="*/ 2404 w 2977"/>
                  <a:gd name="T23" fmla="*/ 168 h 927"/>
                  <a:gd name="T24" fmla="*/ 2430 w 2977"/>
                  <a:gd name="T25" fmla="*/ 195 h 927"/>
                  <a:gd name="T26" fmla="*/ 2454 w 2977"/>
                  <a:gd name="T27" fmla="*/ 222 h 927"/>
                  <a:gd name="T28" fmla="*/ 2477 w 2977"/>
                  <a:gd name="T29" fmla="*/ 249 h 927"/>
                  <a:gd name="T30" fmla="*/ 2497 w 2977"/>
                  <a:gd name="T31" fmla="*/ 276 h 927"/>
                  <a:gd name="T32" fmla="*/ 2517 w 2977"/>
                  <a:gd name="T33" fmla="*/ 302 h 927"/>
                  <a:gd name="T34" fmla="*/ 2535 w 2977"/>
                  <a:gd name="T35" fmla="*/ 326 h 927"/>
                  <a:gd name="T36" fmla="*/ 2977 w 2977"/>
                  <a:gd name="T37" fmla="*/ 927 h 927"/>
                  <a:gd name="T38" fmla="*/ 2977 w 2977"/>
                  <a:gd name="T39" fmla="*/ 927 h 927"/>
                  <a:gd name="T40" fmla="*/ 0 w 2977"/>
                  <a:gd name="T41" fmla="*/ 927 h 927"/>
                  <a:gd name="T42" fmla="*/ 441 w 2977"/>
                  <a:gd name="T43" fmla="*/ 326 h 927"/>
                  <a:gd name="T44" fmla="*/ 461 w 2977"/>
                  <a:gd name="T45" fmla="*/ 302 h 927"/>
                  <a:gd name="T46" fmla="*/ 480 w 2977"/>
                  <a:gd name="T47" fmla="*/ 276 h 927"/>
                  <a:gd name="T48" fmla="*/ 501 w 2977"/>
                  <a:gd name="T49" fmla="*/ 249 h 927"/>
                  <a:gd name="T50" fmla="*/ 523 w 2977"/>
                  <a:gd name="T51" fmla="*/ 222 h 927"/>
                  <a:gd name="T52" fmla="*/ 547 w 2977"/>
                  <a:gd name="T53" fmla="*/ 195 h 927"/>
                  <a:gd name="T54" fmla="*/ 573 w 2977"/>
                  <a:gd name="T55" fmla="*/ 168 h 927"/>
                  <a:gd name="T56" fmla="*/ 600 w 2977"/>
                  <a:gd name="T57" fmla="*/ 141 h 927"/>
                  <a:gd name="T58" fmla="*/ 631 w 2977"/>
                  <a:gd name="T59" fmla="*/ 116 h 927"/>
                  <a:gd name="T60" fmla="*/ 662 w 2977"/>
                  <a:gd name="T61" fmla="*/ 92 h 927"/>
                  <a:gd name="T62" fmla="*/ 695 w 2977"/>
                  <a:gd name="T63" fmla="*/ 69 h 927"/>
                  <a:gd name="T64" fmla="*/ 731 w 2977"/>
                  <a:gd name="T65" fmla="*/ 50 h 927"/>
                  <a:gd name="T66" fmla="*/ 770 w 2977"/>
                  <a:gd name="T67" fmla="*/ 32 h 927"/>
                  <a:gd name="T68" fmla="*/ 811 w 2977"/>
                  <a:gd name="T69" fmla="*/ 18 h 927"/>
                  <a:gd name="T70" fmla="*/ 854 w 2977"/>
                  <a:gd name="T71" fmla="*/ 9 h 927"/>
                  <a:gd name="T72" fmla="*/ 901 w 2977"/>
                  <a:gd name="T73" fmla="*/ 2 h 927"/>
                  <a:gd name="T74" fmla="*/ 951 w 2977"/>
                  <a:gd name="T75" fmla="*/ 0 h 9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77" h="927">
                    <a:moveTo>
                      <a:pt x="951" y="0"/>
                    </a:moveTo>
                    <a:lnTo>
                      <a:pt x="2027" y="0"/>
                    </a:lnTo>
                    <a:lnTo>
                      <a:pt x="2077" y="2"/>
                    </a:lnTo>
                    <a:lnTo>
                      <a:pt x="2123" y="9"/>
                    </a:lnTo>
                    <a:lnTo>
                      <a:pt x="2167" y="18"/>
                    </a:lnTo>
                    <a:lnTo>
                      <a:pt x="2208" y="32"/>
                    </a:lnTo>
                    <a:lnTo>
                      <a:pt x="2247" y="50"/>
                    </a:lnTo>
                    <a:lnTo>
                      <a:pt x="2282" y="69"/>
                    </a:lnTo>
                    <a:lnTo>
                      <a:pt x="2316" y="92"/>
                    </a:lnTo>
                    <a:lnTo>
                      <a:pt x="2347" y="116"/>
                    </a:lnTo>
                    <a:lnTo>
                      <a:pt x="2376" y="141"/>
                    </a:lnTo>
                    <a:lnTo>
                      <a:pt x="2404" y="168"/>
                    </a:lnTo>
                    <a:lnTo>
                      <a:pt x="2430" y="195"/>
                    </a:lnTo>
                    <a:lnTo>
                      <a:pt x="2454" y="222"/>
                    </a:lnTo>
                    <a:lnTo>
                      <a:pt x="2477" y="249"/>
                    </a:lnTo>
                    <a:lnTo>
                      <a:pt x="2497" y="276"/>
                    </a:lnTo>
                    <a:lnTo>
                      <a:pt x="2517" y="302"/>
                    </a:lnTo>
                    <a:lnTo>
                      <a:pt x="2535" y="326"/>
                    </a:lnTo>
                    <a:lnTo>
                      <a:pt x="2977" y="927"/>
                    </a:lnTo>
                    <a:lnTo>
                      <a:pt x="2977" y="927"/>
                    </a:lnTo>
                    <a:lnTo>
                      <a:pt x="0" y="927"/>
                    </a:lnTo>
                    <a:lnTo>
                      <a:pt x="441" y="326"/>
                    </a:lnTo>
                    <a:lnTo>
                      <a:pt x="461" y="302"/>
                    </a:lnTo>
                    <a:lnTo>
                      <a:pt x="480" y="276"/>
                    </a:lnTo>
                    <a:lnTo>
                      <a:pt x="501" y="249"/>
                    </a:lnTo>
                    <a:lnTo>
                      <a:pt x="523" y="222"/>
                    </a:lnTo>
                    <a:lnTo>
                      <a:pt x="547" y="195"/>
                    </a:lnTo>
                    <a:lnTo>
                      <a:pt x="573" y="168"/>
                    </a:lnTo>
                    <a:lnTo>
                      <a:pt x="600" y="141"/>
                    </a:lnTo>
                    <a:lnTo>
                      <a:pt x="631" y="116"/>
                    </a:lnTo>
                    <a:lnTo>
                      <a:pt x="662" y="92"/>
                    </a:lnTo>
                    <a:lnTo>
                      <a:pt x="695" y="69"/>
                    </a:lnTo>
                    <a:lnTo>
                      <a:pt x="731" y="50"/>
                    </a:lnTo>
                    <a:lnTo>
                      <a:pt x="770" y="32"/>
                    </a:lnTo>
                    <a:lnTo>
                      <a:pt x="811" y="18"/>
                    </a:lnTo>
                    <a:lnTo>
                      <a:pt x="854" y="9"/>
                    </a:lnTo>
                    <a:lnTo>
                      <a:pt x="901" y="2"/>
                    </a:lnTo>
                    <a:lnTo>
                      <a:pt x="95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EDAC84E1-D87C-2346-B511-BDDC65B73E04}"/>
                </a:ext>
              </a:extLst>
            </p:cNvPr>
            <p:cNvSpPr/>
            <p:nvPr/>
          </p:nvSpPr>
          <p:spPr>
            <a:xfrm>
              <a:off x="4287147" y="1758157"/>
              <a:ext cx="722406" cy="684631"/>
            </a:xfrm>
            <a:prstGeom prst="arc">
              <a:avLst>
                <a:gd name="adj1" fmla="val 703765"/>
                <a:gd name="adj2" fmla="val 21046208"/>
              </a:avLst>
            </a:prstGeom>
            <a:ln w="53975">
              <a:solidFill>
                <a:schemeClr val="accent3">
                  <a:lumMod val="20000"/>
                  <a:lumOff val="8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0F423AD-2C75-464F-ABC9-6227BD01C57F}"/>
                </a:ext>
              </a:extLst>
            </p:cNvPr>
            <p:cNvGrpSpPr/>
            <p:nvPr/>
          </p:nvGrpSpPr>
          <p:grpSpPr>
            <a:xfrm>
              <a:off x="4259236" y="2237134"/>
              <a:ext cx="205934" cy="146235"/>
              <a:chOff x="5257172" y="2372627"/>
              <a:chExt cx="550751" cy="383433"/>
            </a:xfrm>
          </p:grpSpPr>
          <p:sp>
            <p:nvSpPr>
              <p:cNvPr id="72" name="Trapezoid 71">
                <a:extLst>
                  <a:ext uri="{FF2B5EF4-FFF2-40B4-BE49-F238E27FC236}">
                    <a16:creationId xmlns:a16="http://schemas.microsoft.com/office/drawing/2014/main" id="{5D4C6A4A-B4B5-2148-9ABC-D0B1D4ED5CD2}"/>
                  </a:ext>
                </a:extLst>
              </p:cNvPr>
              <p:cNvSpPr/>
              <p:nvPr/>
            </p:nvSpPr>
            <p:spPr>
              <a:xfrm rot="10800000">
                <a:off x="5324250" y="2420831"/>
                <a:ext cx="483673" cy="265047"/>
              </a:xfrm>
              <a:prstGeom prst="trapezoid">
                <a:avLst>
                  <a:gd name="adj" fmla="val 3790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1066226-1DDA-144E-95B3-1B42CE2885BE}"/>
                  </a:ext>
                </a:extLst>
              </p:cNvPr>
              <p:cNvGrpSpPr/>
              <p:nvPr/>
            </p:nvGrpSpPr>
            <p:grpSpPr>
              <a:xfrm>
                <a:off x="5257172" y="2372627"/>
                <a:ext cx="525976" cy="383433"/>
                <a:chOff x="5835397" y="2098419"/>
                <a:chExt cx="3438526" cy="2506663"/>
              </a:xfrm>
              <a:solidFill>
                <a:schemeClr val="accent1"/>
              </a:solidFill>
            </p:grpSpPr>
            <p:sp>
              <p:nvSpPr>
                <p:cNvPr id="52" name="Freeform 5">
                  <a:extLst>
                    <a:ext uri="{FF2B5EF4-FFF2-40B4-BE49-F238E27FC236}">
                      <a16:creationId xmlns:a16="http://schemas.microsoft.com/office/drawing/2014/main" id="{ECF125FB-9F0E-384C-893C-9CEDB1D261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835397" y="2098419"/>
                  <a:ext cx="3438526" cy="2047875"/>
                </a:xfrm>
                <a:custGeom>
                  <a:avLst/>
                  <a:gdLst>
                    <a:gd name="T0" fmla="*/ 0 w 914"/>
                    <a:gd name="T1" fmla="*/ 27 h 544"/>
                    <a:gd name="T2" fmla="*/ 27 w 914"/>
                    <a:gd name="T3" fmla="*/ 54 h 544"/>
                    <a:gd name="T4" fmla="*/ 116 w 914"/>
                    <a:gd name="T5" fmla="*/ 54 h 544"/>
                    <a:gd name="T6" fmla="*/ 296 w 914"/>
                    <a:gd name="T7" fmla="*/ 526 h 544"/>
                    <a:gd name="T8" fmla="*/ 321 w 914"/>
                    <a:gd name="T9" fmla="*/ 544 h 544"/>
                    <a:gd name="T10" fmla="*/ 755 w 914"/>
                    <a:gd name="T11" fmla="*/ 544 h 544"/>
                    <a:gd name="T12" fmla="*/ 782 w 914"/>
                    <a:gd name="T13" fmla="*/ 517 h 544"/>
                    <a:gd name="T14" fmla="*/ 755 w 914"/>
                    <a:gd name="T15" fmla="*/ 490 h 544"/>
                    <a:gd name="T16" fmla="*/ 340 w 914"/>
                    <a:gd name="T17" fmla="*/ 490 h 544"/>
                    <a:gd name="T18" fmla="*/ 318 w 914"/>
                    <a:gd name="T19" fmla="*/ 431 h 544"/>
                    <a:gd name="T20" fmla="*/ 768 w 914"/>
                    <a:gd name="T21" fmla="*/ 431 h 544"/>
                    <a:gd name="T22" fmla="*/ 793 w 914"/>
                    <a:gd name="T23" fmla="*/ 414 h 544"/>
                    <a:gd name="T24" fmla="*/ 910 w 914"/>
                    <a:gd name="T25" fmla="*/ 126 h 544"/>
                    <a:gd name="T26" fmla="*/ 908 w 914"/>
                    <a:gd name="T27" fmla="*/ 100 h 544"/>
                    <a:gd name="T28" fmla="*/ 885 w 914"/>
                    <a:gd name="T29" fmla="*/ 88 h 544"/>
                    <a:gd name="T30" fmla="*/ 186 w 914"/>
                    <a:gd name="T31" fmla="*/ 86 h 544"/>
                    <a:gd name="T32" fmla="*/ 160 w 914"/>
                    <a:gd name="T33" fmla="*/ 18 h 544"/>
                    <a:gd name="T34" fmla="*/ 135 w 914"/>
                    <a:gd name="T35" fmla="*/ 0 h 544"/>
                    <a:gd name="T36" fmla="*/ 27 w 914"/>
                    <a:gd name="T37" fmla="*/ 0 h 544"/>
                    <a:gd name="T38" fmla="*/ 0 w 914"/>
                    <a:gd name="T39" fmla="*/ 27 h 544"/>
                    <a:gd name="T40" fmla="*/ 207 w 914"/>
                    <a:gd name="T41" fmla="*/ 140 h 544"/>
                    <a:gd name="T42" fmla="*/ 409 w 914"/>
                    <a:gd name="T43" fmla="*/ 141 h 544"/>
                    <a:gd name="T44" fmla="*/ 409 w 914"/>
                    <a:gd name="T45" fmla="*/ 241 h 544"/>
                    <a:gd name="T46" fmla="*/ 245 w 914"/>
                    <a:gd name="T47" fmla="*/ 241 h 544"/>
                    <a:gd name="T48" fmla="*/ 207 w 914"/>
                    <a:gd name="T49" fmla="*/ 140 h 544"/>
                    <a:gd name="T50" fmla="*/ 608 w 914"/>
                    <a:gd name="T51" fmla="*/ 277 h 544"/>
                    <a:gd name="T52" fmla="*/ 608 w 914"/>
                    <a:gd name="T53" fmla="*/ 377 h 544"/>
                    <a:gd name="T54" fmla="*/ 445 w 914"/>
                    <a:gd name="T55" fmla="*/ 377 h 544"/>
                    <a:gd name="T56" fmla="*/ 445 w 914"/>
                    <a:gd name="T57" fmla="*/ 277 h 544"/>
                    <a:gd name="T58" fmla="*/ 608 w 914"/>
                    <a:gd name="T59" fmla="*/ 277 h 544"/>
                    <a:gd name="T60" fmla="*/ 445 w 914"/>
                    <a:gd name="T61" fmla="*/ 241 h 544"/>
                    <a:gd name="T62" fmla="*/ 445 w 914"/>
                    <a:gd name="T63" fmla="*/ 141 h 544"/>
                    <a:gd name="T64" fmla="*/ 608 w 914"/>
                    <a:gd name="T65" fmla="*/ 142 h 544"/>
                    <a:gd name="T66" fmla="*/ 608 w 914"/>
                    <a:gd name="T67" fmla="*/ 241 h 544"/>
                    <a:gd name="T68" fmla="*/ 445 w 914"/>
                    <a:gd name="T69" fmla="*/ 241 h 544"/>
                    <a:gd name="T70" fmla="*/ 409 w 914"/>
                    <a:gd name="T71" fmla="*/ 377 h 544"/>
                    <a:gd name="T72" fmla="*/ 297 w 914"/>
                    <a:gd name="T73" fmla="*/ 377 h 544"/>
                    <a:gd name="T74" fmla="*/ 259 w 914"/>
                    <a:gd name="T75" fmla="*/ 277 h 544"/>
                    <a:gd name="T76" fmla="*/ 409 w 914"/>
                    <a:gd name="T77" fmla="*/ 277 h 544"/>
                    <a:gd name="T78" fmla="*/ 409 w 914"/>
                    <a:gd name="T79" fmla="*/ 377 h 544"/>
                    <a:gd name="T80" fmla="*/ 845 w 914"/>
                    <a:gd name="T81" fmla="*/ 142 h 544"/>
                    <a:gd name="T82" fmla="*/ 805 w 914"/>
                    <a:gd name="T83" fmla="*/ 241 h 544"/>
                    <a:gd name="T84" fmla="*/ 644 w 914"/>
                    <a:gd name="T85" fmla="*/ 241 h 544"/>
                    <a:gd name="T86" fmla="*/ 644 w 914"/>
                    <a:gd name="T87" fmla="*/ 142 h 544"/>
                    <a:gd name="T88" fmla="*/ 845 w 914"/>
                    <a:gd name="T89" fmla="*/ 142 h 544"/>
                    <a:gd name="T90" fmla="*/ 750 w 914"/>
                    <a:gd name="T91" fmla="*/ 377 h 544"/>
                    <a:gd name="T92" fmla="*/ 644 w 914"/>
                    <a:gd name="T93" fmla="*/ 377 h 544"/>
                    <a:gd name="T94" fmla="*/ 644 w 914"/>
                    <a:gd name="T95" fmla="*/ 277 h 544"/>
                    <a:gd name="T96" fmla="*/ 791 w 914"/>
                    <a:gd name="T97" fmla="*/ 277 h 544"/>
                    <a:gd name="T98" fmla="*/ 750 w 914"/>
                    <a:gd name="T99" fmla="*/ 377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914" h="544">
                      <a:moveTo>
                        <a:pt x="0" y="27"/>
                      </a:moveTo>
                      <a:cubicBezTo>
                        <a:pt x="0" y="42"/>
                        <a:pt x="12" y="54"/>
                        <a:pt x="27" y="54"/>
                      </a:cubicBezTo>
                      <a:cubicBezTo>
                        <a:pt x="116" y="54"/>
                        <a:pt x="116" y="54"/>
                        <a:pt x="116" y="54"/>
                      </a:cubicBezTo>
                      <a:cubicBezTo>
                        <a:pt x="296" y="526"/>
                        <a:pt x="296" y="526"/>
                        <a:pt x="296" y="526"/>
                      </a:cubicBezTo>
                      <a:cubicBezTo>
                        <a:pt x="300" y="537"/>
                        <a:pt x="310" y="544"/>
                        <a:pt x="321" y="544"/>
                      </a:cubicBezTo>
                      <a:cubicBezTo>
                        <a:pt x="755" y="544"/>
                        <a:pt x="755" y="544"/>
                        <a:pt x="755" y="544"/>
                      </a:cubicBezTo>
                      <a:cubicBezTo>
                        <a:pt x="769" y="544"/>
                        <a:pt x="782" y="532"/>
                        <a:pt x="782" y="517"/>
                      </a:cubicBezTo>
                      <a:cubicBezTo>
                        <a:pt x="782" y="502"/>
                        <a:pt x="769" y="490"/>
                        <a:pt x="755" y="490"/>
                      </a:cubicBezTo>
                      <a:cubicBezTo>
                        <a:pt x="340" y="490"/>
                        <a:pt x="340" y="490"/>
                        <a:pt x="340" y="490"/>
                      </a:cubicBezTo>
                      <a:cubicBezTo>
                        <a:pt x="318" y="431"/>
                        <a:pt x="318" y="431"/>
                        <a:pt x="318" y="431"/>
                      </a:cubicBezTo>
                      <a:cubicBezTo>
                        <a:pt x="768" y="431"/>
                        <a:pt x="768" y="431"/>
                        <a:pt x="768" y="431"/>
                      </a:cubicBezTo>
                      <a:cubicBezTo>
                        <a:pt x="779" y="431"/>
                        <a:pt x="789" y="424"/>
                        <a:pt x="793" y="414"/>
                      </a:cubicBezTo>
                      <a:cubicBezTo>
                        <a:pt x="910" y="126"/>
                        <a:pt x="910" y="126"/>
                        <a:pt x="910" y="126"/>
                      </a:cubicBezTo>
                      <a:cubicBezTo>
                        <a:pt x="914" y="117"/>
                        <a:pt x="913" y="108"/>
                        <a:pt x="908" y="100"/>
                      </a:cubicBezTo>
                      <a:cubicBezTo>
                        <a:pt x="903" y="93"/>
                        <a:pt x="894" y="88"/>
                        <a:pt x="885" y="88"/>
                      </a:cubicBezTo>
                      <a:cubicBezTo>
                        <a:pt x="186" y="86"/>
                        <a:pt x="186" y="86"/>
                        <a:pt x="186" y="86"/>
                      </a:cubicBezTo>
                      <a:cubicBezTo>
                        <a:pt x="160" y="18"/>
                        <a:pt x="160" y="18"/>
                        <a:pt x="160" y="18"/>
                      </a:cubicBezTo>
                      <a:cubicBezTo>
                        <a:pt x="156" y="7"/>
                        <a:pt x="146" y="0"/>
                        <a:pt x="135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2" y="0"/>
                        <a:pt x="0" y="12"/>
                        <a:pt x="0" y="27"/>
                      </a:cubicBezTo>
                      <a:close/>
                      <a:moveTo>
                        <a:pt x="207" y="140"/>
                      </a:moveTo>
                      <a:cubicBezTo>
                        <a:pt x="409" y="141"/>
                        <a:pt x="409" y="141"/>
                        <a:pt x="409" y="141"/>
                      </a:cubicBezTo>
                      <a:cubicBezTo>
                        <a:pt x="409" y="241"/>
                        <a:pt x="409" y="241"/>
                        <a:pt x="409" y="241"/>
                      </a:cubicBezTo>
                      <a:cubicBezTo>
                        <a:pt x="245" y="241"/>
                        <a:pt x="245" y="241"/>
                        <a:pt x="245" y="241"/>
                      </a:cubicBezTo>
                      <a:lnTo>
                        <a:pt x="207" y="140"/>
                      </a:lnTo>
                      <a:close/>
                      <a:moveTo>
                        <a:pt x="608" y="277"/>
                      </a:moveTo>
                      <a:cubicBezTo>
                        <a:pt x="608" y="377"/>
                        <a:pt x="608" y="377"/>
                        <a:pt x="608" y="377"/>
                      </a:cubicBezTo>
                      <a:cubicBezTo>
                        <a:pt x="445" y="377"/>
                        <a:pt x="445" y="377"/>
                        <a:pt x="445" y="377"/>
                      </a:cubicBezTo>
                      <a:cubicBezTo>
                        <a:pt x="445" y="277"/>
                        <a:pt x="445" y="277"/>
                        <a:pt x="445" y="277"/>
                      </a:cubicBezTo>
                      <a:lnTo>
                        <a:pt x="608" y="277"/>
                      </a:lnTo>
                      <a:close/>
                      <a:moveTo>
                        <a:pt x="445" y="241"/>
                      </a:moveTo>
                      <a:cubicBezTo>
                        <a:pt x="445" y="141"/>
                        <a:pt x="445" y="141"/>
                        <a:pt x="445" y="141"/>
                      </a:cubicBezTo>
                      <a:cubicBezTo>
                        <a:pt x="608" y="142"/>
                        <a:pt x="608" y="142"/>
                        <a:pt x="608" y="142"/>
                      </a:cubicBezTo>
                      <a:cubicBezTo>
                        <a:pt x="608" y="241"/>
                        <a:pt x="608" y="241"/>
                        <a:pt x="608" y="241"/>
                      </a:cubicBezTo>
                      <a:lnTo>
                        <a:pt x="445" y="241"/>
                      </a:lnTo>
                      <a:close/>
                      <a:moveTo>
                        <a:pt x="409" y="377"/>
                      </a:moveTo>
                      <a:cubicBezTo>
                        <a:pt x="297" y="377"/>
                        <a:pt x="297" y="377"/>
                        <a:pt x="297" y="377"/>
                      </a:cubicBezTo>
                      <a:cubicBezTo>
                        <a:pt x="259" y="277"/>
                        <a:pt x="259" y="277"/>
                        <a:pt x="259" y="277"/>
                      </a:cubicBezTo>
                      <a:cubicBezTo>
                        <a:pt x="409" y="277"/>
                        <a:pt x="409" y="277"/>
                        <a:pt x="409" y="277"/>
                      </a:cubicBezTo>
                      <a:lnTo>
                        <a:pt x="409" y="377"/>
                      </a:lnTo>
                      <a:close/>
                      <a:moveTo>
                        <a:pt x="845" y="142"/>
                      </a:moveTo>
                      <a:cubicBezTo>
                        <a:pt x="805" y="241"/>
                        <a:pt x="805" y="241"/>
                        <a:pt x="805" y="241"/>
                      </a:cubicBezTo>
                      <a:cubicBezTo>
                        <a:pt x="644" y="241"/>
                        <a:pt x="644" y="241"/>
                        <a:pt x="644" y="241"/>
                      </a:cubicBezTo>
                      <a:cubicBezTo>
                        <a:pt x="644" y="142"/>
                        <a:pt x="644" y="142"/>
                        <a:pt x="644" y="142"/>
                      </a:cubicBezTo>
                      <a:lnTo>
                        <a:pt x="845" y="142"/>
                      </a:lnTo>
                      <a:close/>
                      <a:moveTo>
                        <a:pt x="750" y="377"/>
                      </a:moveTo>
                      <a:cubicBezTo>
                        <a:pt x="644" y="377"/>
                        <a:pt x="644" y="377"/>
                        <a:pt x="644" y="377"/>
                      </a:cubicBezTo>
                      <a:cubicBezTo>
                        <a:pt x="644" y="277"/>
                        <a:pt x="644" y="277"/>
                        <a:pt x="644" y="277"/>
                      </a:cubicBezTo>
                      <a:cubicBezTo>
                        <a:pt x="791" y="277"/>
                        <a:pt x="791" y="277"/>
                        <a:pt x="791" y="277"/>
                      </a:cubicBezTo>
                      <a:lnTo>
                        <a:pt x="750" y="37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3" name="Oval 6">
                  <a:extLst>
                    <a:ext uri="{FF2B5EF4-FFF2-40B4-BE49-F238E27FC236}">
                      <a16:creationId xmlns:a16="http://schemas.microsoft.com/office/drawing/2014/main" id="{9E4CEDB5-BF90-5E48-AF8D-306F83B28E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83310" y="4247894"/>
                  <a:ext cx="354013" cy="35718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4" name="Oval 7">
                  <a:extLst>
                    <a:ext uri="{FF2B5EF4-FFF2-40B4-BE49-F238E27FC236}">
                      <a16:creationId xmlns:a16="http://schemas.microsoft.com/office/drawing/2014/main" id="{96C326B3-90C0-C84D-AEA6-2E828F5FF0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64135" y="4247894"/>
                  <a:ext cx="357188" cy="35718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331DF1B6-4DDF-8145-A227-DB3097C16092}"/>
                </a:ext>
              </a:extLst>
            </p:cNvPr>
            <p:cNvGrpSpPr/>
            <p:nvPr/>
          </p:nvGrpSpPr>
          <p:grpSpPr>
            <a:xfrm>
              <a:off x="4573601" y="2344442"/>
              <a:ext cx="180004" cy="179918"/>
              <a:chOff x="5010804" y="2448494"/>
              <a:chExt cx="257557" cy="253737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0277409-4E2D-B04B-BC38-E63B960A58E8}"/>
                  </a:ext>
                </a:extLst>
              </p:cNvPr>
              <p:cNvSpPr/>
              <p:nvPr/>
            </p:nvSpPr>
            <p:spPr>
              <a:xfrm>
                <a:off x="5017486" y="2448494"/>
                <a:ext cx="200261" cy="1987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3FCBF2F3-A83C-EC42-8469-7F4DF57D83F5}"/>
                  </a:ext>
                </a:extLst>
              </p:cNvPr>
              <p:cNvGrpSpPr/>
              <p:nvPr/>
            </p:nvGrpSpPr>
            <p:grpSpPr>
              <a:xfrm>
                <a:off x="5010804" y="2456010"/>
                <a:ext cx="257557" cy="246221"/>
                <a:chOff x="5932488" y="2835276"/>
                <a:chExt cx="474663" cy="455613"/>
              </a:xfrm>
              <a:solidFill>
                <a:schemeClr val="accent1"/>
              </a:solidFill>
            </p:grpSpPr>
            <p:sp>
              <p:nvSpPr>
                <p:cNvPr id="57" name="Freeform 11">
                  <a:extLst>
                    <a:ext uri="{FF2B5EF4-FFF2-40B4-BE49-F238E27FC236}">
                      <a16:creationId xmlns:a16="http://schemas.microsoft.com/office/drawing/2014/main" id="{EE1DCB7A-12D0-D748-A6FA-CADAEF4589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32488" y="2835276"/>
                  <a:ext cx="393700" cy="373063"/>
                </a:xfrm>
                <a:custGeom>
                  <a:avLst/>
                  <a:gdLst>
                    <a:gd name="T0" fmla="*/ 283 w 552"/>
                    <a:gd name="T1" fmla="*/ 0 h 526"/>
                    <a:gd name="T2" fmla="*/ 100 w 552"/>
                    <a:gd name="T3" fmla="*/ 75 h 526"/>
                    <a:gd name="T4" fmla="*/ 100 w 552"/>
                    <a:gd name="T5" fmla="*/ 439 h 526"/>
                    <a:gd name="T6" fmla="*/ 333 w 552"/>
                    <a:gd name="T7" fmla="*/ 510 h 526"/>
                    <a:gd name="T8" fmla="*/ 320 w 552"/>
                    <a:gd name="T9" fmla="*/ 475 h 526"/>
                    <a:gd name="T10" fmla="*/ 126 w 552"/>
                    <a:gd name="T11" fmla="*/ 414 h 526"/>
                    <a:gd name="T12" fmla="*/ 126 w 552"/>
                    <a:gd name="T13" fmla="*/ 101 h 526"/>
                    <a:gd name="T14" fmla="*/ 283 w 552"/>
                    <a:gd name="T15" fmla="*/ 37 h 526"/>
                    <a:gd name="T16" fmla="*/ 439 w 552"/>
                    <a:gd name="T17" fmla="*/ 101 h 526"/>
                    <a:gd name="T18" fmla="*/ 500 w 552"/>
                    <a:gd name="T19" fmla="*/ 295 h 526"/>
                    <a:gd name="T20" fmla="*/ 535 w 552"/>
                    <a:gd name="T21" fmla="*/ 308 h 526"/>
                    <a:gd name="T22" fmla="*/ 465 w 552"/>
                    <a:gd name="T23" fmla="*/ 75 h 526"/>
                    <a:gd name="T24" fmla="*/ 283 w 552"/>
                    <a:gd name="T25" fmla="*/ 0 h 5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52" h="526">
                      <a:moveTo>
                        <a:pt x="283" y="0"/>
                      </a:moveTo>
                      <a:cubicBezTo>
                        <a:pt x="217" y="0"/>
                        <a:pt x="151" y="25"/>
                        <a:pt x="100" y="75"/>
                      </a:cubicBezTo>
                      <a:cubicBezTo>
                        <a:pt x="0" y="176"/>
                        <a:pt x="0" y="339"/>
                        <a:pt x="100" y="439"/>
                      </a:cubicBezTo>
                      <a:cubicBezTo>
                        <a:pt x="164" y="503"/>
                        <a:pt x="252" y="526"/>
                        <a:pt x="333" y="510"/>
                      </a:cubicBezTo>
                      <a:cubicBezTo>
                        <a:pt x="320" y="475"/>
                        <a:pt x="320" y="475"/>
                        <a:pt x="320" y="475"/>
                      </a:cubicBezTo>
                      <a:cubicBezTo>
                        <a:pt x="252" y="487"/>
                        <a:pt x="179" y="466"/>
                        <a:pt x="126" y="414"/>
                      </a:cubicBezTo>
                      <a:cubicBezTo>
                        <a:pt x="40" y="327"/>
                        <a:pt x="40" y="188"/>
                        <a:pt x="126" y="101"/>
                      </a:cubicBezTo>
                      <a:cubicBezTo>
                        <a:pt x="170" y="58"/>
                        <a:pt x="226" y="37"/>
                        <a:pt x="283" y="37"/>
                      </a:cubicBezTo>
                      <a:cubicBezTo>
                        <a:pt x="339" y="37"/>
                        <a:pt x="395" y="58"/>
                        <a:pt x="439" y="101"/>
                      </a:cubicBezTo>
                      <a:cubicBezTo>
                        <a:pt x="491" y="154"/>
                        <a:pt x="512" y="227"/>
                        <a:pt x="500" y="295"/>
                      </a:cubicBezTo>
                      <a:cubicBezTo>
                        <a:pt x="535" y="308"/>
                        <a:pt x="535" y="308"/>
                        <a:pt x="535" y="308"/>
                      </a:cubicBezTo>
                      <a:cubicBezTo>
                        <a:pt x="552" y="227"/>
                        <a:pt x="528" y="139"/>
                        <a:pt x="465" y="75"/>
                      </a:cubicBezTo>
                      <a:cubicBezTo>
                        <a:pt x="415" y="25"/>
                        <a:pt x="348" y="0"/>
                        <a:pt x="28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8" name="Freeform 12">
                  <a:extLst>
                    <a:ext uri="{FF2B5EF4-FFF2-40B4-BE49-F238E27FC236}">
                      <a16:creationId xmlns:a16="http://schemas.microsoft.com/office/drawing/2014/main" id="{FD286F0B-6FC5-3744-8F7A-F964D6312F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05513" y="2900363"/>
                  <a:ext cx="249238" cy="238125"/>
                </a:xfrm>
                <a:custGeom>
                  <a:avLst/>
                  <a:gdLst>
                    <a:gd name="T0" fmla="*/ 182 w 351"/>
                    <a:gd name="T1" fmla="*/ 0 h 335"/>
                    <a:gd name="T2" fmla="*/ 65 w 351"/>
                    <a:gd name="T3" fmla="*/ 48 h 335"/>
                    <a:gd name="T4" fmla="*/ 65 w 351"/>
                    <a:gd name="T5" fmla="*/ 283 h 335"/>
                    <a:gd name="T6" fmla="*/ 199 w 351"/>
                    <a:gd name="T7" fmla="*/ 330 h 335"/>
                    <a:gd name="T8" fmla="*/ 185 w 351"/>
                    <a:gd name="T9" fmla="*/ 294 h 335"/>
                    <a:gd name="T10" fmla="*/ 90 w 351"/>
                    <a:gd name="T11" fmla="*/ 256 h 335"/>
                    <a:gd name="T12" fmla="*/ 90 w 351"/>
                    <a:gd name="T13" fmla="*/ 74 h 335"/>
                    <a:gd name="T14" fmla="*/ 182 w 351"/>
                    <a:gd name="T15" fmla="*/ 36 h 335"/>
                    <a:gd name="T16" fmla="*/ 273 w 351"/>
                    <a:gd name="T17" fmla="*/ 74 h 335"/>
                    <a:gd name="T18" fmla="*/ 310 w 351"/>
                    <a:gd name="T19" fmla="*/ 169 h 335"/>
                    <a:gd name="T20" fmla="*/ 346 w 351"/>
                    <a:gd name="T21" fmla="*/ 182 h 335"/>
                    <a:gd name="T22" fmla="*/ 299 w 351"/>
                    <a:gd name="T23" fmla="*/ 48 h 335"/>
                    <a:gd name="T24" fmla="*/ 182 w 351"/>
                    <a:gd name="T25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1" h="335">
                      <a:moveTo>
                        <a:pt x="182" y="0"/>
                      </a:moveTo>
                      <a:cubicBezTo>
                        <a:pt x="139" y="0"/>
                        <a:pt x="97" y="16"/>
                        <a:pt x="65" y="48"/>
                      </a:cubicBezTo>
                      <a:cubicBezTo>
                        <a:pt x="0" y="113"/>
                        <a:pt x="0" y="218"/>
                        <a:pt x="65" y="283"/>
                      </a:cubicBezTo>
                      <a:cubicBezTo>
                        <a:pt x="101" y="319"/>
                        <a:pt x="151" y="335"/>
                        <a:pt x="199" y="330"/>
                      </a:cubicBezTo>
                      <a:cubicBezTo>
                        <a:pt x="185" y="294"/>
                        <a:pt x="185" y="294"/>
                        <a:pt x="185" y="294"/>
                      </a:cubicBezTo>
                      <a:cubicBezTo>
                        <a:pt x="151" y="295"/>
                        <a:pt x="117" y="282"/>
                        <a:pt x="90" y="256"/>
                      </a:cubicBezTo>
                      <a:cubicBezTo>
                        <a:pt x="40" y="206"/>
                        <a:pt x="40" y="125"/>
                        <a:pt x="90" y="74"/>
                      </a:cubicBezTo>
                      <a:cubicBezTo>
                        <a:pt x="116" y="49"/>
                        <a:pt x="149" y="36"/>
                        <a:pt x="182" y="36"/>
                      </a:cubicBezTo>
                      <a:cubicBezTo>
                        <a:pt x="214" y="36"/>
                        <a:pt x="247" y="49"/>
                        <a:pt x="273" y="74"/>
                      </a:cubicBezTo>
                      <a:cubicBezTo>
                        <a:pt x="299" y="101"/>
                        <a:pt x="311" y="135"/>
                        <a:pt x="310" y="169"/>
                      </a:cubicBezTo>
                      <a:cubicBezTo>
                        <a:pt x="346" y="182"/>
                        <a:pt x="346" y="182"/>
                        <a:pt x="346" y="182"/>
                      </a:cubicBezTo>
                      <a:cubicBezTo>
                        <a:pt x="351" y="135"/>
                        <a:pt x="335" y="85"/>
                        <a:pt x="299" y="48"/>
                      </a:cubicBezTo>
                      <a:cubicBezTo>
                        <a:pt x="266" y="16"/>
                        <a:pt x="224" y="0"/>
                        <a:pt x="18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9" name="Freeform 13">
                  <a:extLst>
                    <a:ext uri="{FF2B5EF4-FFF2-40B4-BE49-F238E27FC236}">
                      <a16:creationId xmlns:a16="http://schemas.microsoft.com/office/drawing/2014/main" id="{73EAB97F-9A57-F04E-B565-EC4297583F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7113" y="2990851"/>
                  <a:ext cx="300038" cy="300038"/>
                </a:xfrm>
                <a:custGeom>
                  <a:avLst/>
                  <a:gdLst>
                    <a:gd name="T0" fmla="*/ 3 w 422"/>
                    <a:gd name="T1" fmla="*/ 15 h 422"/>
                    <a:gd name="T2" fmla="*/ 151 w 422"/>
                    <a:gd name="T3" fmla="*/ 400 h 422"/>
                    <a:gd name="T4" fmla="*/ 168 w 422"/>
                    <a:gd name="T5" fmla="*/ 401 h 422"/>
                    <a:gd name="T6" fmla="*/ 222 w 422"/>
                    <a:gd name="T7" fmla="*/ 300 h 422"/>
                    <a:gd name="T8" fmla="*/ 340 w 422"/>
                    <a:gd name="T9" fmla="*/ 418 h 422"/>
                    <a:gd name="T10" fmla="*/ 353 w 422"/>
                    <a:gd name="T11" fmla="*/ 418 h 422"/>
                    <a:gd name="T12" fmla="*/ 418 w 422"/>
                    <a:gd name="T13" fmla="*/ 353 h 422"/>
                    <a:gd name="T14" fmla="*/ 418 w 422"/>
                    <a:gd name="T15" fmla="*/ 340 h 422"/>
                    <a:gd name="T16" fmla="*/ 300 w 422"/>
                    <a:gd name="T17" fmla="*/ 222 h 422"/>
                    <a:gd name="T18" fmla="*/ 401 w 422"/>
                    <a:gd name="T19" fmla="*/ 168 h 422"/>
                    <a:gd name="T20" fmla="*/ 400 w 422"/>
                    <a:gd name="T21" fmla="*/ 151 h 422"/>
                    <a:gd name="T22" fmla="*/ 15 w 422"/>
                    <a:gd name="T23" fmla="*/ 3 h 422"/>
                    <a:gd name="T24" fmla="*/ 3 w 422"/>
                    <a:gd name="T25" fmla="*/ 15 h 4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2" h="422">
                      <a:moveTo>
                        <a:pt x="3" y="15"/>
                      </a:moveTo>
                      <a:cubicBezTo>
                        <a:pt x="151" y="400"/>
                        <a:pt x="151" y="400"/>
                        <a:pt x="151" y="400"/>
                      </a:cubicBezTo>
                      <a:cubicBezTo>
                        <a:pt x="154" y="407"/>
                        <a:pt x="164" y="408"/>
                        <a:pt x="168" y="401"/>
                      </a:cubicBezTo>
                      <a:cubicBezTo>
                        <a:pt x="222" y="300"/>
                        <a:pt x="222" y="300"/>
                        <a:pt x="222" y="300"/>
                      </a:cubicBezTo>
                      <a:cubicBezTo>
                        <a:pt x="340" y="418"/>
                        <a:pt x="340" y="418"/>
                        <a:pt x="340" y="418"/>
                      </a:cubicBezTo>
                      <a:cubicBezTo>
                        <a:pt x="344" y="422"/>
                        <a:pt x="350" y="422"/>
                        <a:pt x="353" y="418"/>
                      </a:cubicBezTo>
                      <a:cubicBezTo>
                        <a:pt x="418" y="353"/>
                        <a:pt x="418" y="353"/>
                        <a:pt x="418" y="353"/>
                      </a:cubicBezTo>
                      <a:cubicBezTo>
                        <a:pt x="422" y="350"/>
                        <a:pt x="422" y="344"/>
                        <a:pt x="418" y="340"/>
                      </a:cubicBezTo>
                      <a:cubicBezTo>
                        <a:pt x="300" y="222"/>
                        <a:pt x="300" y="222"/>
                        <a:pt x="300" y="222"/>
                      </a:cubicBezTo>
                      <a:cubicBezTo>
                        <a:pt x="401" y="168"/>
                        <a:pt x="401" y="168"/>
                        <a:pt x="401" y="168"/>
                      </a:cubicBezTo>
                      <a:cubicBezTo>
                        <a:pt x="408" y="164"/>
                        <a:pt x="407" y="154"/>
                        <a:pt x="400" y="151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8" y="0"/>
                        <a:pt x="0" y="8"/>
                        <a:pt x="3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28B10E8-BB61-D54B-8024-3FA610F8A280}"/>
                </a:ext>
              </a:extLst>
            </p:cNvPr>
            <p:cNvGrpSpPr/>
            <p:nvPr/>
          </p:nvGrpSpPr>
          <p:grpSpPr>
            <a:xfrm>
              <a:off x="4544198" y="1672616"/>
              <a:ext cx="211813" cy="169298"/>
              <a:chOff x="5856239" y="1699490"/>
              <a:chExt cx="538870" cy="461026"/>
            </a:xfrm>
          </p:grpSpPr>
          <p:sp>
            <p:nvSpPr>
              <p:cNvPr id="74" name="Rounded Rectangle 73">
                <a:extLst>
                  <a:ext uri="{FF2B5EF4-FFF2-40B4-BE49-F238E27FC236}">
                    <a16:creationId xmlns:a16="http://schemas.microsoft.com/office/drawing/2014/main" id="{23F66EC4-443C-7946-89F2-0D5F8E287C25}"/>
                  </a:ext>
                </a:extLst>
              </p:cNvPr>
              <p:cNvSpPr/>
              <p:nvPr/>
            </p:nvSpPr>
            <p:spPr>
              <a:xfrm>
                <a:off x="5856239" y="1699490"/>
                <a:ext cx="538870" cy="343566"/>
              </a:xfrm>
              <a:prstGeom prst="roundRect">
                <a:avLst>
                  <a:gd name="adj" fmla="val 864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9E9DC0F2-E01E-6647-94C1-BEED6FAF4DB8}"/>
                  </a:ext>
                </a:extLst>
              </p:cNvPr>
              <p:cNvGrpSpPr/>
              <p:nvPr/>
            </p:nvGrpSpPr>
            <p:grpSpPr>
              <a:xfrm>
                <a:off x="5880986" y="1701728"/>
                <a:ext cx="508000" cy="458788"/>
                <a:chOff x="6975475" y="2833688"/>
                <a:chExt cx="508000" cy="458788"/>
              </a:xfrm>
              <a:solidFill>
                <a:schemeClr val="accent1"/>
              </a:solidFill>
            </p:grpSpPr>
            <p:sp>
              <p:nvSpPr>
                <p:cNvPr id="61" name="Freeform 17">
                  <a:extLst>
                    <a:ext uri="{FF2B5EF4-FFF2-40B4-BE49-F238E27FC236}">
                      <a16:creationId xmlns:a16="http://schemas.microsoft.com/office/drawing/2014/main" id="{50B56757-E126-934F-991E-B42808C218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96138" y="2889251"/>
                  <a:ext cx="17463" cy="71438"/>
                </a:xfrm>
                <a:custGeom>
                  <a:avLst/>
                  <a:gdLst>
                    <a:gd name="T0" fmla="*/ 11 w 22"/>
                    <a:gd name="T1" fmla="*/ 0 h 90"/>
                    <a:gd name="T2" fmla="*/ 0 w 22"/>
                    <a:gd name="T3" fmla="*/ 11 h 90"/>
                    <a:gd name="T4" fmla="*/ 0 w 22"/>
                    <a:gd name="T5" fmla="*/ 79 h 90"/>
                    <a:gd name="T6" fmla="*/ 11 w 22"/>
                    <a:gd name="T7" fmla="*/ 90 h 90"/>
                    <a:gd name="T8" fmla="*/ 22 w 22"/>
                    <a:gd name="T9" fmla="*/ 79 h 90"/>
                    <a:gd name="T10" fmla="*/ 22 w 22"/>
                    <a:gd name="T11" fmla="*/ 11 h 90"/>
                    <a:gd name="T12" fmla="*/ 11 w 22"/>
                    <a:gd name="T13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90">
                      <a:moveTo>
                        <a:pt x="11" y="0"/>
                      </a:moveTo>
                      <a:cubicBezTo>
                        <a:pt x="5" y="0"/>
                        <a:pt x="0" y="5"/>
                        <a:pt x="0" y="11"/>
                      </a:cubicBezTo>
                      <a:cubicBezTo>
                        <a:pt x="0" y="79"/>
                        <a:pt x="0" y="79"/>
                        <a:pt x="0" y="79"/>
                      </a:cubicBezTo>
                      <a:cubicBezTo>
                        <a:pt x="0" y="85"/>
                        <a:pt x="5" y="90"/>
                        <a:pt x="11" y="90"/>
                      </a:cubicBezTo>
                      <a:cubicBezTo>
                        <a:pt x="17" y="90"/>
                        <a:pt x="22" y="85"/>
                        <a:pt x="22" y="79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5"/>
                        <a:pt x="17" y="0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2" name="Freeform 18">
                  <a:extLst>
                    <a:ext uri="{FF2B5EF4-FFF2-40B4-BE49-F238E27FC236}">
                      <a16:creationId xmlns:a16="http://schemas.microsoft.com/office/drawing/2014/main" id="{3EDE1A59-8F5A-C249-A3C9-C6914C3840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51700" y="2946401"/>
                  <a:ext cx="66675" cy="46038"/>
                </a:xfrm>
                <a:custGeom>
                  <a:avLst/>
                  <a:gdLst>
                    <a:gd name="T0" fmla="*/ 73 w 85"/>
                    <a:gd name="T1" fmla="*/ 0 h 58"/>
                    <a:gd name="T2" fmla="*/ 66 w 85"/>
                    <a:gd name="T3" fmla="*/ 2 h 58"/>
                    <a:gd name="T4" fmla="*/ 7 w 85"/>
                    <a:gd name="T5" fmla="*/ 36 h 58"/>
                    <a:gd name="T6" fmla="*/ 3 w 85"/>
                    <a:gd name="T7" fmla="*/ 51 h 58"/>
                    <a:gd name="T8" fmla="*/ 19 w 85"/>
                    <a:gd name="T9" fmla="*/ 55 h 58"/>
                    <a:gd name="T10" fmla="*/ 77 w 85"/>
                    <a:gd name="T11" fmla="*/ 21 h 58"/>
                    <a:gd name="T12" fmla="*/ 82 w 85"/>
                    <a:gd name="T13" fmla="*/ 6 h 58"/>
                    <a:gd name="T14" fmla="*/ 73 w 85"/>
                    <a:gd name="T15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5" h="58">
                      <a:moveTo>
                        <a:pt x="73" y="0"/>
                      </a:moveTo>
                      <a:cubicBezTo>
                        <a:pt x="71" y="0"/>
                        <a:pt x="68" y="1"/>
                        <a:pt x="66" y="2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2" y="39"/>
                        <a:pt x="0" y="46"/>
                        <a:pt x="3" y="51"/>
                      </a:cubicBezTo>
                      <a:cubicBezTo>
                        <a:pt x="6" y="57"/>
                        <a:pt x="13" y="58"/>
                        <a:pt x="19" y="55"/>
                      </a:cubicBezTo>
                      <a:cubicBezTo>
                        <a:pt x="77" y="21"/>
                        <a:pt x="77" y="21"/>
                        <a:pt x="77" y="21"/>
                      </a:cubicBezTo>
                      <a:cubicBezTo>
                        <a:pt x="83" y="18"/>
                        <a:pt x="85" y="11"/>
                        <a:pt x="82" y="6"/>
                      </a:cubicBezTo>
                      <a:cubicBezTo>
                        <a:pt x="79" y="2"/>
                        <a:pt x="76" y="0"/>
                        <a:pt x="7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3" name="Freeform 19">
                  <a:extLst>
                    <a:ext uri="{FF2B5EF4-FFF2-40B4-BE49-F238E27FC236}">
                      <a16:creationId xmlns:a16="http://schemas.microsoft.com/office/drawing/2014/main" id="{4D75B33B-2A35-EA4C-8E8F-05DB422AED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91363" y="2946401"/>
                  <a:ext cx="68263" cy="46038"/>
                </a:xfrm>
                <a:custGeom>
                  <a:avLst/>
                  <a:gdLst>
                    <a:gd name="T0" fmla="*/ 12 w 85"/>
                    <a:gd name="T1" fmla="*/ 0 h 58"/>
                    <a:gd name="T2" fmla="*/ 3 w 85"/>
                    <a:gd name="T3" fmla="*/ 6 h 58"/>
                    <a:gd name="T4" fmla="*/ 7 w 85"/>
                    <a:gd name="T5" fmla="*/ 21 h 58"/>
                    <a:gd name="T6" fmla="*/ 66 w 85"/>
                    <a:gd name="T7" fmla="*/ 55 h 58"/>
                    <a:gd name="T8" fmla="*/ 81 w 85"/>
                    <a:gd name="T9" fmla="*/ 51 h 58"/>
                    <a:gd name="T10" fmla="*/ 77 w 85"/>
                    <a:gd name="T11" fmla="*/ 36 h 58"/>
                    <a:gd name="T12" fmla="*/ 19 w 85"/>
                    <a:gd name="T13" fmla="*/ 2 h 58"/>
                    <a:gd name="T14" fmla="*/ 12 w 85"/>
                    <a:gd name="T15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5" h="58">
                      <a:moveTo>
                        <a:pt x="12" y="0"/>
                      </a:moveTo>
                      <a:cubicBezTo>
                        <a:pt x="8" y="1"/>
                        <a:pt x="5" y="3"/>
                        <a:pt x="3" y="6"/>
                      </a:cubicBezTo>
                      <a:cubicBezTo>
                        <a:pt x="0" y="11"/>
                        <a:pt x="2" y="18"/>
                        <a:pt x="7" y="21"/>
                      </a:cubicBezTo>
                      <a:cubicBezTo>
                        <a:pt x="66" y="55"/>
                        <a:pt x="66" y="55"/>
                        <a:pt x="66" y="55"/>
                      </a:cubicBezTo>
                      <a:cubicBezTo>
                        <a:pt x="71" y="58"/>
                        <a:pt x="78" y="57"/>
                        <a:pt x="81" y="51"/>
                      </a:cubicBezTo>
                      <a:cubicBezTo>
                        <a:pt x="85" y="46"/>
                        <a:pt x="83" y="39"/>
                        <a:pt x="77" y="36"/>
                      </a:cubicBez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6" y="1"/>
                        <a:pt x="14" y="0"/>
                        <a:pt x="1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4" name="Freeform 20">
                  <a:extLst>
                    <a:ext uri="{FF2B5EF4-FFF2-40B4-BE49-F238E27FC236}">
                      <a16:creationId xmlns:a16="http://schemas.microsoft.com/office/drawing/2014/main" id="{5026FE9E-E510-764C-96AB-554E1C4435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5475" y="2833688"/>
                  <a:ext cx="508000" cy="325438"/>
                </a:xfrm>
                <a:custGeom>
                  <a:avLst/>
                  <a:gdLst>
                    <a:gd name="T0" fmla="*/ 602 w 640"/>
                    <a:gd name="T1" fmla="*/ 0 h 411"/>
                    <a:gd name="T2" fmla="*/ 38 w 640"/>
                    <a:gd name="T3" fmla="*/ 0 h 411"/>
                    <a:gd name="T4" fmla="*/ 0 w 640"/>
                    <a:gd name="T5" fmla="*/ 38 h 411"/>
                    <a:gd name="T6" fmla="*/ 0 w 640"/>
                    <a:gd name="T7" fmla="*/ 373 h 411"/>
                    <a:gd name="T8" fmla="*/ 38 w 640"/>
                    <a:gd name="T9" fmla="*/ 411 h 411"/>
                    <a:gd name="T10" fmla="*/ 162 w 640"/>
                    <a:gd name="T11" fmla="*/ 411 h 411"/>
                    <a:gd name="T12" fmla="*/ 156 w 640"/>
                    <a:gd name="T13" fmla="*/ 397 h 411"/>
                    <a:gd name="T14" fmla="*/ 151 w 640"/>
                    <a:gd name="T15" fmla="*/ 381 h 411"/>
                    <a:gd name="T16" fmla="*/ 38 w 640"/>
                    <a:gd name="T17" fmla="*/ 381 h 411"/>
                    <a:gd name="T18" fmla="*/ 30 w 640"/>
                    <a:gd name="T19" fmla="*/ 373 h 411"/>
                    <a:gd name="T20" fmla="*/ 30 w 640"/>
                    <a:gd name="T21" fmla="*/ 38 h 411"/>
                    <a:gd name="T22" fmla="*/ 38 w 640"/>
                    <a:gd name="T23" fmla="*/ 30 h 411"/>
                    <a:gd name="T24" fmla="*/ 602 w 640"/>
                    <a:gd name="T25" fmla="*/ 30 h 411"/>
                    <a:gd name="T26" fmla="*/ 610 w 640"/>
                    <a:gd name="T27" fmla="*/ 38 h 411"/>
                    <a:gd name="T28" fmla="*/ 610 w 640"/>
                    <a:gd name="T29" fmla="*/ 373 h 411"/>
                    <a:gd name="T30" fmla="*/ 602 w 640"/>
                    <a:gd name="T31" fmla="*/ 381 h 411"/>
                    <a:gd name="T32" fmla="*/ 505 w 640"/>
                    <a:gd name="T33" fmla="*/ 381 h 411"/>
                    <a:gd name="T34" fmla="*/ 507 w 640"/>
                    <a:gd name="T35" fmla="*/ 411 h 411"/>
                    <a:gd name="T36" fmla="*/ 602 w 640"/>
                    <a:gd name="T37" fmla="*/ 411 h 411"/>
                    <a:gd name="T38" fmla="*/ 640 w 640"/>
                    <a:gd name="T39" fmla="*/ 373 h 411"/>
                    <a:gd name="T40" fmla="*/ 640 w 640"/>
                    <a:gd name="T41" fmla="*/ 38 h 411"/>
                    <a:gd name="T42" fmla="*/ 602 w 640"/>
                    <a:gd name="T43" fmla="*/ 0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40" h="411">
                      <a:moveTo>
                        <a:pt x="602" y="0"/>
                      </a:move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73"/>
                        <a:pt x="0" y="373"/>
                        <a:pt x="0" y="373"/>
                      </a:cubicBezTo>
                      <a:cubicBezTo>
                        <a:pt x="0" y="394"/>
                        <a:pt x="17" y="411"/>
                        <a:pt x="38" y="411"/>
                      </a:cubicBezTo>
                      <a:cubicBezTo>
                        <a:pt x="162" y="411"/>
                        <a:pt x="162" y="411"/>
                        <a:pt x="162" y="411"/>
                      </a:cubicBezTo>
                      <a:cubicBezTo>
                        <a:pt x="160" y="407"/>
                        <a:pt x="158" y="402"/>
                        <a:pt x="156" y="397"/>
                      </a:cubicBezTo>
                      <a:cubicBezTo>
                        <a:pt x="154" y="391"/>
                        <a:pt x="152" y="386"/>
                        <a:pt x="151" y="381"/>
                      </a:cubicBezTo>
                      <a:cubicBezTo>
                        <a:pt x="38" y="381"/>
                        <a:pt x="38" y="381"/>
                        <a:pt x="38" y="381"/>
                      </a:cubicBezTo>
                      <a:cubicBezTo>
                        <a:pt x="34" y="381"/>
                        <a:pt x="30" y="377"/>
                        <a:pt x="30" y="373"/>
                      </a:cubicBezTo>
                      <a:cubicBezTo>
                        <a:pt x="30" y="38"/>
                        <a:pt x="30" y="38"/>
                        <a:pt x="30" y="38"/>
                      </a:cubicBezTo>
                      <a:cubicBezTo>
                        <a:pt x="30" y="34"/>
                        <a:pt x="34" y="30"/>
                        <a:pt x="38" y="30"/>
                      </a:cubicBezTo>
                      <a:cubicBezTo>
                        <a:pt x="602" y="30"/>
                        <a:pt x="602" y="30"/>
                        <a:pt x="602" y="30"/>
                      </a:cubicBezTo>
                      <a:cubicBezTo>
                        <a:pt x="606" y="30"/>
                        <a:pt x="610" y="34"/>
                        <a:pt x="610" y="38"/>
                      </a:cubicBezTo>
                      <a:cubicBezTo>
                        <a:pt x="610" y="373"/>
                        <a:pt x="610" y="373"/>
                        <a:pt x="610" y="373"/>
                      </a:cubicBezTo>
                      <a:cubicBezTo>
                        <a:pt x="610" y="377"/>
                        <a:pt x="606" y="381"/>
                        <a:pt x="602" y="381"/>
                      </a:cubicBezTo>
                      <a:cubicBezTo>
                        <a:pt x="505" y="381"/>
                        <a:pt x="505" y="381"/>
                        <a:pt x="505" y="381"/>
                      </a:cubicBezTo>
                      <a:cubicBezTo>
                        <a:pt x="507" y="390"/>
                        <a:pt x="507" y="400"/>
                        <a:pt x="507" y="411"/>
                      </a:cubicBezTo>
                      <a:cubicBezTo>
                        <a:pt x="602" y="411"/>
                        <a:pt x="602" y="411"/>
                        <a:pt x="602" y="411"/>
                      </a:cubicBezTo>
                      <a:cubicBezTo>
                        <a:pt x="623" y="411"/>
                        <a:pt x="640" y="394"/>
                        <a:pt x="640" y="373"/>
                      </a:cubicBezTo>
                      <a:cubicBezTo>
                        <a:pt x="640" y="38"/>
                        <a:pt x="640" y="38"/>
                        <a:pt x="640" y="38"/>
                      </a:cubicBezTo>
                      <a:cubicBezTo>
                        <a:pt x="640" y="17"/>
                        <a:pt x="623" y="0"/>
                        <a:pt x="60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5" name="Freeform 21">
                  <a:extLst>
                    <a:ext uri="{FF2B5EF4-FFF2-40B4-BE49-F238E27FC236}">
                      <a16:creationId xmlns:a16="http://schemas.microsoft.com/office/drawing/2014/main" id="{187666AD-0D12-3548-9C08-BBE713FD77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02475" y="2978151"/>
                  <a:ext cx="292100" cy="314325"/>
                </a:xfrm>
                <a:custGeom>
                  <a:avLst/>
                  <a:gdLst>
                    <a:gd name="T0" fmla="*/ 294 w 368"/>
                    <a:gd name="T1" fmla="*/ 158 h 395"/>
                    <a:gd name="T2" fmla="*/ 271 w 368"/>
                    <a:gd name="T3" fmla="*/ 164 h 395"/>
                    <a:gd name="T4" fmla="*/ 243 w 368"/>
                    <a:gd name="T5" fmla="*/ 135 h 395"/>
                    <a:gd name="T6" fmla="*/ 243 w 368"/>
                    <a:gd name="T7" fmla="*/ 135 h 395"/>
                    <a:gd name="T8" fmla="*/ 220 w 368"/>
                    <a:gd name="T9" fmla="*/ 152 h 395"/>
                    <a:gd name="T10" fmla="*/ 192 w 368"/>
                    <a:gd name="T11" fmla="*/ 124 h 395"/>
                    <a:gd name="T12" fmla="*/ 164 w 368"/>
                    <a:gd name="T13" fmla="*/ 141 h 395"/>
                    <a:gd name="T14" fmla="*/ 164 w 368"/>
                    <a:gd name="T15" fmla="*/ 34 h 395"/>
                    <a:gd name="T16" fmla="*/ 130 w 368"/>
                    <a:gd name="T17" fmla="*/ 0 h 395"/>
                    <a:gd name="T18" fmla="*/ 96 w 368"/>
                    <a:gd name="T19" fmla="*/ 34 h 395"/>
                    <a:gd name="T20" fmla="*/ 96 w 368"/>
                    <a:gd name="T21" fmla="*/ 226 h 395"/>
                    <a:gd name="T22" fmla="*/ 73 w 368"/>
                    <a:gd name="T23" fmla="*/ 181 h 395"/>
                    <a:gd name="T24" fmla="*/ 40 w 368"/>
                    <a:gd name="T25" fmla="*/ 152 h 395"/>
                    <a:gd name="T26" fmla="*/ 23 w 368"/>
                    <a:gd name="T27" fmla="*/ 158 h 395"/>
                    <a:gd name="T28" fmla="*/ 11 w 368"/>
                    <a:gd name="T29" fmla="*/ 209 h 395"/>
                    <a:gd name="T30" fmla="*/ 119 w 368"/>
                    <a:gd name="T31" fmla="*/ 395 h 395"/>
                    <a:gd name="T32" fmla="*/ 271 w 368"/>
                    <a:gd name="T33" fmla="*/ 395 h 395"/>
                    <a:gd name="T34" fmla="*/ 294 w 368"/>
                    <a:gd name="T35" fmla="*/ 158 h 3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68" h="395">
                      <a:moveTo>
                        <a:pt x="294" y="158"/>
                      </a:moveTo>
                      <a:cubicBezTo>
                        <a:pt x="287" y="158"/>
                        <a:pt x="276" y="159"/>
                        <a:pt x="271" y="164"/>
                      </a:cubicBezTo>
                      <a:cubicBezTo>
                        <a:pt x="271" y="141"/>
                        <a:pt x="252" y="135"/>
                        <a:pt x="243" y="135"/>
                      </a:cubicBezTo>
                      <a:cubicBezTo>
                        <a:pt x="243" y="135"/>
                        <a:pt x="243" y="135"/>
                        <a:pt x="243" y="135"/>
                      </a:cubicBezTo>
                      <a:cubicBezTo>
                        <a:pt x="233" y="136"/>
                        <a:pt x="226" y="141"/>
                        <a:pt x="220" y="152"/>
                      </a:cubicBezTo>
                      <a:cubicBezTo>
                        <a:pt x="220" y="130"/>
                        <a:pt x="202" y="124"/>
                        <a:pt x="192" y="124"/>
                      </a:cubicBezTo>
                      <a:cubicBezTo>
                        <a:pt x="181" y="124"/>
                        <a:pt x="169" y="131"/>
                        <a:pt x="164" y="141"/>
                      </a:cubicBezTo>
                      <a:cubicBezTo>
                        <a:pt x="164" y="34"/>
                        <a:pt x="164" y="34"/>
                        <a:pt x="164" y="34"/>
                      </a:cubicBezTo>
                      <a:cubicBezTo>
                        <a:pt x="164" y="15"/>
                        <a:pt x="149" y="0"/>
                        <a:pt x="130" y="0"/>
                      </a:cubicBezTo>
                      <a:cubicBezTo>
                        <a:pt x="111" y="0"/>
                        <a:pt x="96" y="15"/>
                        <a:pt x="96" y="34"/>
                      </a:cubicBezTo>
                      <a:cubicBezTo>
                        <a:pt x="96" y="226"/>
                        <a:pt x="96" y="226"/>
                        <a:pt x="96" y="226"/>
                      </a:cubicBezTo>
                      <a:cubicBezTo>
                        <a:pt x="73" y="181"/>
                        <a:pt x="73" y="181"/>
                        <a:pt x="73" y="181"/>
                      </a:cubicBezTo>
                      <a:cubicBezTo>
                        <a:pt x="62" y="159"/>
                        <a:pt x="50" y="152"/>
                        <a:pt x="40" y="152"/>
                      </a:cubicBezTo>
                      <a:cubicBezTo>
                        <a:pt x="34" y="152"/>
                        <a:pt x="28" y="155"/>
                        <a:pt x="23" y="158"/>
                      </a:cubicBezTo>
                      <a:cubicBezTo>
                        <a:pt x="6" y="169"/>
                        <a:pt x="0" y="180"/>
                        <a:pt x="11" y="209"/>
                      </a:cubicBezTo>
                      <a:cubicBezTo>
                        <a:pt x="37" y="272"/>
                        <a:pt x="76" y="347"/>
                        <a:pt x="119" y="395"/>
                      </a:cubicBezTo>
                      <a:cubicBezTo>
                        <a:pt x="271" y="395"/>
                        <a:pt x="271" y="395"/>
                        <a:pt x="271" y="395"/>
                      </a:cubicBezTo>
                      <a:cubicBezTo>
                        <a:pt x="325" y="356"/>
                        <a:pt x="368" y="167"/>
                        <a:pt x="294" y="1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15530F5-52E9-8D41-8B87-5835C59CFCB3}"/>
                </a:ext>
              </a:extLst>
            </p:cNvPr>
            <p:cNvGrpSpPr/>
            <p:nvPr/>
          </p:nvGrpSpPr>
          <p:grpSpPr>
            <a:xfrm>
              <a:off x="4269477" y="1857457"/>
              <a:ext cx="98065" cy="159403"/>
              <a:chOff x="5721168" y="2709383"/>
              <a:chExt cx="876334" cy="1506426"/>
            </a:xfrm>
          </p:grpSpPr>
          <p:sp>
            <p:nvSpPr>
              <p:cNvPr id="55" name="Freeform 34">
                <a:extLst>
                  <a:ext uri="{FF2B5EF4-FFF2-40B4-BE49-F238E27FC236}">
                    <a16:creationId xmlns:a16="http://schemas.microsoft.com/office/drawing/2014/main" id="{F29D2B6A-2DF1-E742-9A8E-4969C183DA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21168" y="2709383"/>
                <a:ext cx="876334" cy="1506426"/>
              </a:xfrm>
              <a:custGeom>
                <a:avLst/>
                <a:gdLst>
                  <a:gd name="T0" fmla="*/ 385 w 438"/>
                  <a:gd name="T1" fmla="*/ 616 h 752"/>
                  <a:gd name="T2" fmla="*/ 53 w 438"/>
                  <a:gd name="T3" fmla="*/ 616 h 752"/>
                  <a:gd name="T4" fmla="*/ 53 w 438"/>
                  <a:gd name="T5" fmla="*/ 106 h 752"/>
                  <a:gd name="T6" fmla="*/ 385 w 438"/>
                  <a:gd name="T7" fmla="*/ 106 h 752"/>
                  <a:gd name="T8" fmla="*/ 385 w 438"/>
                  <a:gd name="T9" fmla="*/ 616 h 752"/>
                  <a:gd name="T10" fmla="*/ 219 w 438"/>
                  <a:gd name="T11" fmla="*/ 722 h 752"/>
                  <a:gd name="T12" fmla="*/ 184 w 438"/>
                  <a:gd name="T13" fmla="*/ 687 h 752"/>
                  <a:gd name="T14" fmla="*/ 219 w 438"/>
                  <a:gd name="T15" fmla="*/ 652 h 752"/>
                  <a:gd name="T16" fmla="*/ 254 w 438"/>
                  <a:gd name="T17" fmla="*/ 687 h 752"/>
                  <a:gd name="T18" fmla="*/ 219 w 438"/>
                  <a:gd name="T19" fmla="*/ 722 h 752"/>
                  <a:gd name="T20" fmla="*/ 151 w 438"/>
                  <a:gd name="T21" fmla="*/ 45 h 752"/>
                  <a:gd name="T22" fmla="*/ 287 w 438"/>
                  <a:gd name="T23" fmla="*/ 45 h 752"/>
                  <a:gd name="T24" fmla="*/ 298 w 438"/>
                  <a:gd name="T25" fmla="*/ 56 h 752"/>
                  <a:gd name="T26" fmla="*/ 287 w 438"/>
                  <a:gd name="T27" fmla="*/ 67 h 752"/>
                  <a:gd name="T28" fmla="*/ 151 w 438"/>
                  <a:gd name="T29" fmla="*/ 67 h 752"/>
                  <a:gd name="T30" fmla="*/ 140 w 438"/>
                  <a:gd name="T31" fmla="*/ 56 h 752"/>
                  <a:gd name="T32" fmla="*/ 151 w 438"/>
                  <a:gd name="T33" fmla="*/ 45 h 752"/>
                  <a:gd name="T34" fmla="*/ 389 w 438"/>
                  <a:gd name="T35" fmla="*/ 0 h 752"/>
                  <a:gd name="T36" fmla="*/ 49 w 438"/>
                  <a:gd name="T37" fmla="*/ 0 h 752"/>
                  <a:gd name="T38" fmla="*/ 0 w 438"/>
                  <a:gd name="T39" fmla="*/ 49 h 752"/>
                  <a:gd name="T40" fmla="*/ 0 w 438"/>
                  <a:gd name="T41" fmla="*/ 703 h 752"/>
                  <a:gd name="T42" fmla="*/ 49 w 438"/>
                  <a:gd name="T43" fmla="*/ 752 h 752"/>
                  <a:gd name="T44" fmla="*/ 389 w 438"/>
                  <a:gd name="T45" fmla="*/ 752 h 752"/>
                  <a:gd name="T46" fmla="*/ 438 w 438"/>
                  <a:gd name="T47" fmla="*/ 703 h 752"/>
                  <a:gd name="T48" fmla="*/ 438 w 438"/>
                  <a:gd name="T49" fmla="*/ 49 h 752"/>
                  <a:gd name="T50" fmla="*/ 389 w 438"/>
                  <a:gd name="T51" fmla="*/ 0 h 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38" h="752">
                    <a:moveTo>
                      <a:pt x="385" y="616"/>
                    </a:moveTo>
                    <a:cubicBezTo>
                      <a:pt x="53" y="616"/>
                      <a:pt x="53" y="616"/>
                      <a:pt x="53" y="616"/>
                    </a:cubicBezTo>
                    <a:cubicBezTo>
                      <a:pt x="53" y="106"/>
                      <a:pt x="53" y="106"/>
                      <a:pt x="53" y="106"/>
                    </a:cubicBezTo>
                    <a:cubicBezTo>
                      <a:pt x="385" y="106"/>
                      <a:pt x="385" y="106"/>
                      <a:pt x="385" y="106"/>
                    </a:cubicBezTo>
                    <a:cubicBezTo>
                      <a:pt x="385" y="616"/>
                      <a:pt x="385" y="616"/>
                      <a:pt x="385" y="616"/>
                    </a:cubicBezTo>
                    <a:close/>
                    <a:moveTo>
                      <a:pt x="219" y="722"/>
                    </a:moveTo>
                    <a:cubicBezTo>
                      <a:pt x="200" y="722"/>
                      <a:pt x="184" y="707"/>
                      <a:pt x="184" y="687"/>
                    </a:cubicBezTo>
                    <a:cubicBezTo>
                      <a:pt x="184" y="668"/>
                      <a:pt x="200" y="652"/>
                      <a:pt x="219" y="652"/>
                    </a:cubicBezTo>
                    <a:cubicBezTo>
                      <a:pt x="238" y="652"/>
                      <a:pt x="254" y="668"/>
                      <a:pt x="254" y="687"/>
                    </a:cubicBezTo>
                    <a:cubicBezTo>
                      <a:pt x="254" y="707"/>
                      <a:pt x="238" y="722"/>
                      <a:pt x="219" y="722"/>
                    </a:cubicBezTo>
                    <a:close/>
                    <a:moveTo>
                      <a:pt x="151" y="45"/>
                    </a:moveTo>
                    <a:cubicBezTo>
                      <a:pt x="287" y="45"/>
                      <a:pt x="287" y="45"/>
                      <a:pt x="287" y="45"/>
                    </a:cubicBezTo>
                    <a:cubicBezTo>
                      <a:pt x="293" y="45"/>
                      <a:pt x="298" y="50"/>
                      <a:pt x="298" y="56"/>
                    </a:cubicBezTo>
                    <a:cubicBezTo>
                      <a:pt x="298" y="62"/>
                      <a:pt x="293" y="67"/>
                      <a:pt x="287" y="67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45" y="67"/>
                      <a:pt x="140" y="62"/>
                      <a:pt x="140" y="56"/>
                    </a:cubicBezTo>
                    <a:cubicBezTo>
                      <a:pt x="140" y="50"/>
                      <a:pt x="145" y="45"/>
                      <a:pt x="151" y="45"/>
                    </a:cubicBezTo>
                    <a:close/>
                    <a:moveTo>
                      <a:pt x="389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22" y="0"/>
                      <a:pt x="0" y="22"/>
                      <a:pt x="0" y="49"/>
                    </a:cubicBezTo>
                    <a:cubicBezTo>
                      <a:pt x="0" y="703"/>
                      <a:pt x="0" y="703"/>
                      <a:pt x="0" y="703"/>
                    </a:cubicBezTo>
                    <a:cubicBezTo>
                      <a:pt x="0" y="730"/>
                      <a:pt x="22" y="752"/>
                      <a:pt x="49" y="752"/>
                    </a:cubicBezTo>
                    <a:cubicBezTo>
                      <a:pt x="389" y="752"/>
                      <a:pt x="389" y="752"/>
                      <a:pt x="389" y="752"/>
                    </a:cubicBezTo>
                    <a:cubicBezTo>
                      <a:pt x="416" y="752"/>
                      <a:pt x="438" y="730"/>
                      <a:pt x="438" y="703"/>
                    </a:cubicBezTo>
                    <a:cubicBezTo>
                      <a:pt x="438" y="49"/>
                      <a:pt x="438" y="49"/>
                      <a:pt x="438" y="49"/>
                    </a:cubicBezTo>
                    <a:cubicBezTo>
                      <a:pt x="438" y="22"/>
                      <a:pt x="416" y="0"/>
                      <a:pt x="3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BFB20C4-9FD7-E448-A831-76C570888C04}"/>
                  </a:ext>
                </a:extLst>
              </p:cNvPr>
              <p:cNvSpPr/>
              <p:nvPr/>
            </p:nvSpPr>
            <p:spPr>
              <a:xfrm>
                <a:off x="5795258" y="2914586"/>
                <a:ext cx="728153" cy="10513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4811298-C702-6649-ADBF-2CBFEB701AEE}"/>
              </a:ext>
            </a:extLst>
          </p:cNvPr>
          <p:cNvCxnSpPr>
            <a:cxnSpLocks/>
          </p:cNvCxnSpPr>
          <p:nvPr/>
        </p:nvCxnSpPr>
        <p:spPr>
          <a:xfrm flipV="1">
            <a:off x="6377983" y="1364088"/>
            <a:ext cx="0" cy="584918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sysDot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9DFE268-FDF4-E04C-959E-FA31ED073300}"/>
              </a:ext>
            </a:extLst>
          </p:cNvPr>
          <p:cNvCxnSpPr>
            <a:cxnSpLocks/>
          </p:cNvCxnSpPr>
          <p:nvPr/>
        </p:nvCxnSpPr>
        <p:spPr>
          <a:xfrm>
            <a:off x="6856667" y="1932047"/>
            <a:ext cx="229641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sysDot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5E3F5C1-4861-6943-AF2B-64A98878B165}"/>
              </a:ext>
            </a:extLst>
          </p:cNvPr>
          <p:cNvCxnSpPr>
            <a:cxnSpLocks/>
          </p:cNvCxnSpPr>
          <p:nvPr/>
        </p:nvCxnSpPr>
        <p:spPr>
          <a:xfrm flipH="1">
            <a:off x="6284050" y="2775963"/>
            <a:ext cx="3541" cy="496696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sysDot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88EFE96-6147-1048-AAF5-F07993CB1A5A}"/>
              </a:ext>
            </a:extLst>
          </p:cNvPr>
          <p:cNvCxnSpPr>
            <a:cxnSpLocks/>
          </p:cNvCxnSpPr>
          <p:nvPr/>
        </p:nvCxnSpPr>
        <p:spPr>
          <a:xfrm flipV="1">
            <a:off x="5210658" y="1897030"/>
            <a:ext cx="0" cy="242883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sysDot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3165753-5BE6-5B40-9CB7-1EFD7294EF87}"/>
              </a:ext>
            </a:extLst>
          </p:cNvPr>
          <p:cNvGrpSpPr/>
          <p:nvPr/>
        </p:nvGrpSpPr>
        <p:grpSpPr>
          <a:xfrm>
            <a:off x="6181318" y="3421605"/>
            <a:ext cx="284431" cy="363392"/>
            <a:chOff x="7200239" y="1946754"/>
            <a:chExt cx="1519238" cy="1968500"/>
          </a:xfrm>
          <a:solidFill>
            <a:schemeClr val="accent3">
              <a:lumMod val="75000"/>
            </a:schemeClr>
          </a:solidFill>
        </p:grpSpPr>
        <p:sp>
          <p:nvSpPr>
            <p:cNvPr id="93" name="Freeform 170">
              <a:extLst>
                <a:ext uri="{FF2B5EF4-FFF2-40B4-BE49-F238E27FC236}">
                  <a16:creationId xmlns:a16="http://schemas.microsoft.com/office/drawing/2014/main" id="{0620C9D1-5969-D34E-8ED0-0BD378D98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3588" y="2844800"/>
              <a:ext cx="134938" cy="112713"/>
            </a:xfrm>
            <a:custGeom>
              <a:avLst/>
              <a:gdLst>
                <a:gd name="T0" fmla="*/ 7 w 12"/>
                <a:gd name="T1" fmla="*/ 0 h 10"/>
                <a:gd name="T2" fmla="*/ 0 w 12"/>
                <a:gd name="T3" fmla="*/ 0 h 10"/>
                <a:gd name="T4" fmla="*/ 0 w 12"/>
                <a:gd name="T5" fmla="*/ 10 h 10"/>
                <a:gd name="T6" fmla="*/ 7 w 12"/>
                <a:gd name="T7" fmla="*/ 10 h 10"/>
                <a:gd name="T8" fmla="*/ 12 w 12"/>
                <a:gd name="T9" fmla="*/ 5 h 10"/>
                <a:gd name="T10" fmla="*/ 7 w 12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10" y="10"/>
                    <a:pt x="12" y="8"/>
                    <a:pt x="12" y="5"/>
                  </a:cubicBezTo>
                  <a:cubicBezTo>
                    <a:pt x="12" y="2"/>
                    <a:pt x="10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4" name="Freeform 171">
              <a:extLst>
                <a:ext uri="{FF2B5EF4-FFF2-40B4-BE49-F238E27FC236}">
                  <a16:creationId xmlns:a16="http://schemas.microsoft.com/office/drawing/2014/main" id="{303EB39D-404C-054F-AF8A-769A180923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00239" y="1946754"/>
              <a:ext cx="1519238" cy="1968500"/>
            </a:xfrm>
            <a:custGeom>
              <a:avLst/>
              <a:gdLst>
                <a:gd name="T0" fmla="*/ 132 w 134"/>
                <a:gd name="T1" fmla="*/ 37 h 174"/>
                <a:gd name="T2" fmla="*/ 97 w 134"/>
                <a:gd name="T3" fmla="*/ 1 h 174"/>
                <a:gd name="T4" fmla="*/ 92 w 134"/>
                <a:gd name="T5" fmla="*/ 0 h 174"/>
                <a:gd name="T6" fmla="*/ 6 w 134"/>
                <a:gd name="T7" fmla="*/ 0 h 174"/>
                <a:gd name="T8" fmla="*/ 0 w 134"/>
                <a:gd name="T9" fmla="*/ 6 h 174"/>
                <a:gd name="T10" fmla="*/ 0 w 134"/>
                <a:gd name="T11" fmla="*/ 168 h 174"/>
                <a:gd name="T12" fmla="*/ 6 w 134"/>
                <a:gd name="T13" fmla="*/ 174 h 174"/>
                <a:gd name="T14" fmla="*/ 128 w 134"/>
                <a:gd name="T15" fmla="*/ 174 h 174"/>
                <a:gd name="T16" fmla="*/ 134 w 134"/>
                <a:gd name="T17" fmla="*/ 168 h 174"/>
                <a:gd name="T18" fmla="*/ 134 w 134"/>
                <a:gd name="T19" fmla="*/ 41 h 174"/>
                <a:gd name="T20" fmla="*/ 132 w 134"/>
                <a:gd name="T21" fmla="*/ 37 h 174"/>
                <a:gd name="T22" fmla="*/ 43 w 134"/>
                <a:gd name="T23" fmla="*/ 107 h 174"/>
                <a:gd name="T24" fmla="*/ 33 w 134"/>
                <a:gd name="T25" fmla="*/ 111 h 174"/>
                <a:gd name="T26" fmla="*/ 19 w 134"/>
                <a:gd name="T27" fmla="*/ 111 h 174"/>
                <a:gd name="T28" fmla="*/ 19 w 134"/>
                <a:gd name="T29" fmla="*/ 73 h 174"/>
                <a:gd name="T30" fmla="*/ 33 w 134"/>
                <a:gd name="T31" fmla="*/ 73 h 174"/>
                <a:gd name="T32" fmla="*/ 43 w 134"/>
                <a:gd name="T33" fmla="*/ 77 h 174"/>
                <a:gd name="T34" fmla="*/ 46 w 134"/>
                <a:gd name="T35" fmla="*/ 92 h 174"/>
                <a:gd name="T36" fmla="*/ 43 w 134"/>
                <a:gd name="T37" fmla="*/ 107 h 174"/>
                <a:gd name="T38" fmla="*/ 88 w 134"/>
                <a:gd name="T39" fmla="*/ 111 h 174"/>
                <a:gd name="T40" fmla="*/ 81 w 134"/>
                <a:gd name="T41" fmla="*/ 111 h 174"/>
                <a:gd name="T42" fmla="*/ 81 w 134"/>
                <a:gd name="T43" fmla="*/ 89 h 174"/>
                <a:gd name="T44" fmla="*/ 73 w 134"/>
                <a:gd name="T45" fmla="*/ 103 h 174"/>
                <a:gd name="T46" fmla="*/ 68 w 134"/>
                <a:gd name="T47" fmla="*/ 103 h 174"/>
                <a:gd name="T48" fmla="*/ 61 w 134"/>
                <a:gd name="T49" fmla="*/ 89 h 174"/>
                <a:gd name="T50" fmla="*/ 61 w 134"/>
                <a:gd name="T51" fmla="*/ 111 h 174"/>
                <a:gd name="T52" fmla="*/ 54 w 134"/>
                <a:gd name="T53" fmla="*/ 111 h 174"/>
                <a:gd name="T54" fmla="*/ 54 w 134"/>
                <a:gd name="T55" fmla="*/ 73 h 174"/>
                <a:gd name="T56" fmla="*/ 61 w 134"/>
                <a:gd name="T57" fmla="*/ 73 h 174"/>
                <a:gd name="T58" fmla="*/ 71 w 134"/>
                <a:gd name="T59" fmla="*/ 94 h 174"/>
                <a:gd name="T60" fmla="*/ 81 w 134"/>
                <a:gd name="T61" fmla="*/ 73 h 174"/>
                <a:gd name="T62" fmla="*/ 88 w 134"/>
                <a:gd name="T63" fmla="*/ 73 h 174"/>
                <a:gd name="T64" fmla="*/ 88 w 134"/>
                <a:gd name="T65" fmla="*/ 111 h 174"/>
                <a:gd name="T66" fmla="*/ 111 w 134"/>
                <a:gd name="T67" fmla="*/ 97 h 174"/>
                <a:gd name="T68" fmla="*/ 104 w 134"/>
                <a:gd name="T69" fmla="*/ 97 h 174"/>
                <a:gd name="T70" fmla="*/ 104 w 134"/>
                <a:gd name="T71" fmla="*/ 111 h 174"/>
                <a:gd name="T72" fmla="*/ 97 w 134"/>
                <a:gd name="T73" fmla="*/ 111 h 174"/>
                <a:gd name="T74" fmla="*/ 97 w 134"/>
                <a:gd name="T75" fmla="*/ 73 h 174"/>
                <a:gd name="T76" fmla="*/ 111 w 134"/>
                <a:gd name="T77" fmla="*/ 73 h 174"/>
                <a:gd name="T78" fmla="*/ 124 w 134"/>
                <a:gd name="T79" fmla="*/ 85 h 174"/>
                <a:gd name="T80" fmla="*/ 111 w 134"/>
                <a:gd name="T81" fmla="*/ 9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174">
                  <a:moveTo>
                    <a:pt x="132" y="37"/>
                  </a:moveTo>
                  <a:cubicBezTo>
                    <a:pt x="97" y="1"/>
                    <a:pt x="97" y="1"/>
                    <a:pt x="97" y="1"/>
                  </a:cubicBezTo>
                  <a:cubicBezTo>
                    <a:pt x="96" y="0"/>
                    <a:pt x="94" y="0"/>
                    <a:pt x="9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72"/>
                    <a:pt x="3" y="174"/>
                    <a:pt x="6" y="174"/>
                  </a:cubicBezTo>
                  <a:cubicBezTo>
                    <a:pt x="128" y="174"/>
                    <a:pt x="128" y="174"/>
                    <a:pt x="128" y="174"/>
                  </a:cubicBezTo>
                  <a:cubicBezTo>
                    <a:pt x="132" y="174"/>
                    <a:pt x="134" y="172"/>
                    <a:pt x="134" y="168"/>
                  </a:cubicBezTo>
                  <a:cubicBezTo>
                    <a:pt x="134" y="41"/>
                    <a:pt x="134" y="41"/>
                    <a:pt x="134" y="41"/>
                  </a:cubicBezTo>
                  <a:cubicBezTo>
                    <a:pt x="134" y="40"/>
                    <a:pt x="134" y="38"/>
                    <a:pt x="132" y="37"/>
                  </a:cubicBezTo>
                  <a:close/>
                  <a:moveTo>
                    <a:pt x="43" y="107"/>
                  </a:moveTo>
                  <a:cubicBezTo>
                    <a:pt x="40" y="110"/>
                    <a:pt x="37" y="111"/>
                    <a:pt x="33" y="111"/>
                  </a:cubicBezTo>
                  <a:cubicBezTo>
                    <a:pt x="19" y="111"/>
                    <a:pt x="19" y="111"/>
                    <a:pt x="19" y="111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7" y="73"/>
                    <a:pt x="40" y="74"/>
                    <a:pt x="43" y="77"/>
                  </a:cubicBezTo>
                  <a:cubicBezTo>
                    <a:pt x="47" y="81"/>
                    <a:pt x="46" y="86"/>
                    <a:pt x="46" y="92"/>
                  </a:cubicBezTo>
                  <a:cubicBezTo>
                    <a:pt x="46" y="98"/>
                    <a:pt x="47" y="103"/>
                    <a:pt x="43" y="107"/>
                  </a:cubicBezTo>
                  <a:close/>
                  <a:moveTo>
                    <a:pt x="88" y="111"/>
                  </a:moveTo>
                  <a:cubicBezTo>
                    <a:pt x="81" y="111"/>
                    <a:pt x="81" y="111"/>
                    <a:pt x="81" y="111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73" y="103"/>
                    <a:pt x="73" y="103"/>
                    <a:pt x="73" y="103"/>
                  </a:cubicBezTo>
                  <a:cubicBezTo>
                    <a:pt x="68" y="103"/>
                    <a:pt x="68" y="103"/>
                    <a:pt x="68" y="103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1" y="111"/>
                    <a:pt x="61" y="111"/>
                    <a:pt x="61" y="111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8" y="73"/>
                    <a:pt x="88" y="73"/>
                    <a:pt x="88" y="73"/>
                  </a:cubicBezTo>
                  <a:lnTo>
                    <a:pt x="88" y="111"/>
                  </a:lnTo>
                  <a:close/>
                  <a:moveTo>
                    <a:pt x="111" y="97"/>
                  </a:moveTo>
                  <a:cubicBezTo>
                    <a:pt x="104" y="97"/>
                    <a:pt x="104" y="97"/>
                    <a:pt x="104" y="97"/>
                  </a:cubicBezTo>
                  <a:cubicBezTo>
                    <a:pt x="104" y="111"/>
                    <a:pt x="104" y="111"/>
                    <a:pt x="104" y="111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111" y="73"/>
                    <a:pt x="111" y="73"/>
                    <a:pt x="111" y="73"/>
                  </a:cubicBezTo>
                  <a:cubicBezTo>
                    <a:pt x="119" y="73"/>
                    <a:pt x="124" y="79"/>
                    <a:pt x="124" y="85"/>
                  </a:cubicBezTo>
                  <a:cubicBezTo>
                    <a:pt x="124" y="91"/>
                    <a:pt x="119" y="97"/>
                    <a:pt x="111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5" name="Freeform 172">
              <a:extLst>
                <a:ext uri="{FF2B5EF4-FFF2-40B4-BE49-F238E27FC236}">
                  <a16:creationId xmlns:a16="http://schemas.microsoft.com/office/drawing/2014/main" id="{92D9C0F6-4C7B-7744-B949-6E5268244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350" y="2844800"/>
              <a:ext cx="146050" cy="271463"/>
            </a:xfrm>
            <a:custGeom>
              <a:avLst/>
              <a:gdLst>
                <a:gd name="T0" fmla="*/ 6 w 13"/>
                <a:gd name="T1" fmla="*/ 0 h 24"/>
                <a:gd name="T2" fmla="*/ 0 w 13"/>
                <a:gd name="T3" fmla="*/ 0 h 24"/>
                <a:gd name="T4" fmla="*/ 0 w 13"/>
                <a:gd name="T5" fmla="*/ 24 h 24"/>
                <a:gd name="T6" fmla="*/ 6 w 13"/>
                <a:gd name="T7" fmla="*/ 24 h 24"/>
                <a:gd name="T8" fmla="*/ 11 w 13"/>
                <a:gd name="T9" fmla="*/ 22 h 24"/>
                <a:gd name="T10" fmla="*/ 13 w 13"/>
                <a:gd name="T11" fmla="*/ 12 h 24"/>
                <a:gd name="T12" fmla="*/ 11 w 13"/>
                <a:gd name="T13" fmla="*/ 2 h 24"/>
                <a:gd name="T14" fmla="*/ 6 w 13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4">
                  <a:moveTo>
                    <a:pt x="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9" y="24"/>
                    <a:pt x="10" y="24"/>
                    <a:pt x="11" y="22"/>
                  </a:cubicBezTo>
                  <a:cubicBezTo>
                    <a:pt x="13" y="20"/>
                    <a:pt x="13" y="18"/>
                    <a:pt x="13" y="12"/>
                  </a:cubicBezTo>
                  <a:cubicBezTo>
                    <a:pt x="13" y="6"/>
                    <a:pt x="13" y="4"/>
                    <a:pt x="11" y="2"/>
                  </a:cubicBezTo>
                  <a:cubicBezTo>
                    <a:pt x="10" y="1"/>
                    <a:pt x="9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</p:grp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0B2AF84-D81D-B846-8564-C2352F46B0F2}"/>
              </a:ext>
            </a:extLst>
          </p:cNvPr>
          <p:cNvCxnSpPr>
            <a:cxnSpLocks/>
          </p:cNvCxnSpPr>
          <p:nvPr/>
        </p:nvCxnSpPr>
        <p:spPr>
          <a:xfrm flipH="1">
            <a:off x="5146192" y="3051037"/>
            <a:ext cx="608996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sysDot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E8AE3116-BB6D-F04E-8764-8C3A1F5A8B02}"/>
              </a:ext>
            </a:extLst>
          </p:cNvPr>
          <p:cNvCxnSpPr>
            <a:cxnSpLocks/>
          </p:cNvCxnSpPr>
          <p:nvPr/>
        </p:nvCxnSpPr>
        <p:spPr>
          <a:xfrm flipH="1">
            <a:off x="5218286" y="2148939"/>
            <a:ext cx="514084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A895B2E4-68BF-7046-9CF4-8FB909F06041}"/>
              </a:ext>
            </a:extLst>
          </p:cNvPr>
          <p:cNvCxnSpPr>
            <a:cxnSpLocks/>
          </p:cNvCxnSpPr>
          <p:nvPr/>
        </p:nvCxnSpPr>
        <p:spPr>
          <a:xfrm>
            <a:off x="6852987" y="1947879"/>
            <a:ext cx="0" cy="27617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D05A35FC-D2A7-BB48-8BBB-499C2E930C94}"/>
              </a:ext>
            </a:extLst>
          </p:cNvPr>
          <p:cNvGrpSpPr/>
          <p:nvPr/>
        </p:nvGrpSpPr>
        <p:grpSpPr>
          <a:xfrm>
            <a:off x="4965242" y="1110436"/>
            <a:ext cx="306501" cy="309675"/>
            <a:chOff x="7018338" y="1735138"/>
            <a:chExt cx="1598612" cy="1619251"/>
          </a:xfrm>
          <a:solidFill>
            <a:schemeClr val="accent3">
              <a:lumMod val="75000"/>
            </a:schemeClr>
          </a:solidFill>
        </p:grpSpPr>
        <p:sp>
          <p:nvSpPr>
            <p:cNvPr id="124" name="Freeform 128">
              <a:extLst>
                <a:ext uri="{FF2B5EF4-FFF2-40B4-BE49-F238E27FC236}">
                  <a16:creationId xmlns:a16="http://schemas.microsoft.com/office/drawing/2014/main" id="{0930034A-6058-BD47-B0B6-5FE0989FD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2988" y="1735138"/>
              <a:ext cx="1223962" cy="1608138"/>
            </a:xfrm>
            <a:custGeom>
              <a:avLst/>
              <a:gdLst>
                <a:gd name="T0" fmla="*/ 97 w 108"/>
                <a:gd name="T1" fmla="*/ 113 h 142"/>
                <a:gd name="T2" fmla="*/ 56 w 108"/>
                <a:gd name="T3" fmla="*/ 86 h 142"/>
                <a:gd name="T4" fmla="*/ 54 w 108"/>
                <a:gd name="T5" fmla="*/ 75 h 142"/>
                <a:gd name="T6" fmla="*/ 70 w 108"/>
                <a:gd name="T7" fmla="*/ 36 h 142"/>
                <a:gd name="T8" fmla="*/ 35 w 108"/>
                <a:gd name="T9" fmla="*/ 0 h 142"/>
                <a:gd name="T10" fmla="*/ 0 w 108"/>
                <a:gd name="T11" fmla="*/ 36 h 142"/>
                <a:gd name="T12" fmla="*/ 13 w 108"/>
                <a:gd name="T13" fmla="*/ 73 h 142"/>
                <a:gd name="T14" fmla="*/ 20 w 108"/>
                <a:gd name="T15" fmla="*/ 73 h 142"/>
                <a:gd name="T16" fmla="*/ 33 w 108"/>
                <a:gd name="T17" fmla="*/ 86 h 142"/>
                <a:gd name="T18" fmla="*/ 33 w 108"/>
                <a:gd name="T19" fmla="*/ 139 h 142"/>
                <a:gd name="T20" fmla="*/ 33 w 108"/>
                <a:gd name="T21" fmla="*/ 142 h 142"/>
                <a:gd name="T22" fmla="*/ 35 w 108"/>
                <a:gd name="T23" fmla="*/ 142 h 142"/>
                <a:gd name="T24" fmla="*/ 108 w 108"/>
                <a:gd name="T25" fmla="*/ 142 h 142"/>
                <a:gd name="T26" fmla="*/ 97 w 108"/>
                <a:gd name="T27" fmla="*/ 11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" h="142">
                  <a:moveTo>
                    <a:pt x="97" y="113"/>
                  </a:moveTo>
                  <a:cubicBezTo>
                    <a:pt x="86" y="100"/>
                    <a:pt x="60" y="95"/>
                    <a:pt x="56" y="86"/>
                  </a:cubicBezTo>
                  <a:cubicBezTo>
                    <a:pt x="53" y="80"/>
                    <a:pt x="54" y="75"/>
                    <a:pt x="54" y="75"/>
                  </a:cubicBezTo>
                  <a:cubicBezTo>
                    <a:pt x="60" y="69"/>
                    <a:pt x="70" y="50"/>
                    <a:pt x="70" y="36"/>
                  </a:cubicBezTo>
                  <a:cubicBezTo>
                    <a:pt x="70" y="11"/>
                    <a:pt x="51" y="0"/>
                    <a:pt x="35" y="0"/>
                  </a:cubicBezTo>
                  <a:cubicBezTo>
                    <a:pt x="18" y="0"/>
                    <a:pt x="0" y="11"/>
                    <a:pt x="0" y="36"/>
                  </a:cubicBezTo>
                  <a:cubicBezTo>
                    <a:pt x="0" y="48"/>
                    <a:pt x="8" y="65"/>
                    <a:pt x="13" y="73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8" y="73"/>
                    <a:pt x="33" y="79"/>
                    <a:pt x="33" y="86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33" y="140"/>
                    <a:pt x="33" y="141"/>
                    <a:pt x="33" y="142"/>
                  </a:cubicBezTo>
                  <a:cubicBezTo>
                    <a:pt x="35" y="142"/>
                    <a:pt x="35" y="142"/>
                    <a:pt x="35" y="142"/>
                  </a:cubicBezTo>
                  <a:cubicBezTo>
                    <a:pt x="108" y="142"/>
                    <a:pt x="108" y="142"/>
                    <a:pt x="108" y="142"/>
                  </a:cubicBezTo>
                  <a:cubicBezTo>
                    <a:pt x="108" y="142"/>
                    <a:pt x="107" y="124"/>
                    <a:pt x="97" y="1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5" name="Rectangle 129">
              <a:extLst>
                <a:ext uri="{FF2B5EF4-FFF2-40B4-BE49-F238E27FC236}">
                  <a16:creationId xmlns:a16="http://schemas.microsoft.com/office/drawing/2014/main" id="{EBB557F0-890B-BE44-A113-ADB66C3D9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338" y="2686051"/>
              <a:ext cx="657225" cy="147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6" name="Rectangle 130">
              <a:extLst>
                <a:ext uri="{FF2B5EF4-FFF2-40B4-BE49-F238E27FC236}">
                  <a16:creationId xmlns:a16="http://schemas.microsoft.com/office/drawing/2014/main" id="{8C673E50-9AC1-C949-8774-A746BC304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338" y="2946401"/>
              <a:ext cx="657225" cy="147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7" name="Rectangle 131">
              <a:extLst>
                <a:ext uri="{FF2B5EF4-FFF2-40B4-BE49-F238E27FC236}">
                  <a16:creationId xmlns:a16="http://schemas.microsoft.com/office/drawing/2014/main" id="{5308F4E3-2CBF-4D45-BDFF-918747466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338" y="3206751"/>
              <a:ext cx="657225" cy="147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</p:grp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8922099D-54C0-0041-9808-A8D88615D33D}"/>
              </a:ext>
            </a:extLst>
          </p:cNvPr>
          <p:cNvCxnSpPr>
            <a:cxnSpLocks/>
          </p:cNvCxnSpPr>
          <p:nvPr/>
        </p:nvCxnSpPr>
        <p:spPr>
          <a:xfrm>
            <a:off x="5755188" y="2771369"/>
            <a:ext cx="0" cy="26800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Slide Number Placeholder 2" hidden="1">
            <a:extLst>
              <a:ext uri="{FF2B5EF4-FFF2-40B4-BE49-F238E27FC236}">
                <a16:creationId xmlns:a16="http://schemas.microsoft.com/office/drawing/2014/main" id="{D4A53542-FCAD-4249-9E6F-53A5B3B39E15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07EF997-0A3B-314B-87C7-90A984899C61}" type="slidenum">
              <a:rPr lang="en-US" sz="1200" smtClean="0">
                <a:latin typeface="Avenir Book" panose="02000503020000020003"/>
              </a:rPr>
              <a:pPr algn="r"/>
              <a:t>6</a:t>
            </a:fld>
            <a:endParaRPr lang="en-US" sz="1200" dirty="0">
              <a:latin typeface="Avenir Book" panose="02000503020000020003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AEF1C1-1E5E-7449-846C-2AA894206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F997-0A3B-314B-87C7-90A984899C61}" type="slidenum">
              <a:rPr lang="en-US" smtClean="0"/>
              <a:t>6</a:t>
            </a:fld>
            <a:endParaRPr lang="en-US" dirty="0"/>
          </a:p>
        </p:txBody>
      </p:sp>
      <p:sp>
        <p:nvSpPr>
          <p:cNvPr id="77" name="Freeform 73">
            <a:extLst>
              <a:ext uri="{FF2B5EF4-FFF2-40B4-BE49-F238E27FC236}">
                <a16:creationId xmlns:a16="http://schemas.microsoft.com/office/drawing/2014/main" id="{1720AFE5-A2FE-2C44-AD4E-B4EC25C67C8D}"/>
              </a:ext>
            </a:extLst>
          </p:cNvPr>
          <p:cNvSpPr>
            <a:spLocks/>
          </p:cNvSpPr>
          <p:nvPr/>
        </p:nvSpPr>
        <p:spPr bwMode="auto">
          <a:xfrm>
            <a:off x="1398410" y="1785732"/>
            <a:ext cx="1794067" cy="1002946"/>
          </a:xfrm>
          <a:custGeom>
            <a:avLst/>
            <a:gdLst/>
            <a:ahLst/>
            <a:cxnLst>
              <a:cxn ang="0">
                <a:pos x="17" y="56"/>
              </a:cxn>
              <a:cxn ang="0">
                <a:pos x="76" y="56"/>
              </a:cxn>
              <a:cxn ang="0">
                <a:pos x="74" y="26"/>
              </a:cxn>
              <a:cxn ang="0">
                <a:pos x="52" y="13"/>
              </a:cxn>
              <a:cxn ang="0">
                <a:pos x="18" y="26"/>
              </a:cxn>
              <a:cxn ang="0">
                <a:pos x="17" y="56"/>
              </a:cxn>
            </a:cxnLst>
            <a:rect l="0" t="0" r="r" b="b"/>
            <a:pathLst>
              <a:path w="95" h="57">
                <a:moveTo>
                  <a:pt x="17" y="56"/>
                </a:moveTo>
                <a:cubicBezTo>
                  <a:pt x="76" y="56"/>
                  <a:pt x="76" y="56"/>
                  <a:pt x="76" y="56"/>
                </a:cubicBezTo>
                <a:cubicBezTo>
                  <a:pt x="95" y="54"/>
                  <a:pt x="92" y="25"/>
                  <a:pt x="74" y="26"/>
                </a:cubicBezTo>
                <a:cubicBezTo>
                  <a:pt x="76" y="8"/>
                  <a:pt x="59" y="5"/>
                  <a:pt x="52" y="13"/>
                </a:cubicBezTo>
                <a:cubicBezTo>
                  <a:pt x="42" y="0"/>
                  <a:pt x="19" y="4"/>
                  <a:pt x="18" y="26"/>
                </a:cubicBezTo>
                <a:cubicBezTo>
                  <a:pt x="0" y="29"/>
                  <a:pt x="5" y="57"/>
                  <a:pt x="17" y="56"/>
                </a:cubicBezTo>
                <a:close/>
              </a:path>
            </a:pathLst>
          </a:custGeom>
          <a:solidFill>
            <a:schemeClr val="accent3"/>
          </a:solidFill>
          <a:ln w="57150" cmpd="sng">
            <a:solidFill>
              <a:schemeClr val="accent3">
                <a:lumMod val="20000"/>
                <a:lumOff val="80000"/>
              </a:schemeClr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8BB9954-12F3-A04C-A6CF-258C14959900}"/>
              </a:ext>
            </a:extLst>
          </p:cNvPr>
          <p:cNvSpPr txBox="1"/>
          <p:nvPr/>
        </p:nvSpPr>
        <p:spPr>
          <a:xfrm>
            <a:off x="1309744" y="2286302"/>
            <a:ext cx="1931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" panose="02000503020000020003" pitchFamily="2" charset="0"/>
              </a:rPr>
              <a:t>Jivox </a:t>
            </a:r>
            <a:r>
              <a:rPr lang="en-US" sz="1600" dirty="0" err="1">
                <a:solidFill>
                  <a:schemeClr val="bg1"/>
                </a:solidFill>
                <a:latin typeface="Avenir" panose="02000503020000020003" pitchFamily="2" charset="0"/>
              </a:rPr>
              <a:t>IQiD</a:t>
            </a:r>
            <a:endParaRPr lang="en-US" sz="1600" dirty="0">
              <a:solidFill>
                <a:schemeClr val="bg1"/>
              </a:solidFill>
              <a:latin typeface="Avenir" panose="02000503020000020003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E827BBB-E88F-9E41-B894-6EFAFC8106FD}"/>
              </a:ext>
            </a:extLst>
          </p:cNvPr>
          <p:cNvSpPr txBox="1"/>
          <p:nvPr/>
        </p:nvSpPr>
        <p:spPr>
          <a:xfrm>
            <a:off x="950260" y="3909855"/>
            <a:ext cx="3346829" cy="1149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40"/>
              </a:lnSpc>
            </a:pPr>
            <a:r>
              <a:rPr lang="en-US" sz="1000" dirty="0">
                <a:solidFill>
                  <a:schemeClr val="tx2"/>
                </a:solidFill>
                <a:latin typeface="Avenir Book" panose="02000503020000020003" pitchFamily="2" charset="0"/>
              </a:rPr>
              <a:t>IQiD is </a:t>
            </a:r>
            <a:r>
              <a:rPr lang="en-US" sz="1000" dirty="0" err="1">
                <a:solidFill>
                  <a:schemeClr val="tx2"/>
                </a:solidFill>
                <a:latin typeface="Avenir Book" panose="02000503020000020003" pitchFamily="2" charset="0"/>
              </a:rPr>
              <a:t>Jivox’s</a:t>
            </a:r>
            <a:r>
              <a:rPr lang="en-US" sz="1000" dirty="0">
                <a:solidFill>
                  <a:schemeClr val="tx2"/>
                </a:solidFill>
                <a:latin typeface="Avenir Book" panose="02000503020000020003" pitchFamily="2" charset="0"/>
              </a:rPr>
              <a:t> proprietary identity graph that offers brands a first-party identity</a:t>
            </a:r>
          </a:p>
          <a:p>
            <a:pPr marL="290513" indent="-176213">
              <a:lnSpc>
                <a:spcPts val="1740"/>
              </a:lnSpc>
              <a:buFont typeface="Wingdings" pitchFamily="2" charset="2"/>
              <a:buChar char="ü"/>
            </a:pPr>
            <a:r>
              <a:rPr lang="en-US" sz="1000" dirty="0">
                <a:solidFill>
                  <a:schemeClr val="tx2"/>
                </a:solidFill>
                <a:latin typeface="Avenir Book" panose="02000503020000020003" pitchFamily="2" charset="0"/>
              </a:rPr>
              <a:t>Uses 1P domain and PII for ID</a:t>
            </a:r>
          </a:p>
          <a:p>
            <a:pPr marL="290513" indent="-176213">
              <a:lnSpc>
                <a:spcPts val="1740"/>
              </a:lnSpc>
              <a:buFont typeface="Wingdings" pitchFamily="2" charset="2"/>
              <a:buChar char="ü"/>
            </a:pPr>
            <a:r>
              <a:rPr lang="en-US" sz="1000" dirty="0">
                <a:solidFill>
                  <a:schemeClr val="tx2"/>
                </a:solidFill>
                <a:latin typeface="Avenir Book" panose="02000503020000020003" pitchFamily="2" charset="0"/>
              </a:rPr>
              <a:t>100% privacy compliant</a:t>
            </a:r>
          </a:p>
          <a:p>
            <a:pPr marL="171450" indent="-171450">
              <a:buFont typeface="Wingdings" pitchFamily="2" charset="2"/>
              <a:buChar char="ü"/>
            </a:pPr>
            <a:endParaRPr lang="en-US" sz="1100" dirty="0">
              <a:solidFill>
                <a:schemeClr val="tx2"/>
              </a:solidFill>
              <a:latin typeface="Avenir Book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1479A6-1A6E-804B-A4E0-8B5B34CCC21B}"/>
              </a:ext>
            </a:extLst>
          </p:cNvPr>
          <p:cNvSpPr txBox="1"/>
          <p:nvPr/>
        </p:nvSpPr>
        <p:spPr>
          <a:xfrm>
            <a:off x="1712060" y="1583595"/>
            <a:ext cx="12490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Avenir Heavy" panose="02000503020000020003" pitchFamily="2" charset="0"/>
              </a:rPr>
              <a:t>First-Party ID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37EFD6E-5E3E-D24D-BF2E-38E27974F6E1}"/>
              </a:ext>
            </a:extLst>
          </p:cNvPr>
          <p:cNvCxnSpPr>
            <a:cxnSpLocks/>
          </p:cNvCxnSpPr>
          <p:nvPr/>
        </p:nvCxnSpPr>
        <p:spPr>
          <a:xfrm>
            <a:off x="6797651" y="3020242"/>
            <a:ext cx="570075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sysDot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4C1B36E1-7373-0945-BBD9-7CDA421FAABB}"/>
              </a:ext>
            </a:extLst>
          </p:cNvPr>
          <p:cNvCxnSpPr>
            <a:cxnSpLocks/>
          </p:cNvCxnSpPr>
          <p:nvPr/>
        </p:nvCxnSpPr>
        <p:spPr>
          <a:xfrm>
            <a:off x="6794341" y="2747326"/>
            <a:ext cx="0" cy="26800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" descr="Google Logo | Festisite">
            <a:extLst>
              <a:ext uri="{FF2B5EF4-FFF2-40B4-BE49-F238E27FC236}">
                <a16:creationId xmlns:a16="http://schemas.microsoft.com/office/drawing/2014/main" id="{A792D46E-DEF9-A941-8F09-3FD513753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909" y="2831053"/>
            <a:ext cx="541377" cy="2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ADA4AB8B-09B2-F643-99F6-3192B8C9FDF3}"/>
              </a:ext>
            </a:extLst>
          </p:cNvPr>
          <p:cNvSpPr txBox="1"/>
          <p:nvPr/>
        </p:nvSpPr>
        <p:spPr>
          <a:xfrm>
            <a:off x="7684404" y="2976296"/>
            <a:ext cx="603047" cy="190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Avenir Book" panose="02000503020000020003" pitchFamily="2" charset="0"/>
              </a:rPr>
              <a:t>Topics API</a:t>
            </a:r>
          </a:p>
        </p:txBody>
      </p:sp>
      <p:pic>
        <p:nvPicPr>
          <p:cNvPr id="89" name="Picture 88" descr="Logo&#10;&#10;Description automatically generated">
            <a:extLst>
              <a:ext uri="{FF2B5EF4-FFF2-40B4-BE49-F238E27FC236}">
                <a16:creationId xmlns:a16="http://schemas.microsoft.com/office/drawing/2014/main" id="{A3D3CEEC-1FAB-8F42-8C31-939B5BC9C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758" y="1570162"/>
            <a:ext cx="812877" cy="2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11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97EB1DC-174D-EA46-B7EC-665B2141BE5E}"/>
              </a:ext>
            </a:extLst>
          </p:cNvPr>
          <p:cNvGrpSpPr/>
          <p:nvPr/>
        </p:nvGrpSpPr>
        <p:grpSpPr>
          <a:xfrm>
            <a:off x="-993617" y="-307801"/>
            <a:ext cx="4017691" cy="4017691"/>
            <a:chOff x="3246116" y="3286659"/>
            <a:chExt cx="1280160" cy="128016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1EED2DD-03D5-3B4F-B482-B4897C5432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46116" y="3286659"/>
              <a:ext cx="1280160" cy="128016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DA2A1F4-1BE9-844A-A9E8-694856ED17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37556" y="3378099"/>
              <a:ext cx="1097280" cy="109728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2DF4FEF-C4BF-464C-90A4-4F3BF2BEF9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8996" y="3469539"/>
              <a:ext cx="914400" cy="914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08E2D7-E930-F348-BE9B-1126E9E2F7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307EF997-0A3B-314B-87C7-90A984899C61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543CAA-3855-FB47-A9A2-86503CE5A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931" t="1317" r="23907" b="1705"/>
          <a:stretch/>
        </p:blipFill>
        <p:spPr>
          <a:xfrm>
            <a:off x="3854467" y="8011"/>
            <a:ext cx="5289533" cy="51435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D3E9CF3-D4DA-704F-806B-0DD9D0F9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66" y="293027"/>
            <a:ext cx="4301697" cy="511305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HOLISTIC </a:t>
            </a:r>
            <a:br>
              <a:rPr lang="en-US" dirty="0"/>
            </a:br>
            <a:r>
              <a:rPr lang="en-US" dirty="0"/>
              <a:t>CUSTOMER </a:t>
            </a:r>
            <a:r>
              <a:rPr lang="en-US" dirty="0">
                <a:solidFill>
                  <a:schemeClr val="accent4"/>
                </a:solidFill>
              </a:rPr>
              <a:t>JOURNEY</a:t>
            </a:r>
          </a:p>
        </p:txBody>
      </p:sp>
      <p:pic>
        <p:nvPicPr>
          <p:cNvPr id="14" name="Picture 13" descr="A person smiling for the picture&#10;&#10;Description automatically generated with medium confidence">
            <a:extLst>
              <a:ext uri="{FF2B5EF4-FFF2-40B4-BE49-F238E27FC236}">
                <a16:creationId xmlns:a16="http://schemas.microsoft.com/office/drawing/2014/main" id="{AC346A48-5D04-1E45-973F-193EAFB985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98" r="16698"/>
          <a:stretch/>
        </p:blipFill>
        <p:spPr>
          <a:xfrm>
            <a:off x="1669808" y="2050320"/>
            <a:ext cx="1115389" cy="1115389"/>
          </a:xfrm>
          <a:prstGeom prst="ellipse">
            <a:avLst/>
          </a:prstGeom>
        </p:spPr>
      </p:pic>
      <p:pic>
        <p:nvPicPr>
          <p:cNvPr id="25" name="Graphic 24" descr="Footprints outline">
            <a:extLst>
              <a:ext uri="{FF2B5EF4-FFF2-40B4-BE49-F238E27FC236}">
                <a16:creationId xmlns:a16="http://schemas.microsoft.com/office/drawing/2014/main" id="{AEBAC0FC-C931-9E4E-8276-25B4FBE6E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325574">
            <a:off x="3543779" y="1928863"/>
            <a:ext cx="426575" cy="426575"/>
          </a:xfrm>
          <a:prstGeom prst="rect">
            <a:avLst/>
          </a:prstGeom>
        </p:spPr>
      </p:pic>
      <p:pic>
        <p:nvPicPr>
          <p:cNvPr id="26" name="Graphic 25" descr="Footprints outline">
            <a:extLst>
              <a:ext uri="{FF2B5EF4-FFF2-40B4-BE49-F238E27FC236}">
                <a16:creationId xmlns:a16="http://schemas.microsoft.com/office/drawing/2014/main" id="{EAD5105D-F719-3848-8304-C945C393A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59341">
            <a:off x="2828156" y="2073813"/>
            <a:ext cx="426575" cy="4265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3544D3-AAFD-584C-99BE-B0E61E1CBE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3867" y="3806113"/>
            <a:ext cx="4425268" cy="718836"/>
          </a:xfrm>
        </p:spPr>
        <p:txBody>
          <a:bodyPr/>
          <a:lstStyle/>
          <a:p>
            <a:pPr algn="l"/>
            <a:r>
              <a:rPr lang="en-US" sz="1600" dirty="0">
                <a:latin typeface="Avenir Book" panose="02000503020000020003"/>
              </a:rPr>
              <a:t>A single source of truth for journey and spend attribution across paid and owned media</a:t>
            </a:r>
          </a:p>
        </p:txBody>
      </p:sp>
      <p:pic>
        <p:nvPicPr>
          <p:cNvPr id="29" name="Graphic 28" descr="Money outline">
            <a:extLst>
              <a:ext uri="{FF2B5EF4-FFF2-40B4-BE49-F238E27FC236}">
                <a16:creationId xmlns:a16="http://schemas.microsoft.com/office/drawing/2014/main" id="{F3DBA7C5-989E-5E44-8AC6-6EB3A838C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55794" y="2568538"/>
            <a:ext cx="426575" cy="426575"/>
          </a:xfrm>
          <a:prstGeom prst="rect">
            <a:avLst/>
          </a:prstGeom>
        </p:spPr>
      </p:pic>
      <p:pic>
        <p:nvPicPr>
          <p:cNvPr id="30" name="Graphic 29" descr="Money outline">
            <a:extLst>
              <a:ext uri="{FF2B5EF4-FFF2-40B4-BE49-F238E27FC236}">
                <a16:creationId xmlns:a16="http://schemas.microsoft.com/office/drawing/2014/main" id="{91E2E2F4-B110-384C-8478-3AA59377D3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35278" y="1487758"/>
            <a:ext cx="426575" cy="426575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7AEAF9CA-DBD4-4F31-8BF0-9B4A483B11CA}"/>
              </a:ext>
            </a:extLst>
          </p:cNvPr>
          <p:cNvSpPr txBox="1">
            <a:spLocks/>
          </p:cNvSpPr>
          <p:nvPr/>
        </p:nvSpPr>
        <p:spPr>
          <a:xfrm>
            <a:off x="6610350" y="476726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07EF997-0A3B-314B-87C7-90A984899C61}" type="slidenum">
              <a:rPr lang="en-US" sz="900" smtClean="0">
                <a:solidFill>
                  <a:schemeClr val="bg1">
                    <a:lumMod val="50000"/>
                  </a:schemeClr>
                </a:solidFill>
                <a:latin typeface="Avenir Book" panose="02000503020000020003"/>
              </a:rPr>
              <a:pPr algn="r"/>
              <a:t>7</a:t>
            </a:fld>
            <a:endParaRPr lang="en-US" sz="900" dirty="0">
              <a:solidFill>
                <a:schemeClr val="bg1">
                  <a:lumMod val="50000"/>
                </a:schemeClr>
              </a:solidFill>
              <a:latin typeface="Avenir Book" panose="02000503020000020003"/>
            </a:endParaRPr>
          </a:p>
        </p:txBody>
      </p: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04F4E6EF-93B9-E942-9704-B4BB19FD3629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96829" y="4731833"/>
            <a:ext cx="698813" cy="542695"/>
          </a:xfrm>
          <a:prstGeom prst="curvedConnector3">
            <a:avLst>
              <a:gd name="adj1" fmla="val 61702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5380A17E-B792-174E-A887-8E90EFBBBB0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20218" y="-305701"/>
            <a:ext cx="452033" cy="424099"/>
          </a:xfrm>
          <a:prstGeom prst="curvedConnector3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Footprints outline">
            <a:extLst>
              <a:ext uri="{FF2B5EF4-FFF2-40B4-BE49-F238E27FC236}">
                <a16:creationId xmlns:a16="http://schemas.microsoft.com/office/drawing/2014/main" id="{5D90357E-4DD2-C746-8951-07DFB71FD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453574">
            <a:off x="366626" y="3063462"/>
            <a:ext cx="426575" cy="426575"/>
          </a:xfrm>
          <a:prstGeom prst="rect">
            <a:avLst/>
          </a:prstGeom>
        </p:spPr>
      </p:pic>
      <p:pic>
        <p:nvPicPr>
          <p:cNvPr id="28" name="Graphic 27" descr="Money outline">
            <a:extLst>
              <a:ext uri="{FF2B5EF4-FFF2-40B4-BE49-F238E27FC236}">
                <a16:creationId xmlns:a16="http://schemas.microsoft.com/office/drawing/2014/main" id="{C0480381-51C2-CF45-BA76-C28FAF2AD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9354" y="3013514"/>
            <a:ext cx="426575" cy="42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8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0E49C6C-2B97-4C46-AD9D-CB28D90896E8}"/>
              </a:ext>
            </a:extLst>
          </p:cNvPr>
          <p:cNvGrpSpPr/>
          <p:nvPr/>
        </p:nvGrpSpPr>
        <p:grpSpPr>
          <a:xfrm>
            <a:off x="3833034" y="774860"/>
            <a:ext cx="4861406" cy="4861406"/>
            <a:chOff x="3246116" y="3286659"/>
            <a:chExt cx="1280160" cy="128016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11185FB-E0A9-C347-BF83-24216BBDDB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46116" y="3286659"/>
              <a:ext cx="1280160" cy="128016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F91C1DA-A20C-7545-A0C1-5DB7403BB0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37556" y="3378099"/>
              <a:ext cx="1097280" cy="109728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231BCC9-F0F8-414E-891F-A726139497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8996" y="3469539"/>
              <a:ext cx="914400" cy="914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5D675CD0-0B15-974B-B051-9220F8F9A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74" y="226007"/>
            <a:ext cx="7886700" cy="51130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SHOPPABLE ADS: </a:t>
            </a:r>
            <a:r>
              <a:rPr lang="en-US" dirty="0">
                <a:solidFill>
                  <a:schemeClr val="accent4"/>
                </a:solidFill>
              </a:rPr>
              <a:t>1-CLICK </a:t>
            </a:r>
            <a:r>
              <a:rPr lang="en-US" dirty="0" err="1">
                <a:solidFill>
                  <a:schemeClr val="accent4"/>
                </a:solidFill>
              </a:rPr>
              <a:t>e-COMMERCE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0A7FB748-D63A-3D4F-823D-185CD7458C53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7EF997-0A3B-314B-87C7-90A984899C6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600C4F-686F-E347-8A1E-75865E5B9B26}"/>
              </a:ext>
            </a:extLst>
          </p:cNvPr>
          <p:cNvSpPr txBox="1"/>
          <p:nvPr/>
        </p:nvSpPr>
        <p:spPr>
          <a:xfrm>
            <a:off x="6742619" y="3210979"/>
            <a:ext cx="2213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Avenir Book" panose="02000503020000020003" pitchFamily="2" charset="0"/>
              </a:rPr>
              <a:t>All </a:t>
            </a:r>
            <a:r>
              <a:rPr lang="en-US" sz="1000" b="1" dirty="0">
                <a:solidFill>
                  <a:schemeClr val="accent5"/>
                </a:solidFill>
                <a:latin typeface="Avenir Book" panose="02000503020000020003" pitchFamily="2" charset="0"/>
              </a:rPr>
              <a:t>purchase activity </a:t>
            </a:r>
            <a:r>
              <a:rPr lang="en-US" sz="1000" dirty="0">
                <a:solidFill>
                  <a:schemeClr val="accent5"/>
                </a:solidFill>
                <a:latin typeface="Avenir Book" panose="02000503020000020003" pitchFamily="2" charset="0"/>
              </a:rPr>
              <a:t>is </a:t>
            </a:r>
            <a:r>
              <a:rPr lang="en-US" sz="1000" b="1" dirty="0">
                <a:solidFill>
                  <a:schemeClr val="accent5"/>
                </a:solidFill>
                <a:latin typeface="Avenir Book" panose="02000503020000020003" pitchFamily="2" charset="0"/>
              </a:rPr>
              <a:t>tracked in real time</a:t>
            </a:r>
            <a:endParaRPr lang="en-US" sz="1000" dirty="0">
              <a:solidFill>
                <a:schemeClr val="accent5"/>
              </a:solidFill>
              <a:latin typeface="Avenir Book" panose="02000503020000020003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A57BA4A-8B84-F645-B974-B1673F833DCB}"/>
              </a:ext>
            </a:extLst>
          </p:cNvPr>
          <p:cNvSpPr txBox="1"/>
          <p:nvPr/>
        </p:nvSpPr>
        <p:spPr>
          <a:xfrm>
            <a:off x="785835" y="3205562"/>
            <a:ext cx="1913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Avenir Book" panose="02000503020000020003" pitchFamily="2" charset="0"/>
              </a:rPr>
              <a:t>Consumer receives a </a:t>
            </a:r>
            <a:r>
              <a:rPr lang="en-US" sz="1000" b="1" dirty="0">
                <a:solidFill>
                  <a:schemeClr val="accent5"/>
                </a:solidFill>
                <a:latin typeface="Avenir Book" panose="02000503020000020003" pitchFamily="2" charset="0"/>
              </a:rPr>
              <a:t>personalized ad</a:t>
            </a:r>
            <a:endParaRPr lang="en-US" sz="1000" dirty="0">
              <a:solidFill>
                <a:schemeClr val="accent5"/>
              </a:solidFill>
              <a:latin typeface="Avenir Book" panose="02000503020000020003" pitchFamily="2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9BF4949-2D0E-C841-9012-95416E02DA4D}"/>
              </a:ext>
            </a:extLst>
          </p:cNvPr>
          <p:cNvSpPr txBox="1"/>
          <p:nvPr/>
        </p:nvSpPr>
        <p:spPr>
          <a:xfrm>
            <a:off x="3508344" y="3205563"/>
            <a:ext cx="23452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Avenir Book" panose="02000503020000020003" pitchFamily="2" charset="0"/>
              </a:rPr>
              <a:t>Consumer </a:t>
            </a:r>
            <a:r>
              <a:rPr lang="en-US" sz="1000" b="1" dirty="0">
                <a:solidFill>
                  <a:schemeClr val="accent5"/>
                </a:solidFill>
                <a:latin typeface="Avenir Book" panose="02000503020000020003" pitchFamily="2" charset="0"/>
              </a:rPr>
              <a:t>clicks to a shoppable landing page within the ad</a:t>
            </a:r>
            <a:r>
              <a:rPr lang="en-US" sz="1000" dirty="0">
                <a:solidFill>
                  <a:schemeClr val="accent5"/>
                </a:solidFill>
                <a:latin typeface="Avenir Book" panose="02000503020000020003" pitchFamily="2" charset="0"/>
              </a:rPr>
              <a:t>, selects the product SKU and checks out</a:t>
            </a:r>
          </a:p>
        </p:txBody>
      </p:sp>
      <p:pic>
        <p:nvPicPr>
          <p:cNvPr id="74" name="Google Shape;354;p19" descr="Image">
            <a:hlinkClick r:id="rId3"/>
            <a:extLst>
              <a:ext uri="{FF2B5EF4-FFF2-40B4-BE49-F238E27FC236}">
                <a16:creationId xmlns:a16="http://schemas.microsoft.com/office/drawing/2014/main" id="{AFD47EFD-0A84-3C4F-8075-B4FC4577C6F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00" b="89467" l="0" r="97200">
                        <a14:foregroundMark x1="18700" y1="18800" x2="62300" y2="26533"/>
                        <a14:foregroundMark x1="62300" y1="26533" x2="82900" y2="19600"/>
                        <a14:foregroundMark x1="82900" y1="19600" x2="82900" y2="19600"/>
                        <a14:foregroundMark x1="82100" y1="77867" x2="76300" y2="77600"/>
                        <a14:foregroundMark x1="82900" y1="75333" x2="81800" y2="79333"/>
                        <a14:foregroundMark x1="3500" y1="86800" x2="27200" y2="87600"/>
                        <a14:foregroundMark x1="27200" y1="87600" x2="30600" y2="87200"/>
                        <a14:foregroundMark x1="54500" y1="87200" x2="73000" y2="86800"/>
                        <a14:foregroundMark x1="79500" y1="87200" x2="97200" y2="85467"/>
                        <a14:foregroundMark x1="43400" y1="86133" x2="35000" y2="86267"/>
                        <a14:foregroundMark x1="4900" y1="86533" x2="4900" y2="86533"/>
                        <a14:foregroundMark x1="1700" y1="86533" x2="0" y2="86800"/>
                        <a14:foregroundMark x1="58000" y1="24133" x2="59400" y2="38667"/>
                        <a14:foregroundMark x1="69400" y1="26533" x2="51500" y2="64800"/>
                        <a14:foregroundMark x1="33800" y1="32667" x2="72100" y2="68667"/>
                        <a14:foregroundMark x1="72100" y1="68667" x2="73000" y2="70267"/>
                        <a14:foregroundMark x1="81700" y1="19600" x2="81500" y2="55333"/>
                        <a14:foregroundMark x1="81500" y1="55333" x2="63400" y2="79067"/>
                        <a14:foregroundMark x1="63400" y1="79067" x2="40400" y2="73467"/>
                        <a14:foregroundMark x1="40400" y1="73467" x2="24800" y2="51200"/>
                        <a14:foregroundMark x1="24800" y1="51200" x2="42700" y2="27867"/>
                        <a14:foregroundMark x1="42700" y1="27867" x2="49200" y2="32000"/>
                        <a14:foregroundMark x1="63500" y1="42667" x2="71600" y2="55467"/>
                        <a14:foregroundMark x1="69700" y1="40400" x2="79300" y2="47333"/>
                        <a14:foregroundMark x1="81000" y1="23200" x2="85700" y2="28800"/>
                        <a14:foregroundMark x1="85400" y1="51200" x2="82100" y2="75200"/>
                        <a14:foregroundMark x1="84500" y1="73067" x2="84500" y2="80800"/>
                        <a14:foregroundMark x1="83200" y1="77333" x2="76300" y2="77600"/>
                        <a14:foregroundMark x1="67200" y1="73600" x2="47000" y2="69600"/>
                        <a14:foregroundMark x1="59200" y1="62400" x2="32700" y2="56800"/>
                        <a14:foregroundMark x1="34700" y1="44533" x2="23900" y2="44667"/>
                        <a14:foregroundMark x1="28600" y1="27867" x2="21700" y2="56133"/>
                        <a14:foregroundMark x1="24800" y1="21467" x2="24800" y2="21467"/>
                        <a14:foregroundMark x1="24800" y1="21467" x2="23100" y2="44000"/>
                        <a14:foregroundMark x1="48100" y1="77867" x2="27500" y2="77333"/>
                        <a14:foregroundMark x1="37100" y1="75600" x2="15900" y2="74933"/>
                        <a14:foregroundMark x1="15900" y1="74933" x2="15900" y2="74933"/>
                        <a14:foregroundMark x1="29500" y1="79333" x2="15600" y2="78267"/>
                        <a14:foregroundMark x1="22600" y1="73333" x2="17000" y2="64000"/>
                        <a14:foregroundMark x1="28900" y1="71600" x2="16300" y2="52933"/>
                        <a14:foregroundMark x1="18200" y1="52533" x2="19300" y2="32667"/>
                        <a14:foregroundMark x1="15700" y1="33333" x2="16300" y2="20800"/>
                        <a14:foregroundMark x1="4600" y1="87467" x2="1900" y2="87467"/>
                        <a14:foregroundMark x1="4900" y1="86533" x2="2100" y2="86800"/>
                        <a14:foregroundMark x1="5200" y1="85867" x2="1900" y2="86133"/>
                        <a14:foregroundMark x1="5200" y1="86533" x2="10700" y2="86267"/>
                        <a14:foregroundMark x1="25479" y1="89171" x2="26629" y2="89225"/>
                        <a14:foregroundMark x1="9000" y1="88400" x2="23620" y2="89084"/>
                        <a14:foregroundMark x1="34581" y1="89125" x2="38300" y2="88667"/>
                        <a14:backgroundMark x1="32100" y1="90667" x2="29700" y2="90800"/>
                        <a14:backgroundMark x1="33900" y1="91067" x2="27100" y2="90267"/>
                        <a14:backgroundMark x1="35100" y1="90000" x2="33200" y2="90800"/>
                        <a14:backgroundMark x1="26100" y1="90667" x2="24000" y2="90000"/>
                      </a14:backgroundRemoval>
                    </a14:imgEffect>
                  </a14:imgLayer>
                </a14:imgProps>
              </a:ext>
            </a:extLst>
          </a:blip>
          <a:srcRect l="684" t="11933" r="-684" b="8373"/>
          <a:stretch/>
        </p:blipFill>
        <p:spPr>
          <a:xfrm>
            <a:off x="6590363" y="1720522"/>
            <a:ext cx="2265818" cy="1266960"/>
          </a:xfrm>
          <a:prstGeom prst="rect">
            <a:avLst/>
          </a:prstGeom>
          <a:noFill/>
          <a:ln>
            <a:solidFill>
              <a:schemeClr val="accent5">
                <a:lumMod val="20000"/>
                <a:lumOff val="80000"/>
              </a:schemeClr>
            </a:solidFill>
          </a:ln>
        </p:spPr>
      </p:pic>
      <p:pic>
        <p:nvPicPr>
          <p:cNvPr id="31" name="Picture 30" descr="Graphical user interface&#10;&#10;Description automatically generated">
            <a:extLst>
              <a:ext uri="{FF2B5EF4-FFF2-40B4-BE49-F238E27FC236}">
                <a16:creationId xmlns:a16="http://schemas.microsoft.com/office/drawing/2014/main" id="{8176A7BF-6B11-DA4B-BC7F-541655D42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07" y="1561437"/>
            <a:ext cx="2058870" cy="1652410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</p:pic>
      <p:pic>
        <p:nvPicPr>
          <p:cNvPr id="65" name="Graphic 64" descr="Cursor with solid fill">
            <a:extLst>
              <a:ext uri="{FF2B5EF4-FFF2-40B4-BE49-F238E27FC236}">
                <a16:creationId xmlns:a16="http://schemas.microsoft.com/office/drawing/2014/main" id="{B534BE6F-8AD4-8645-8DBD-6C108177A9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 flipH="1">
            <a:off x="2318993" y="1272939"/>
            <a:ext cx="810327" cy="82210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F5EC030-AFC4-A441-B8BD-15318ED56EF4}"/>
              </a:ext>
            </a:extLst>
          </p:cNvPr>
          <p:cNvGrpSpPr/>
          <p:nvPr/>
        </p:nvGrpSpPr>
        <p:grpSpPr>
          <a:xfrm>
            <a:off x="3757217" y="1718620"/>
            <a:ext cx="2632569" cy="1252321"/>
            <a:chOff x="3074703" y="1462542"/>
            <a:chExt cx="2632569" cy="125232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780F729-571F-934F-BFD9-CD4349FE8D9B}"/>
                </a:ext>
              </a:extLst>
            </p:cNvPr>
            <p:cNvGrpSpPr/>
            <p:nvPr/>
          </p:nvGrpSpPr>
          <p:grpSpPr>
            <a:xfrm>
              <a:off x="3074703" y="1462542"/>
              <a:ext cx="1944674" cy="1252321"/>
              <a:chOff x="6431039" y="648672"/>
              <a:chExt cx="1944674" cy="1252321"/>
            </a:xfrm>
          </p:grpSpPr>
          <p:pic>
            <p:nvPicPr>
              <p:cNvPr id="35" name="Picture 34" descr="Graphical user interface, application, Teams&#10;&#10;Description automatically generated">
                <a:extLst>
                  <a:ext uri="{FF2B5EF4-FFF2-40B4-BE49-F238E27FC236}">
                    <a16:creationId xmlns:a16="http://schemas.microsoft.com/office/drawing/2014/main" id="{AAB7A2E6-3FDF-1E4C-878B-EE9CB03BE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31039" y="648672"/>
                <a:ext cx="1944614" cy="1244296"/>
              </a:xfrm>
              <a:prstGeom prst="rect">
                <a:avLst/>
              </a:prstGeom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4" name="Picture 33" descr="Graphical user interface, text, application, Teams&#10;&#10;Description automatically generated">
                <a:extLst>
                  <a:ext uri="{FF2B5EF4-FFF2-40B4-BE49-F238E27FC236}">
                    <a16:creationId xmlns:a16="http://schemas.microsoft.com/office/drawing/2014/main" id="{032A79B7-E633-8545-81BE-29384DB2A8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73743"/>
              <a:stretch/>
            </p:blipFill>
            <p:spPr>
              <a:xfrm>
                <a:off x="7755395" y="769451"/>
                <a:ext cx="620318" cy="1131542"/>
              </a:xfrm>
              <a:prstGeom prst="rect">
                <a:avLst/>
              </a:prstGeom>
            </p:spPr>
          </p:pic>
        </p:grpSp>
        <p:pic>
          <p:nvPicPr>
            <p:cNvPr id="36" name="Picture 2" descr="Walmart – Logos Download">
              <a:extLst>
                <a:ext uri="{FF2B5EF4-FFF2-40B4-BE49-F238E27FC236}">
                  <a16:creationId xmlns:a16="http://schemas.microsoft.com/office/drawing/2014/main" id="{73A7BA67-F806-6041-9547-2EC98456B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0320" y="1598692"/>
              <a:ext cx="636952" cy="167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Target Logo PNG Image - PurePNG | Free transparent CC0 PNG Image Library">
              <a:extLst>
                <a:ext uri="{FF2B5EF4-FFF2-40B4-BE49-F238E27FC236}">
                  <a16:creationId xmlns:a16="http://schemas.microsoft.com/office/drawing/2014/main" id="{BEA2F11D-23E1-6C4B-952C-E62D46A8BF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592" y="1774051"/>
              <a:ext cx="318997" cy="413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Walgreens: Trusted since 1901">
              <a:extLst>
                <a:ext uri="{FF2B5EF4-FFF2-40B4-BE49-F238E27FC236}">
                  <a16:creationId xmlns:a16="http://schemas.microsoft.com/office/drawing/2014/main" id="{A977689D-180A-5846-9AFD-08BE3BC49D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3520" y="2246646"/>
              <a:ext cx="365151" cy="236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590C0A0-8156-E049-B54C-3835DDE19AFA}"/>
              </a:ext>
            </a:extLst>
          </p:cNvPr>
          <p:cNvSpPr txBox="1"/>
          <p:nvPr/>
        </p:nvSpPr>
        <p:spPr>
          <a:xfrm>
            <a:off x="5355666" y="4134738"/>
            <a:ext cx="18137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Avenir Book" panose="02000503020000020003" pitchFamily="2" charset="0"/>
              </a:rPr>
              <a:t>An order is placed with the e-tailer via a </a:t>
            </a:r>
            <a:r>
              <a:rPr lang="en-US" sz="1000" b="1" dirty="0">
                <a:solidFill>
                  <a:schemeClr val="accent5"/>
                </a:solidFill>
                <a:latin typeface="Avenir Book" panose="02000503020000020003" pitchFamily="2" charset="0"/>
              </a:rPr>
              <a:t>headless commerce API</a:t>
            </a:r>
            <a:r>
              <a:rPr lang="en-US" sz="1000" dirty="0">
                <a:solidFill>
                  <a:schemeClr val="accent5"/>
                </a:solidFill>
                <a:latin typeface="Avenir Book" panose="02000503020000020003" pitchFamily="2" charset="0"/>
              </a:rPr>
              <a:t> for fulfillment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27BB375-9A34-7847-B8AC-5495CC29D904}"/>
              </a:ext>
            </a:extLst>
          </p:cNvPr>
          <p:cNvGrpSpPr/>
          <p:nvPr/>
        </p:nvGrpSpPr>
        <p:grpSpPr>
          <a:xfrm>
            <a:off x="2550944" y="3285290"/>
            <a:ext cx="1072619" cy="136700"/>
            <a:chOff x="2287631" y="1673470"/>
            <a:chExt cx="1072619" cy="1367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26CFBF7-6EBB-6844-A674-15942F274660}"/>
                </a:ext>
              </a:extLst>
            </p:cNvPr>
            <p:cNvCxnSpPr>
              <a:cxnSpLocks/>
            </p:cNvCxnSpPr>
            <p:nvPr/>
          </p:nvCxnSpPr>
          <p:spPr>
            <a:xfrm>
              <a:off x="2287631" y="1741820"/>
              <a:ext cx="983732" cy="5123"/>
            </a:xfrm>
            <a:prstGeom prst="line">
              <a:avLst/>
            </a:prstGeom>
            <a:ln w="12700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BC173AB-C33C-5247-9362-4ACE70DACCAD}"/>
                </a:ext>
              </a:extLst>
            </p:cNvPr>
            <p:cNvSpPr/>
            <p:nvPr/>
          </p:nvSpPr>
          <p:spPr>
            <a:xfrm>
              <a:off x="3229816" y="1673470"/>
              <a:ext cx="130434" cy="136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CBDB66-6DE5-064C-B6DF-8BD7A55A7CEA}"/>
              </a:ext>
            </a:extLst>
          </p:cNvPr>
          <p:cNvGrpSpPr/>
          <p:nvPr/>
        </p:nvGrpSpPr>
        <p:grpSpPr>
          <a:xfrm>
            <a:off x="5886455" y="3278631"/>
            <a:ext cx="816390" cy="136700"/>
            <a:chOff x="5685813" y="1673470"/>
            <a:chExt cx="816390" cy="1367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94D1AB8-79A0-C84D-9462-39CA0B00AE3B}"/>
                </a:ext>
              </a:extLst>
            </p:cNvPr>
            <p:cNvCxnSpPr>
              <a:cxnSpLocks/>
            </p:cNvCxnSpPr>
            <p:nvPr/>
          </p:nvCxnSpPr>
          <p:spPr>
            <a:xfrm>
              <a:off x="5685813" y="1741820"/>
              <a:ext cx="671903" cy="5123"/>
            </a:xfrm>
            <a:prstGeom prst="line">
              <a:avLst/>
            </a:prstGeom>
            <a:ln w="12700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2337474-5AC6-A149-A983-C415B7BF3762}"/>
                </a:ext>
              </a:extLst>
            </p:cNvPr>
            <p:cNvSpPr/>
            <p:nvPr/>
          </p:nvSpPr>
          <p:spPr>
            <a:xfrm>
              <a:off x="6371769" y="1673470"/>
              <a:ext cx="130434" cy="136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C719818-D53A-F540-ABF7-D30B5C98AE5A}"/>
              </a:ext>
            </a:extLst>
          </p:cNvPr>
          <p:cNvGrpSpPr/>
          <p:nvPr/>
        </p:nvGrpSpPr>
        <p:grpSpPr>
          <a:xfrm>
            <a:off x="5992494" y="3670979"/>
            <a:ext cx="540087" cy="476421"/>
            <a:chOff x="4932900" y="3545708"/>
            <a:chExt cx="540087" cy="476421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530D5AAE-5675-A64C-9781-0B0E2F044E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32900" y="3571063"/>
              <a:ext cx="540087" cy="368509"/>
            </a:xfrm>
            <a:custGeom>
              <a:avLst/>
              <a:gdLst>
                <a:gd name="T0" fmla="*/ 0 w 914"/>
                <a:gd name="T1" fmla="*/ 27 h 544"/>
                <a:gd name="T2" fmla="*/ 27 w 914"/>
                <a:gd name="T3" fmla="*/ 54 h 544"/>
                <a:gd name="T4" fmla="*/ 116 w 914"/>
                <a:gd name="T5" fmla="*/ 54 h 544"/>
                <a:gd name="T6" fmla="*/ 296 w 914"/>
                <a:gd name="T7" fmla="*/ 526 h 544"/>
                <a:gd name="T8" fmla="*/ 321 w 914"/>
                <a:gd name="T9" fmla="*/ 544 h 544"/>
                <a:gd name="T10" fmla="*/ 755 w 914"/>
                <a:gd name="T11" fmla="*/ 544 h 544"/>
                <a:gd name="T12" fmla="*/ 782 w 914"/>
                <a:gd name="T13" fmla="*/ 517 h 544"/>
                <a:gd name="T14" fmla="*/ 755 w 914"/>
                <a:gd name="T15" fmla="*/ 490 h 544"/>
                <a:gd name="T16" fmla="*/ 340 w 914"/>
                <a:gd name="T17" fmla="*/ 490 h 544"/>
                <a:gd name="T18" fmla="*/ 318 w 914"/>
                <a:gd name="T19" fmla="*/ 431 h 544"/>
                <a:gd name="T20" fmla="*/ 768 w 914"/>
                <a:gd name="T21" fmla="*/ 431 h 544"/>
                <a:gd name="T22" fmla="*/ 793 w 914"/>
                <a:gd name="T23" fmla="*/ 414 h 544"/>
                <a:gd name="T24" fmla="*/ 910 w 914"/>
                <a:gd name="T25" fmla="*/ 126 h 544"/>
                <a:gd name="T26" fmla="*/ 908 w 914"/>
                <a:gd name="T27" fmla="*/ 100 h 544"/>
                <a:gd name="T28" fmla="*/ 885 w 914"/>
                <a:gd name="T29" fmla="*/ 88 h 544"/>
                <a:gd name="T30" fmla="*/ 186 w 914"/>
                <a:gd name="T31" fmla="*/ 86 h 544"/>
                <a:gd name="T32" fmla="*/ 160 w 914"/>
                <a:gd name="T33" fmla="*/ 18 h 544"/>
                <a:gd name="T34" fmla="*/ 135 w 914"/>
                <a:gd name="T35" fmla="*/ 0 h 544"/>
                <a:gd name="T36" fmla="*/ 27 w 914"/>
                <a:gd name="T37" fmla="*/ 0 h 544"/>
                <a:gd name="T38" fmla="*/ 0 w 914"/>
                <a:gd name="T39" fmla="*/ 27 h 544"/>
                <a:gd name="T40" fmla="*/ 207 w 914"/>
                <a:gd name="T41" fmla="*/ 140 h 544"/>
                <a:gd name="T42" fmla="*/ 409 w 914"/>
                <a:gd name="T43" fmla="*/ 141 h 544"/>
                <a:gd name="T44" fmla="*/ 409 w 914"/>
                <a:gd name="T45" fmla="*/ 241 h 544"/>
                <a:gd name="T46" fmla="*/ 245 w 914"/>
                <a:gd name="T47" fmla="*/ 241 h 544"/>
                <a:gd name="T48" fmla="*/ 207 w 914"/>
                <a:gd name="T49" fmla="*/ 140 h 544"/>
                <a:gd name="T50" fmla="*/ 608 w 914"/>
                <a:gd name="T51" fmla="*/ 277 h 544"/>
                <a:gd name="T52" fmla="*/ 608 w 914"/>
                <a:gd name="T53" fmla="*/ 377 h 544"/>
                <a:gd name="T54" fmla="*/ 445 w 914"/>
                <a:gd name="T55" fmla="*/ 377 h 544"/>
                <a:gd name="T56" fmla="*/ 445 w 914"/>
                <a:gd name="T57" fmla="*/ 277 h 544"/>
                <a:gd name="T58" fmla="*/ 608 w 914"/>
                <a:gd name="T59" fmla="*/ 277 h 544"/>
                <a:gd name="T60" fmla="*/ 445 w 914"/>
                <a:gd name="T61" fmla="*/ 241 h 544"/>
                <a:gd name="T62" fmla="*/ 445 w 914"/>
                <a:gd name="T63" fmla="*/ 141 h 544"/>
                <a:gd name="T64" fmla="*/ 608 w 914"/>
                <a:gd name="T65" fmla="*/ 142 h 544"/>
                <a:gd name="T66" fmla="*/ 608 w 914"/>
                <a:gd name="T67" fmla="*/ 241 h 544"/>
                <a:gd name="T68" fmla="*/ 445 w 914"/>
                <a:gd name="T69" fmla="*/ 241 h 544"/>
                <a:gd name="T70" fmla="*/ 409 w 914"/>
                <a:gd name="T71" fmla="*/ 377 h 544"/>
                <a:gd name="T72" fmla="*/ 297 w 914"/>
                <a:gd name="T73" fmla="*/ 377 h 544"/>
                <a:gd name="T74" fmla="*/ 259 w 914"/>
                <a:gd name="T75" fmla="*/ 277 h 544"/>
                <a:gd name="T76" fmla="*/ 409 w 914"/>
                <a:gd name="T77" fmla="*/ 277 h 544"/>
                <a:gd name="T78" fmla="*/ 409 w 914"/>
                <a:gd name="T79" fmla="*/ 377 h 544"/>
                <a:gd name="T80" fmla="*/ 845 w 914"/>
                <a:gd name="T81" fmla="*/ 142 h 544"/>
                <a:gd name="T82" fmla="*/ 805 w 914"/>
                <a:gd name="T83" fmla="*/ 241 h 544"/>
                <a:gd name="T84" fmla="*/ 644 w 914"/>
                <a:gd name="T85" fmla="*/ 241 h 544"/>
                <a:gd name="T86" fmla="*/ 644 w 914"/>
                <a:gd name="T87" fmla="*/ 142 h 544"/>
                <a:gd name="T88" fmla="*/ 845 w 914"/>
                <a:gd name="T89" fmla="*/ 142 h 544"/>
                <a:gd name="T90" fmla="*/ 750 w 914"/>
                <a:gd name="T91" fmla="*/ 377 h 544"/>
                <a:gd name="T92" fmla="*/ 644 w 914"/>
                <a:gd name="T93" fmla="*/ 377 h 544"/>
                <a:gd name="T94" fmla="*/ 644 w 914"/>
                <a:gd name="T95" fmla="*/ 277 h 544"/>
                <a:gd name="T96" fmla="*/ 791 w 914"/>
                <a:gd name="T97" fmla="*/ 277 h 544"/>
                <a:gd name="T98" fmla="*/ 750 w 914"/>
                <a:gd name="T99" fmla="*/ 377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14" h="544">
                  <a:moveTo>
                    <a:pt x="0" y="27"/>
                  </a:moveTo>
                  <a:cubicBezTo>
                    <a:pt x="0" y="42"/>
                    <a:pt x="12" y="54"/>
                    <a:pt x="27" y="54"/>
                  </a:cubicBezTo>
                  <a:cubicBezTo>
                    <a:pt x="116" y="54"/>
                    <a:pt x="116" y="54"/>
                    <a:pt x="116" y="54"/>
                  </a:cubicBezTo>
                  <a:cubicBezTo>
                    <a:pt x="296" y="526"/>
                    <a:pt x="296" y="526"/>
                    <a:pt x="296" y="526"/>
                  </a:cubicBezTo>
                  <a:cubicBezTo>
                    <a:pt x="300" y="537"/>
                    <a:pt x="310" y="544"/>
                    <a:pt x="321" y="544"/>
                  </a:cubicBezTo>
                  <a:cubicBezTo>
                    <a:pt x="755" y="544"/>
                    <a:pt x="755" y="544"/>
                    <a:pt x="755" y="544"/>
                  </a:cubicBezTo>
                  <a:cubicBezTo>
                    <a:pt x="769" y="544"/>
                    <a:pt x="782" y="532"/>
                    <a:pt x="782" y="517"/>
                  </a:cubicBezTo>
                  <a:cubicBezTo>
                    <a:pt x="782" y="502"/>
                    <a:pt x="769" y="490"/>
                    <a:pt x="755" y="490"/>
                  </a:cubicBezTo>
                  <a:cubicBezTo>
                    <a:pt x="340" y="490"/>
                    <a:pt x="340" y="490"/>
                    <a:pt x="340" y="490"/>
                  </a:cubicBezTo>
                  <a:cubicBezTo>
                    <a:pt x="318" y="431"/>
                    <a:pt x="318" y="431"/>
                    <a:pt x="318" y="431"/>
                  </a:cubicBezTo>
                  <a:cubicBezTo>
                    <a:pt x="768" y="431"/>
                    <a:pt x="768" y="431"/>
                    <a:pt x="768" y="431"/>
                  </a:cubicBezTo>
                  <a:cubicBezTo>
                    <a:pt x="779" y="431"/>
                    <a:pt x="789" y="424"/>
                    <a:pt x="793" y="414"/>
                  </a:cubicBezTo>
                  <a:cubicBezTo>
                    <a:pt x="910" y="126"/>
                    <a:pt x="910" y="126"/>
                    <a:pt x="910" y="126"/>
                  </a:cubicBezTo>
                  <a:cubicBezTo>
                    <a:pt x="914" y="117"/>
                    <a:pt x="913" y="108"/>
                    <a:pt x="908" y="100"/>
                  </a:cubicBezTo>
                  <a:cubicBezTo>
                    <a:pt x="903" y="93"/>
                    <a:pt x="894" y="88"/>
                    <a:pt x="885" y="88"/>
                  </a:cubicBezTo>
                  <a:cubicBezTo>
                    <a:pt x="186" y="86"/>
                    <a:pt x="186" y="86"/>
                    <a:pt x="186" y="86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6" y="7"/>
                    <a:pt x="146" y="0"/>
                    <a:pt x="13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lose/>
                  <a:moveTo>
                    <a:pt x="207" y="140"/>
                  </a:moveTo>
                  <a:cubicBezTo>
                    <a:pt x="409" y="141"/>
                    <a:pt x="409" y="141"/>
                    <a:pt x="409" y="141"/>
                  </a:cubicBezTo>
                  <a:cubicBezTo>
                    <a:pt x="409" y="241"/>
                    <a:pt x="409" y="241"/>
                    <a:pt x="409" y="241"/>
                  </a:cubicBezTo>
                  <a:cubicBezTo>
                    <a:pt x="245" y="241"/>
                    <a:pt x="245" y="241"/>
                    <a:pt x="245" y="241"/>
                  </a:cubicBezTo>
                  <a:lnTo>
                    <a:pt x="207" y="140"/>
                  </a:lnTo>
                  <a:close/>
                  <a:moveTo>
                    <a:pt x="608" y="277"/>
                  </a:moveTo>
                  <a:cubicBezTo>
                    <a:pt x="608" y="377"/>
                    <a:pt x="608" y="377"/>
                    <a:pt x="608" y="377"/>
                  </a:cubicBezTo>
                  <a:cubicBezTo>
                    <a:pt x="445" y="377"/>
                    <a:pt x="445" y="377"/>
                    <a:pt x="445" y="377"/>
                  </a:cubicBezTo>
                  <a:cubicBezTo>
                    <a:pt x="445" y="277"/>
                    <a:pt x="445" y="277"/>
                    <a:pt x="445" y="277"/>
                  </a:cubicBezTo>
                  <a:lnTo>
                    <a:pt x="608" y="277"/>
                  </a:lnTo>
                  <a:close/>
                  <a:moveTo>
                    <a:pt x="445" y="241"/>
                  </a:moveTo>
                  <a:cubicBezTo>
                    <a:pt x="445" y="141"/>
                    <a:pt x="445" y="141"/>
                    <a:pt x="445" y="141"/>
                  </a:cubicBezTo>
                  <a:cubicBezTo>
                    <a:pt x="608" y="142"/>
                    <a:pt x="608" y="142"/>
                    <a:pt x="608" y="142"/>
                  </a:cubicBezTo>
                  <a:cubicBezTo>
                    <a:pt x="608" y="241"/>
                    <a:pt x="608" y="241"/>
                    <a:pt x="608" y="241"/>
                  </a:cubicBezTo>
                  <a:lnTo>
                    <a:pt x="445" y="241"/>
                  </a:lnTo>
                  <a:close/>
                  <a:moveTo>
                    <a:pt x="409" y="377"/>
                  </a:moveTo>
                  <a:cubicBezTo>
                    <a:pt x="297" y="377"/>
                    <a:pt x="297" y="377"/>
                    <a:pt x="297" y="377"/>
                  </a:cubicBezTo>
                  <a:cubicBezTo>
                    <a:pt x="259" y="277"/>
                    <a:pt x="259" y="277"/>
                    <a:pt x="259" y="277"/>
                  </a:cubicBezTo>
                  <a:cubicBezTo>
                    <a:pt x="409" y="277"/>
                    <a:pt x="409" y="277"/>
                    <a:pt x="409" y="277"/>
                  </a:cubicBezTo>
                  <a:lnTo>
                    <a:pt x="409" y="377"/>
                  </a:lnTo>
                  <a:close/>
                  <a:moveTo>
                    <a:pt x="845" y="142"/>
                  </a:moveTo>
                  <a:cubicBezTo>
                    <a:pt x="805" y="241"/>
                    <a:pt x="805" y="241"/>
                    <a:pt x="805" y="241"/>
                  </a:cubicBezTo>
                  <a:cubicBezTo>
                    <a:pt x="644" y="241"/>
                    <a:pt x="644" y="241"/>
                    <a:pt x="644" y="241"/>
                  </a:cubicBezTo>
                  <a:cubicBezTo>
                    <a:pt x="644" y="142"/>
                    <a:pt x="644" y="142"/>
                    <a:pt x="644" y="142"/>
                  </a:cubicBezTo>
                  <a:lnTo>
                    <a:pt x="845" y="142"/>
                  </a:lnTo>
                  <a:close/>
                  <a:moveTo>
                    <a:pt x="750" y="377"/>
                  </a:moveTo>
                  <a:cubicBezTo>
                    <a:pt x="644" y="377"/>
                    <a:pt x="644" y="377"/>
                    <a:pt x="644" y="377"/>
                  </a:cubicBezTo>
                  <a:cubicBezTo>
                    <a:pt x="644" y="277"/>
                    <a:pt x="644" y="277"/>
                    <a:pt x="644" y="277"/>
                  </a:cubicBezTo>
                  <a:cubicBezTo>
                    <a:pt x="791" y="277"/>
                    <a:pt x="791" y="277"/>
                    <a:pt x="791" y="277"/>
                  </a:cubicBezTo>
                  <a:lnTo>
                    <a:pt x="750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9" name="Oval 6">
              <a:extLst>
                <a:ext uri="{FF2B5EF4-FFF2-40B4-BE49-F238E27FC236}">
                  <a16:creationId xmlns:a16="http://schemas.microsoft.com/office/drawing/2014/main" id="{C605A8AC-8103-9344-B8D9-E7A41B8C1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1685" y="3957854"/>
              <a:ext cx="55605" cy="642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0" name="Oval 7">
              <a:extLst>
                <a:ext uri="{FF2B5EF4-FFF2-40B4-BE49-F238E27FC236}">
                  <a16:creationId xmlns:a16="http://schemas.microsoft.com/office/drawing/2014/main" id="{11863897-6279-F549-8A81-C52B1BA2B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1604" y="3957854"/>
              <a:ext cx="56103" cy="642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5B052B85-4956-794F-9C79-524C6146B96E}"/>
                </a:ext>
              </a:extLst>
            </p:cNvPr>
            <p:cNvSpPr/>
            <p:nvPr/>
          </p:nvSpPr>
          <p:spPr>
            <a:xfrm>
              <a:off x="5242284" y="3545708"/>
              <a:ext cx="216689" cy="100905"/>
            </a:xfrm>
            <a:custGeom>
              <a:avLst/>
              <a:gdLst>
                <a:gd name="connsiteX0" fmla="*/ 759997 w 1689277"/>
                <a:gd name="connsiteY0" fmla="*/ 0 h 817617"/>
                <a:gd name="connsiteX1" fmla="*/ 970090 w 1689277"/>
                <a:gd name="connsiteY1" fmla="*/ 0 h 817617"/>
                <a:gd name="connsiteX2" fmla="*/ 1017748 w 1689277"/>
                <a:gd name="connsiteY2" fmla="*/ 47658 h 817617"/>
                <a:gd name="connsiteX3" fmla="*/ 1017748 w 1689277"/>
                <a:gd name="connsiteY3" fmla="*/ 235408 h 817617"/>
                <a:gd name="connsiteX4" fmla="*/ 1120991 w 1689277"/>
                <a:gd name="connsiteY4" fmla="*/ 263627 h 817617"/>
                <a:gd name="connsiteX5" fmla="*/ 1234161 w 1689277"/>
                <a:gd name="connsiteY5" fmla="*/ 317366 h 817617"/>
                <a:gd name="connsiteX6" fmla="*/ 1247452 w 1689277"/>
                <a:gd name="connsiteY6" fmla="*/ 326843 h 817617"/>
                <a:gd name="connsiteX7" fmla="*/ 1247667 w 1689277"/>
                <a:gd name="connsiteY7" fmla="*/ 326425 h 817617"/>
                <a:gd name="connsiteX8" fmla="*/ 1393072 w 1689277"/>
                <a:gd name="connsiteY8" fmla="*/ 203151 h 817617"/>
                <a:gd name="connsiteX9" fmla="*/ 1427804 w 1689277"/>
                <a:gd name="connsiteY9" fmla="*/ 192006 h 817617"/>
                <a:gd name="connsiteX10" fmla="*/ 1460243 w 1689277"/>
                <a:gd name="connsiteY10" fmla="*/ 208684 h 817617"/>
                <a:gd name="connsiteX11" fmla="*/ 1596104 w 1689277"/>
                <a:gd name="connsiteY11" fmla="*/ 368937 h 817617"/>
                <a:gd name="connsiteX12" fmla="*/ 1590571 w 1689277"/>
                <a:gd name="connsiteY12" fmla="*/ 436108 h 817617"/>
                <a:gd name="connsiteX13" fmla="*/ 1464448 w 1689277"/>
                <a:gd name="connsiteY13" fmla="*/ 543034 h 817617"/>
                <a:gd name="connsiteX14" fmla="*/ 1486702 w 1689277"/>
                <a:gd name="connsiteY14" fmla="*/ 576185 h 817617"/>
                <a:gd name="connsiteX15" fmla="*/ 1531613 w 1689277"/>
                <a:gd name="connsiteY15" fmla="*/ 681691 h 817617"/>
                <a:gd name="connsiteX16" fmla="*/ 1638229 w 1689277"/>
                <a:gd name="connsiteY16" fmla="*/ 681691 h 817617"/>
                <a:gd name="connsiteX17" fmla="*/ 1689277 w 1689277"/>
                <a:gd name="connsiteY17" fmla="*/ 732739 h 817617"/>
                <a:gd name="connsiteX18" fmla="*/ 1689277 w 1689277"/>
                <a:gd name="connsiteY18" fmla="*/ 817617 h 817617"/>
                <a:gd name="connsiteX19" fmla="*/ 1216493 w 1689277"/>
                <a:gd name="connsiteY19" fmla="*/ 817617 h 817617"/>
                <a:gd name="connsiteX20" fmla="*/ 1215343 w 1689277"/>
                <a:gd name="connsiteY20" fmla="*/ 806734 h 817617"/>
                <a:gd name="connsiteX21" fmla="*/ 865045 w 1689277"/>
                <a:gd name="connsiteY21" fmla="*/ 534271 h 817617"/>
                <a:gd name="connsiteX22" fmla="*/ 514746 w 1689277"/>
                <a:gd name="connsiteY22" fmla="*/ 806734 h 817617"/>
                <a:gd name="connsiteX23" fmla="*/ 513597 w 1689277"/>
                <a:gd name="connsiteY23" fmla="*/ 817617 h 817617"/>
                <a:gd name="connsiteX24" fmla="*/ 0 w 1689277"/>
                <a:gd name="connsiteY24" fmla="*/ 817617 h 817617"/>
                <a:gd name="connsiteX25" fmla="*/ 0 w 1689277"/>
                <a:gd name="connsiteY25" fmla="*/ 686951 h 817617"/>
                <a:gd name="connsiteX26" fmla="*/ 51048 w 1689277"/>
                <a:gd name="connsiteY26" fmla="*/ 635903 h 817617"/>
                <a:gd name="connsiteX27" fmla="*/ 217967 w 1689277"/>
                <a:gd name="connsiteY27" fmla="*/ 635903 h 817617"/>
                <a:gd name="connsiteX28" fmla="*/ 243387 w 1689277"/>
                <a:gd name="connsiteY28" fmla="*/ 576185 h 817617"/>
                <a:gd name="connsiteX29" fmla="*/ 297919 w 1689277"/>
                <a:gd name="connsiteY29" fmla="*/ 494952 h 817617"/>
                <a:gd name="connsiteX30" fmla="*/ 181568 w 1689277"/>
                <a:gd name="connsiteY30" fmla="*/ 374864 h 817617"/>
                <a:gd name="connsiteX31" fmla="*/ 182633 w 1689277"/>
                <a:gd name="connsiteY31" fmla="*/ 307474 h 817617"/>
                <a:gd name="connsiteX32" fmla="*/ 333521 w 1689277"/>
                <a:gd name="connsiteY32" fmla="*/ 161282 h 817617"/>
                <a:gd name="connsiteX33" fmla="*/ 367436 w 1689277"/>
                <a:gd name="connsiteY33" fmla="*/ 147857 h 817617"/>
                <a:gd name="connsiteX34" fmla="*/ 400911 w 1689277"/>
                <a:gd name="connsiteY34" fmla="*/ 162347 h 817617"/>
                <a:gd name="connsiteX35" fmla="*/ 533558 w 1689277"/>
                <a:gd name="connsiteY35" fmla="*/ 299255 h 817617"/>
                <a:gd name="connsiteX36" fmla="*/ 533639 w 1689277"/>
                <a:gd name="connsiteY36" fmla="*/ 299459 h 817617"/>
                <a:gd name="connsiteX37" fmla="*/ 609098 w 1689277"/>
                <a:gd name="connsiteY37" fmla="*/ 263627 h 817617"/>
                <a:gd name="connsiteX38" fmla="*/ 712339 w 1689277"/>
                <a:gd name="connsiteY38" fmla="*/ 235409 h 817617"/>
                <a:gd name="connsiteX39" fmla="*/ 712339 w 1689277"/>
                <a:gd name="connsiteY39" fmla="*/ 47658 h 817617"/>
                <a:gd name="connsiteX40" fmla="*/ 759997 w 1689277"/>
                <a:gd name="connsiteY40" fmla="*/ 0 h 81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689277" h="817617">
                  <a:moveTo>
                    <a:pt x="759997" y="0"/>
                  </a:moveTo>
                  <a:lnTo>
                    <a:pt x="970090" y="0"/>
                  </a:lnTo>
                  <a:cubicBezTo>
                    <a:pt x="996411" y="0"/>
                    <a:pt x="1017748" y="21337"/>
                    <a:pt x="1017748" y="47658"/>
                  </a:cubicBezTo>
                  <a:lnTo>
                    <a:pt x="1017748" y="235408"/>
                  </a:lnTo>
                  <a:lnTo>
                    <a:pt x="1120991" y="263627"/>
                  </a:lnTo>
                  <a:cubicBezTo>
                    <a:pt x="1160617" y="278345"/>
                    <a:pt x="1198468" y="296379"/>
                    <a:pt x="1234161" y="317366"/>
                  </a:cubicBezTo>
                  <a:lnTo>
                    <a:pt x="1247452" y="326843"/>
                  </a:lnTo>
                  <a:lnTo>
                    <a:pt x="1247667" y="326425"/>
                  </a:lnTo>
                  <a:lnTo>
                    <a:pt x="1393072" y="203151"/>
                  </a:lnTo>
                  <a:cubicBezTo>
                    <a:pt x="1403110" y="194641"/>
                    <a:pt x="1415648" y="191005"/>
                    <a:pt x="1427804" y="192006"/>
                  </a:cubicBezTo>
                  <a:cubicBezTo>
                    <a:pt x="1439959" y="193007"/>
                    <a:pt x="1451733" y="198646"/>
                    <a:pt x="1460243" y="208684"/>
                  </a:cubicBezTo>
                  <a:lnTo>
                    <a:pt x="1596104" y="368937"/>
                  </a:lnTo>
                  <a:cubicBezTo>
                    <a:pt x="1613125" y="389014"/>
                    <a:pt x="1610648" y="419087"/>
                    <a:pt x="1590571" y="436108"/>
                  </a:cubicBezTo>
                  <a:lnTo>
                    <a:pt x="1464448" y="543034"/>
                  </a:lnTo>
                  <a:lnTo>
                    <a:pt x="1486702" y="576185"/>
                  </a:lnTo>
                  <a:lnTo>
                    <a:pt x="1531613" y="681691"/>
                  </a:lnTo>
                  <a:lnTo>
                    <a:pt x="1638229" y="681691"/>
                  </a:lnTo>
                  <a:cubicBezTo>
                    <a:pt x="1666422" y="681691"/>
                    <a:pt x="1689277" y="704546"/>
                    <a:pt x="1689277" y="732739"/>
                  </a:cubicBezTo>
                  <a:lnTo>
                    <a:pt x="1689277" y="817617"/>
                  </a:lnTo>
                  <a:lnTo>
                    <a:pt x="1216493" y="817617"/>
                  </a:lnTo>
                  <a:lnTo>
                    <a:pt x="1215343" y="806734"/>
                  </a:lnTo>
                  <a:cubicBezTo>
                    <a:pt x="1182001" y="651240"/>
                    <a:pt x="1037836" y="534271"/>
                    <a:pt x="865045" y="534271"/>
                  </a:cubicBezTo>
                  <a:cubicBezTo>
                    <a:pt x="692253" y="534271"/>
                    <a:pt x="548088" y="651240"/>
                    <a:pt x="514746" y="806734"/>
                  </a:cubicBezTo>
                  <a:lnTo>
                    <a:pt x="513597" y="817617"/>
                  </a:lnTo>
                  <a:lnTo>
                    <a:pt x="0" y="817617"/>
                  </a:lnTo>
                  <a:lnTo>
                    <a:pt x="0" y="686951"/>
                  </a:lnTo>
                  <a:cubicBezTo>
                    <a:pt x="0" y="658758"/>
                    <a:pt x="22855" y="635903"/>
                    <a:pt x="51048" y="635903"/>
                  </a:cubicBezTo>
                  <a:lnTo>
                    <a:pt x="217967" y="635903"/>
                  </a:lnTo>
                  <a:lnTo>
                    <a:pt x="243387" y="576185"/>
                  </a:lnTo>
                  <a:lnTo>
                    <a:pt x="297919" y="494952"/>
                  </a:lnTo>
                  <a:lnTo>
                    <a:pt x="181568" y="374864"/>
                  </a:lnTo>
                  <a:cubicBezTo>
                    <a:pt x="163253" y="355961"/>
                    <a:pt x="163730" y="325789"/>
                    <a:pt x="182633" y="307474"/>
                  </a:cubicBezTo>
                  <a:lnTo>
                    <a:pt x="333521" y="161282"/>
                  </a:lnTo>
                  <a:cubicBezTo>
                    <a:pt x="342972" y="152124"/>
                    <a:pt x="355241" y="147665"/>
                    <a:pt x="367436" y="147857"/>
                  </a:cubicBezTo>
                  <a:cubicBezTo>
                    <a:pt x="379631" y="148050"/>
                    <a:pt x="391753" y="152895"/>
                    <a:pt x="400911" y="162347"/>
                  </a:cubicBezTo>
                  <a:lnTo>
                    <a:pt x="533558" y="299255"/>
                  </a:lnTo>
                  <a:lnTo>
                    <a:pt x="533639" y="299459"/>
                  </a:lnTo>
                  <a:lnTo>
                    <a:pt x="609098" y="263627"/>
                  </a:lnTo>
                  <a:lnTo>
                    <a:pt x="712339" y="235409"/>
                  </a:lnTo>
                  <a:lnTo>
                    <a:pt x="712339" y="47658"/>
                  </a:lnTo>
                  <a:cubicBezTo>
                    <a:pt x="712339" y="21337"/>
                    <a:pt x="733676" y="0"/>
                    <a:pt x="759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D0D3D50-AD18-9F41-A953-83075FF3AA97}"/>
              </a:ext>
            </a:extLst>
          </p:cNvPr>
          <p:cNvCxnSpPr>
            <a:cxnSpLocks/>
          </p:cNvCxnSpPr>
          <p:nvPr/>
        </p:nvCxnSpPr>
        <p:spPr>
          <a:xfrm>
            <a:off x="6257301" y="3353640"/>
            <a:ext cx="0" cy="263764"/>
          </a:xfrm>
          <a:prstGeom prst="line">
            <a:avLst/>
          </a:prstGeom>
          <a:ln w="1270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CCF90B5C-EBD1-444C-899D-639AC3B558BE}"/>
              </a:ext>
            </a:extLst>
          </p:cNvPr>
          <p:cNvSpPr/>
          <p:nvPr/>
        </p:nvSpPr>
        <p:spPr>
          <a:xfrm>
            <a:off x="6208524" y="3509185"/>
            <a:ext cx="130434" cy="136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1CAC72AA-692E-3146-AF2C-E12038B4D9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606656"/>
            <a:ext cx="7886700" cy="382428"/>
          </a:xfrm>
        </p:spPr>
        <p:txBody>
          <a:bodyPr/>
          <a:lstStyle/>
          <a:p>
            <a:r>
              <a:rPr lang="en-US" sz="1800" dirty="0"/>
              <a:t>The Simplicity Of Headless Commerce Marketing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0B2C90D-65B8-5445-BE15-DA5D2E5E9854}"/>
              </a:ext>
            </a:extLst>
          </p:cNvPr>
          <p:cNvSpPr/>
          <p:nvPr/>
        </p:nvSpPr>
        <p:spPr>
          <a:xfrm>
            <a:off x="2282440" y="2973820"/>
            <a:ext cx="499637" cy="149267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>
            <a:outerShdw blurRad="1249660" dist="50800" dir="5400000" algn="ctr" rotWithShape="0">
              <a:srgbClr val="000000">
                <a:alpha val="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9DC7F6D-12B9-CB48-A3F1-286B21702C36}"/>
              </a:ext>
            </a:extLst>
          </p:cNvPr>
          <p:cNvSpPr/>
          <p:nvPr/>
        </p:nvSpPr>
        <p:spPr>
          <a:xfrm>
            <a:off x="4055093" y="2319454"/>
            <a:ext cx="379214" cy="134754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>
            <a:outerShdw blurRad="1249660" dist="50800" dir="5400000" algn="ctr" rotWithShape="0">
              <a:srgbClr val="000000">
                <a:alpha val="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D523A29-6596-DC48-8A35-929629B7CB49}"/>
              </a:ext>
            </a:extLst>
          </p:cNvPr>
          <p:cNvSpPr/>
          <p:nvPr/>
        </p:nvSpPr>
        <p:spPr>
          <a:xfrm>
            <a:off x="4638121" y="1931154"/>
            <a:ext cx="539660" cy="1289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>
            <a:outerShdw blurRad="1249660" dist="50800" dir="5400000" algn="ctr" rotWithShape="0">
              <a:srgbClr val="000000">
                <a:alpha val="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6F700A3-963C-084E-B7BF-B98F76BD88D9}"/>
              </a:ext>
            </a:extLst>
          </p:cNvPr>
          <p:cNvSpPr/>
          <p:nvPr/>
        </p:nvSpPr>
        <p:spPr>
          <a:xfrm>
            <a:off x="5074265" y="2157180"/>
            <a:ext cx="281401" cy="100325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>
            <a:outerShdw blurRad="1249660" dist="50800" dir="5400000" algn="ctr" rotWithShape="0">
              <a:srgbClr val="000000">
                <a:alpha val="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012EB5-2E79-F34D-9403-2857D752B0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67" t="39215" r="17917"/>
          <a:stretch/>
        </p:blipFill>
        <p:spPr>
          <a:xfrm>
            <a:off x="2379458" y="1281050"/>
            <a:ext cx="1789259" cy="1423660"/>
          </a:xfrm>
          <a:prstGeom prst="rect">
            <a:avLst/>
          </a:prstGeom>
        </p:spPr>
      </p:pic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B3ED6CF0-40AA-F548-BB54-16513621229E}"/>
              </a:ext>
            </a:extLst>
          </p:cNvPr>
          <p:cNvSpPr>
            <a:spLocks/>
          </p:cNvSpPr>
          <p:nvPr/>
        </p:nvSpPr>
        <p:spPr>
          <a:xfrm>
            <a:off x="5188257" y="3685263"/>
            <a:ext cx="2645923" cy="105031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127000" dir="5400000" algn="t" rotWithShape="0">
              <a:schemeClr val="accent6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ACFB088B-79A4-5643-83E7-5C26F3621A30}"/>
              </a:ext>
            </a:extLst>
          </p:cNvPr>
          <p:cNvSpPr>
            <a:spLocks/>
          </p:cNvSpPr>
          <p:nvPr/>
        </p:nvSpPr>
        <p:spPr>
          <a:xfrm>
            <a:off x="5188256" y="2491922"/>
            <a:ext cx="2645925" cy="105633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127000" dir="5400000" algn="t" rotWithShape="0">
              <a:schemeClr val="accent2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12ED5745-0FEF-3E4C-9FBF-C245FD6E6797}"/>
              </a:ext>
            </a:extLst>
          </p:cNvPr>
          <p:cNvSpPr>
            <a:spLocks/>
          </p:cNvSpPr>
          <p:nvPr/>
        </p:nvSpPr>
        <p:spPr>
          <a:xfrm>
            <a:off x="5188259" y="1253173"/>
            <a:ext cx="2645922" cy="115207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127000" dir="5400000" algn="t" rotWithShape="0">
              <a:schemeClr val="accent4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71C988-90A1-AC49-A322-6DE03F9CA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2227"/>
            <a:ext cx="7886700" cy="51130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Measurement: </a:t>
            </a:r>
            <a:r>
              <a:rPr lang="en-US" dirty="0">
                <a:solidFill>
                  <a:schemeClr val="accent4"/>
                </a:solidFill>
              </a:rPr>
              <a:t>data</a:t>
            </a:r>
            <a:r>
              <a:rPr lang="en-US" dirty="0"/>
              <a:t> </a:t>
            </a:r>
            <a:r>
              <a:rPr lang="en-US" dirty="0">
                <a:solidFill>
                  <a:schemeClr val="accent4"/>
                </a:solidFill>
              </a:rPr>
              <a:t>CLEAN ROOMS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BE50E8-37A7-1F45-8388-1B112D85B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EF997-0A3B-314B-87C7-90A984899C6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" panose="02000503020000020003" pitchFamily="2" charset="0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F6CE6-73DD-B34C-8BD9-D2B095C4DF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632324"/>
            <a:ext cx="7886700" cy="382428"/>
          </a:xfrm>
        </p:spPr>
        <p:txBody>
          <a:bodyPr anchor="ctr"/>
          <a:lstStyle/>
          <a:p>
            <a:r>
              <a:rPr lang="en-US" dirty="0"/>
              <a:t>A Secure Space For Joint Data Analysis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5F8EE70A-CEA3-E34A-895C-0F97898AB1A2}"/>
              </a:ext>
            </a:extLst>
          </p:cNvPr>
          <p:cNvSpPr>
            <a:spLocks/>
          </p:cNvSpPr>
          <p:nvPr/>
        </p:nvSpPr>
        <p:spPr>
          <a:xfrm>
            <a:off x="2361125" y="1253173"/>
            <a:ext cx="1825281" cy="3514088"/>
          </a:xfrm>
          <a:prstGeom prst="roundRect">
            <a:avLst>
              <a:gd name="adj" fmla="val 5415"/>
            </a:avLst>
          </a:prstGeom>
          <a:noFill/>
          <a:ln w="57150">
            <a:solidFill>
              <a:srgbClr val="E7D2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619B970-6D2B-2F40-AC08-5B0094FD8691}"/>
              </a:ext>
            </a:extLst>
          </p:cNvPr>
          <p:cNvCxnSpPr>
            <a:cxnSpLocks/>
            <a:stCxn id="76" idx="1"/>
            <a:endCxn id="53" idx="3"/>
          </p:cNvCxnSpPr>
          <p:nvPr/>
        </p:nvCxnSpPr>
        <p:spPr>
          <a:xfrm flipH="1" flipV="1">
            <a:off x="4186406" y="3010217"/>
            <a:ext cx="1001851" cy="1200203"/>
          </a:xfrm>
          <a:prstGeom prst="straightConnector1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  <a:prstDash val="sysDot"/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942B95C-3280-F740-B498-137C82618EE9}"/>
              </a:ext>
            </a:extLst>
          </p:cNvPr>
          <p:cNvCxnSpPr>
            <a:cxnSpLocks/>
            <a:stCxn id="75" idx="1"/>
            <a:endCxn id="53" idx="3"/>
          </p:cNvCxnSpPr>
          <p:nvPr/>
        </p:nvCxnSpPr>
        <p:spPr>
          <a:xfrm flipH="1" flipV="1">
            <a:off x="4186406" y="3010217"/>
            <a:ext cx="1001850" cy="9874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prstDash val="sysDot"/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F389AA1-5BF2-CD4D-B633-DBAE9733A3F6}"/>
              </a:ext>
            </a:extLst>
          </p:cNvPr>
          <p:cNvCxnSpPr>
            <a:cxnSpLocks/>
            <a:stCxn id="74" idx="1"/>
            <a:endCxn id="53" idx="3"/>
          </p:cNvCxnSpPr>
          <p:nvPr/>
        </p:nvCxnSpPr>
        <p:spPr>
          <a:xfrm flipH="1">
            <a:off x="4186406" y="1829213"/>
            <a:ext cx="1001853" cy="1181004"/>
          </a:xfrm>
          <a:prstGeom prst="straightConnector1">
            <a:avLst/>
          </a:prstGeom>
          <a:ln w="25400">
            <a:solidFill>
              <a:schemeClr val="accent4">
                <a:lumMod val="40000"/>
                <a:lumOff val="60000"/>
              </a:schemeClr>
            </a:solidFill>
            <a:prstDash val="sysDot"/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C01051E-ED1B-9748-8EFB-62218B5A7313}"/>
              </a:ext>
            </a:extLst>
          </p:cNvPr>
          <p:cNvSpPr txBox="1"/>
          <p:nvPr/>
        </p:nvSpPr>
        <p:spPr>
          <a:xfrm>
            <a:off x="5469917" y="1405908"/>
            <a:ext cx="11176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Avenir Heavy" panose="02000503020000020003" pitchFamily="2" charset="0"/>
              </a:rPr>
              <a:t>ANALYTICS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8E7AD19-084F-AB41-A1C1-CF18138162C2}"/>
              </a:ext>
            </a:extLst>
          </p:cNvPr>
          <p:cNvSpPr txBox="1"/>
          <p:nvPr/>
        </p:nvSpPr>
        <p:spPr>
          <a:xfrm>
            <a:off x="5493088" y="2555158"/>
            <a:ext cx="13165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Avenir Heavy" panose="02000503020000020003" pitchFamily="2" charset="0"/>
              </a:rPr>
              <a:t>ATTRIBUTION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167316E-FCC2-7F4E-BCCA-958EC06B6AC6}"/>
              </a:ext>
            </a:extLst>
          </p:cNvPr>
          <p:cNvSpPr txBox="1"/>
          <p:nvPr/>
        </p:nvSpPr>
        <p:spPr>
          <a:xfrm>
            <a:off x="5509538" y="3791470"/>
            <a:ext cx="10823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Avenir Heavy" panose="02000503020000020003" pitchFamily="2" charset="0"/>
              </a:rPr>
              <a:t>AUDIENCE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C92485-B489-6B43-B192-E9E9A356A378}"/>
              </a:ext>
            </a:extLst>
          </p:cNvPr>
          <p:cNvGrpSpPr/>
          <p:nvPr/>
        </p:nvGrpSpPr>
        <p:grpSpPr>
          <a:xfrm>
            <a:off x="742498" y="2397229"/>
            <a:ext cx="1607702" cy="1280160"/>
            <a:chOff x="123411" y="1931670"/>
            <a:chExt cx="1607702" cy="1280160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038FC5E-E5CB-A342-B5E5-518E147364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03571" y="2592062"/>
              <a:ext cx="327542" cy="0"/>
            </a:xfrm>
            <a:prstGeom prst="straightConnector1">
              <a:avLst/>
            </a:prstGeom>
            <a:ln w="25400">
              <a:solidFill>
                <a:schemeClr val="accent3">
                  <a:lumMod val="40000"/>
                  <a:lumOff val="60000"/>
                </a:schemeClr>
              </a:solidFill>
              <a:prstDash val="sysDot"/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96BEECA-7B4C-C747-87CB-A1DF0B303B5D}"/>
                </a:ext>
              </a:extLst>
            </p:cNvPr>
            <p:cNvGrpSpPr/>
            <p:nvPr/>
          </p:nvGrpSpPr>
          <p:grpSpPr>
            <a:xfrm>
              <a:off x="123411" y="1931670"/>
              <a:ext cx="1280160" cy="1280160"/>
              <a:chOff x="295424" y="1931670"/>
              <a:chExt cx="1280160" cy="128016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22E7746-70DD-9E41-8FB8-14BCC73679DF}"/>
                  </a:ext>
                </a:extLst>
              </p:cNvPr>
              <p:cNvGrpSpPr/>
              <p:nvPr/>
            </p:nvGrpSpPr>
            <p:grpSpPr>
              <a:xfrm>
                <a:off x="295424" y="1931670"/>
                <a:ext cx="1280160" cy="1280160"/>
                <a:chOff x="295424" y="1931670"/>
                <a:chExt cx="1280160" cy="1280160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C87CD9BA-6AD5-5D41-AB4C-5C98DD0AC36F}"/>
                    </a:ext>
                  </a:extLst>
                </p:cNvPr>
                <p:cNvGrpSpPr/>
                <p:nvPr/>
              </p:nvGrpSpPr>
              <p:grpSpPr>
                <a:xfrm>
                  <a:off x="295424" y="1931670"/>
                  <a:ext cx="1280160" cy="1280160"/>
                  <a:chOff x="503705" y="1915059"/>
                  <a:chExt cx="1280160" cy="1280160"/>
                </a:xfrm>
              </p:grpSpPr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8AADD0E4-CBF7-704B-8A1D-23C311AB6D5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03705" y="1915059"/>
                    <a:ext cx="1280160" cy="1280160"/>
                  </a:xfrm>
                  <a:prstGeom prst="ellipse">
                    <a:avLst/>
                  </a:prstGeom>
                  <a:solidFill>
                    <a:srgbClr val="A373D7">
                      <a:alpha val="2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FADD7B71-1FCA-7140-B46E-62884973FC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5145" y="2006499"/>
                    <a:ext cx="1097280" cy="1097280"/>
                  </a:xfrm>
                  <a:prstGeom prst="ellipse">
                    <a:avLst/>
                  </a:prstGeom>
                  <a:solidFill>
                    <a:srgbClr val="A373D7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8B828169-F1A3-424E-8410-7AD2215577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86585" y="2097939"/>
                    <a:ext cx="914400" cy="914400"/>
                  </a:xfrm>
                  <a:prstGeom prst="ellipse">
                    <a:avLst/>
                  </a:prstGeom>
                  <a:solidFill>
                    <a:srgbClr val="A373D7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1" name="Jivox Logo White">
                  <a:extLst>
                    <a:ext uri="{FF2B5EF4-FFF2-40B4-BE49-F238E27FC236}">
                      <a16:creationId xmlns:a16="http://schemas.microsoft.com/office/drawing/2014/main" id="{EFF84BB4-530D-9447-ABE8-4F28B465F8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464" y="2334008"/>
                  <a:ext cx="900000" cy="360000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929184-4A9D-884D-B2E0-B3D60737FE6E}"/>
                  </a:ext>
                </a:extLst>
              </p:cNvPr>
              <p:cNvSpPr txBox="1"/>
              <p:nvPr/>
            </p:nvSpPr>
            <p:spPr>
              <a:xfrm>
                <a:off x="437664" y="2686943"/>
                <a:ext cx="995680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CAMPAIGN DATA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06EBC39-D7F2-8540-B8D6-36FB7C69243D}"/>
              </a:ext>
            </a:extLst>
          </p:cNvPr>
          <p:cNvSpPr txBox="1"/>
          <p:nvPr/>
        </p:nvSpPr>
        <p:spPr>
          <a:xfrm>
            <a:off x="5469917" y="1702673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/>
                </a:solidFill>
                <a:latin typeface="Avenir Book" panose="02000503020000020003" pitchFamily="2" charset="0"/>
              </a:rPr>
              <a:t>Automate data flows to Brand data warehouse &amp; enables scalable ad-hoc manipulation of granular data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70BC344-F0E5-BD41-BD08-CF368AB15597}"/>
              </a:ext>
            </a:extLst>
          </p:cNvPr>
          <p:cNvSpPr txBox="1"/>
          <p:nvPr/>
        </p:nvSpPr>
        <p:spPr>
          <a:xfrm>
            <a:off x="5469917" y="2782843"/>
            <a:ext cx="1705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/>
                </a:solidFill>
                <a:latin typeface="Avenir Book" panose="02000503020000020003" pitchFamily="2" charset="0"/>
              </a:rPr>
              <a:t>Connect with partner data to match user IDs, amplify insights &amp; understand the customer journey - without sharing sensitive data with Jivox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A243232-B405-9E40-BDF4-AE610D71D887}"/>
              </a:ext>
            </a:extLst>
          </p:cNvPr>
          <p:cNvSpPr txBox="1"/>
          <p:nvPr/>
        </p:nvSpPr>
        <p:spPr>
          <a:xfrm>
            <a:off x="5469917" y="4081329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/>
                </a:solidFill>
                <a:latin typeface="Avenir Book" panose="02000503020000020003" pitchFamily="2" charset="0"/>
              </a:rPr>
              <a:t>Use granular insights from Jivox to create micro-segmented audiences in CDP to further personalize experiences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C017AA-4DD6-6344-92FC-D31367E8E3BC}"/>
              </a:ext>
            </a:extLst>
          </p:cNvPr>
          <p:cNvSpPr txBox="1"/>
          <p:nvPr/>
        </p:nvSpPr>
        <p:spPr>
          <a:xfrm>
            <a:off x="2699313" y="1478929"/>
            <a:ext cx="13598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Avenir Black" panose="02000503020000020003" pitchFamily="2" charset="0"/>
              </a:rPr>
              <a:t>DATA </a:t>
            </a:r>
          </a:p>
          <a:p>
            <a:pPr algn="ctr"/>
            <a:r>
              <a:rPr lang="en-US" b="1" dirty="0">
                <a:solidFill>
                  <a:schemeClr val="accent3"/>
                </a:solidFill>
                <a:latin typeface="Avenir Black" panose="02000503020000020003" pitchFamily="2" charset="0"/>
              </a:rPr>
              <a:t>CLEAN </a:t>
            </a:r>
          </a:p>
          <a:p>
            <a:pPr algn="ctr"/>
            <a:r>
              <a:rPr lang="en-US" b="1" dirty="0">
                <a:solidFill>
                  <a:schemeClr val="accent3"/>
                </a:solidFill>
                <a:latin typeface="Avenir Black" panose="02000503020000020003" pitchFamily="2" charset="0"/>
              </a:rPr>
              <a:t>ROOM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E29C7D-2C9A-5B44-BAF3-F35A6D8FF35C}"/>
              </a:ext>
            </a:extLst>
          </p:cNvPr>
          <p:cNvGrpSpPr/>
          <p:nvPr/>
        </p:nvGrpSpPr>
        <p:grpSpPr>
          <a:xfrm>
            <a:off x="2595001" y="3352278"/>
            <a:ext cx="1414472" cy="232524"/>
            <a:chOff x="1935048" y="2967752"/>
            <a:chExt cx="1882662" cy="232524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611AD60-AF9E-6B41-BFD0-5DE21615DD62}"/>
                </a:ext>
              </a:extLst>
            </p:cNvPr>
            <p:cNvSpPr txBox="1"/>
            <p:nvPr/>
          </p:nvSpPr>
          <p:spPr>
            <a:xfrm>
              <a:off x="2412414" y="2984832"/>
              <a:ext cx="14052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accent5"/>
                  </a:solidFill>
                  <a:latin typeface="Avenir Medium" panose="02000503020000020003" pitchFamily="2" charset="0"/>
                </a:rPr>
                <a:t>PRIVACY-FIRST</a:t>
              </a:r>
            </a:p>
          </p:txBody>
        </p:sp>
        <p:pic>
          <p:nvPicPr>
            <p:cNvPr id="81" name="Google Shape;1855;p25">
              <a:extLst>
                <a:ext uri="{FF2B5EF4-FFF2-40B4-BE49-F238E27FC236}">
                  <a16:creationId xmlns:a16="http://schemas.microsoft.com/office/drawing/2014/main" id="{F2F2E94A-004C-4A4E-88B3-20D325CA1FD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6" cstate="screen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35048" y="2967752"/>
              <a:ext cx="370893" cy="216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BEC3C05-509C-EF4C-8FD9-BF043B196C81}"/>
              </a:ext>
            </a:extLst>
          </p:cNvPr>
          <p:cNvGrpSpPr/>
          <p:nvPr/>
        </p:nvGrpSpPr>
        <p:grpSpPr>
          <a:xfrm>
            <a:off x="2613656" y="4298367"/>
            <a:ext cx="1216301" cy="338554"/>
            <a:chOff x="1983644" y="4202664"/>
            <a:chExt cx="1216301" cy="33855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C0B4ED6-BE02-1649-9307-291E85C8867D}"/>
                </a:ext>
              </a:extLst>
            </p:cNvPr>
            <p:cNvSpPr txBox="1"/>
            <p:nvPr/>
          </p:nvSpPr>
          <p:spPr>
            <a:xfrm>
              <a:off x="2326185" y="4202664"/>
              <a:ext cx="873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accent5"/>
                  </a:solidFill>
                  <a:latin typeface="Avenir Medium" panose="02000503020000020003" pitchFamily="2" charset="0"/>
                </a:rPr>
                <a:t>ACCESSIBLE TO BI TOOLS</a:t>
              </a:r>
            </a:p>
          </p:txBody>
        </p:sp>
        <p:pic>
          <p:nvPicPr>
            <p:cNvPr id="83" name="Graphic 82" descr="Share outline">
              <a:extLst>
                <a:ext uri="{FF2B5EF4-FFF2-40B4-BE49-F238E27FC236}">
                  <a16:creationId xmlns:a16="http://schemas.microsoft.com/office/drawing/2014/main" id="{6027F15A-A8EC-E74B-8BF1-0B785E234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83644" y="4213123"/>
              <a:ext cx="286136" cy="28613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AD0BA0-8511-F847-9FA8-99587273EA11}"/>
              </a:ext>
            </a:extLst>
          </p:cNvPr>
          <p:cNvGrpSpPr/>
          <p:nvPr/>
        </p:nvGrpSpPr>
        <p:grpSpPr>
          <a:xfrm>
            <a:off x="2565060" y="2833679"/>
            <a:ext cx="1489401" cy="363570"/>
            <a:chOff x="1935048" y="2262880"/>
            <a:chExt cx="1489401" cy="363570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9C8D866-9AAB-1049-86B1-34F1C620ACFE}"/>
                </a:ext>
              </a:extLst>
            </p:cNvPr>
            <p:cNvSpPr txBox="1"/>
            <p:nvPr/>
          </p:nvSpPr>
          <p:spPr>
            <a:xfrm>
              <a:off x="2322287" y="2284441"/>
              <a:ext cx="11021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accent5"/>
                  </a:solidFill>
                  <a:latin typeface="Avenir Medium" panose="02000503020000020003" pitchFamily="2" charset="0"/>
                </a:rPr>
                <a:t>BRAND CONTROL </a:t>
              </a:r>
            </a:p>
            <a:p>
              <a:r>
                <a:rPr lang="en-US" sz="800" dirty="0">
                  <a:solidFill>
                    <a:schemeClr val="accent5"/>
                  </a:solidFill>
                  <a:latin typeface="Avenir Medium" panose="02000503020000020003" pitchFamily="2" charset="0"/>
                </a:rPr>
                <a:t>OVER DATA</a:t>
              </a:r>
            </a:p>
          </p:txBody>
        </p:sp>
        <p:pic>
          <p:nvPicPr>
            <p:cNvPr id="85" name="Graphic 84" descr="Settings with solid fill">
              <a:extLst>
                <a:ext uri="{FF2B5EF4-FFF2-40B4-BE49-F238E27FC236}">
                  <a16:creationId xmlns:a16="http://schemas.microsoft.com/office/drawing/2014/main" id="{3760FB91-524C-7C4C-B72A-0E80B84A2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35048" y="2262880"/>
              <a:ext cx="363570" cy="36357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CDAD6FC-C677-A743-992C-8595EA0E735F}"/>
              </a:ext>
            </a:extLst>
          </p:cNvPr>
          <p:cNvGrpSpPr/>
          <p:nvPr/>
        </p:nvGrpSpPr>
        <p:grpSpPr>
          <a:xfrm>
            <a:off x="2603777" y="3790745"/>
            <a:ext cx="1241133" cy="338554"/>
            <a:chOff x="1973765" y="3532051"/>
            <a:chExt cx="1241133" cy="338554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2665D66-4FA0-E64E-8C09-789CCBDF97E9}"/>
                </a:ext>
              </a:extLst>
            </p:cNvPr>
            <p:cNvSpPr txBox="1"/>
            <p:nvPr/>
          </p:nvSpPr>
          <p:spPr>
            <a:xfrm>
              <a:off x="2341138" y="3532051"/>
              <a:ext cx="873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accent5"/>
                  </a:solidFill>
                  <a:latin typeface="Avenir Medium" panose="02000503020000020003" pitchFamily="2" charset="0"/>
                </a:rPr>
                <a:t>REAL-TIME DATA FLOW</a:t>
              </a:r>
            </a:p>
          </p:txBody>
        </p:sp>
        <p:pic>
          <p:nvPicPr>
            <p:cNvPr id="93" name="Picture 92" descr="Shape, arrow&#10;&#10;Description automatically generated">
              <a:extLst>
                <a:ext uri="{FF2B5EF4-FFF2-40B4-BE49-F238E27FC236}">
                  <a16:creationId xmlns:a16="http://schemas.microsoft.com/office/drawing/2014/main" id="{D3D6C48F-92EB-E148-8A9F-4E8AD5E1D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3765" y="3546722"/>
              <a:ext cx="286136" cy="286136"/>
            </a:xfrm>
            <a:prstGeom prst="rect">
              <a:avLst/>
            </a:prstGeom>
          </p:spPr>
        </p:pic>
      </p:grpSp>
      <p:grpSp>
        <p:nvGrpSpPr>
          <p:cNvPr id="63" name="Graphic 2">
            <a:extLst>
              <a:ext uri="{FF2B5EF4-FFF2-40B4-BE49-F238E27FC236}">
                <a16:creationId xmlns:a16="http://schemas.microsoft.com/office/drawing/2014/main" id="{CF698C15-B6F5-6742-B77E-4A14F91B1BEC}"/>
              </a:ext>
            </a:extLst>
          </p:cNvPr>
          <p:cNvGrpSpPr>
            <a:grpSpLocks noChangeAspect="1"/>
          </p:cNvGrpSpPr>
          <p:nvPr/>
        </p:nvGrpSpPr>
        <p:grpSpPr>
          <a:xfrm>
            <a:off x="2561097" y="1604394"/>
            <a:ext cx="428769" cy="427481"/>
            <a:chOff x="5949260" y="3789581"/>
            <a:chExt cx="428769" cy="42748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1E39DD4E-2C5D-FC43-B24D-055C23F12D0A}"/>
                </a:ext>
              </a:extLst>
            </p:cNvPr>
            <p:cNvSpPr/>
            <p:nvPr/>
          </p:nvSpPr>
          <p:spPr>
            <a:xfrm>
              <a:off x="5949260" y="4020324"/>
              <a:ext cx="161163" cy="35718"/>
            </a:xfrm>
            <a:custGeom>
              <a:avLst/>
              <a:gdLst>
                <a:gd name="connsiteX0" fmla="*/ 0 w 161163"/>
                <a:gd name="connsiteY0" fmla="*/ 0 h 35718"/>
                <a:gd name="connsiteX1" fmla="*/ 161163 w 161163"/>
                <a:gd name="connsiteY1" fmla="*/ 0 h 35718"/>
                <a:gd name="connsiteX2" fmla="*/ 161163 w 161163"/>
                <a:gd name="connsiteY2" fmla="*/ 35719 h 35718"/>
                <a:gd name="connsiteX3" fmla="*/ 0 w 161163"/>
                <a:gd name="connsiteY3" fmla="*/ 35719 h 3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163" h="35718">
                  <a:moveTo>
                    <a:pt x="0" y="0"/>
                  </a:moveTo>
                  <a:lnTo>
                    <a:pt x="161163" y="0"/>
                  </a:lnTo>
                  <a:lnTo>
                    <a:pt x="161163" y="35719"/>
                  </a:lnTo>
                  <a:lnTo>
                    <a:pt x="0" y="35719"/>
                  </a:lnTo>
                  <a:close/>
                </a:path>
              </a:pathLst>
            </a:custGeom>
            <a:grpFill/>
            <a:ln w="1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82D0ED5-6963-A241-B950-CA5478D91B46}"/>
                </a:ext>
              </a:extLst>
            </p:cNvPr>
            <p:cNvSpPr/>
            <p:nvPr/>
          </p:nvSpPr>
          <p:spPr>
            <a:xfrm>
              <a:off x="5949260" y="4084046"/>
              <a:ext cx="161163" cy="35718"/>
            </a:xfrm>
            <a:custGeom>
              <a:avLst/>
              <a:gdLst>
                <a:gd name="connsiteX0" fmla="*/ 0 w 161163"/>
                <a:gd name="connsiteY0" fmla="*/ 0 h 35718"/>
                <a:gd name="connsiteX1" fmla="*/ 161163 w 161163"/>
                <a:gd name="connsiteY1" fmla="*/ 0 h 35718"/>
                <a:gd name="connsiteX2" fmla="*/ 161163 w 161163"/>
                <a:gd name="connsiteY2" fmla="*/ 35719 h 35718"/>
                <a:gd name="connsiteX3" fmla="*/ 0 w 161163"/>
                <a:gd name="connsiteY3" fmla="*/ 35719 h 3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163" h="35718">
                  <a:moveTo>
                    <a:pt x="0" y="0"/>
                  </a:moveTo>
                  <a:lnTo>
                    <a:pt x="161163" y="0"/>
                  </a:lnTo>
                  <a:lnTo>
                    <a:pt x="161163" y="35719"/>
                  </a:lnTo>
                  <a:lnTo>
                    <a:pt x="0" y="35719"/>
                  </a:lnTo>
                  <a:close/>
                </a:path>
              </a:pathLst>
            </a:custGeom>
            <a:grpFill/>
            <a:ln w="1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B3FD55C9-3595-0A4A-9C0A-D46478B7C287}"/>
                </a:ext>
              </a:extLst>
            </p:cNvPr>
            <p:cNvSpPr/>
            <p:nvPr/>
          </p:nvSpPr>
          <p:spPr>
            <a:xfrm>
              <a:off x="5949260" y="4147340"/>
              <a:ext cx="161163" cy="35718"/>
            </a:xfrm>
            <a:custGeom>
              <a:avLst/>
              <a:gdLst>
                <a:gd name="connsiteX0" fmla="*/ 0 w 161163"/>
                <a:gd name="connsiteY0" fmla="*/ 0 h 35718"/>
                <a:gd name="connsiteX1" fmla="*/ 161163 w 161163"/>
                <a:gd name="connsiteY1" fmla="*/ 0 h 35718"/>
                <a:gd name="connsiteX2" fmla="*/ 161163 w 161163"/>
                <a:gd name="connsiteY2" fmla="*/ 35719 h 35718"/>
                <a:gd name="connsiteX3" fmla="*/ 0 w 161163"/>
                <a:gd name="connsiteY3" fmla="*/ 35719 h 3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163" h="35718">
                  <a:moveTo>
                    <a:pt x="0" y="0"/>
                  </a:moveTo>
                  <a:lnTo>
                    <a:pt x="161163" y="0"/>
                  </a:lnTo>
                  <a:lnTo>
                    <a:pt x="161163" y="35719"/>
                  </a:lnTo>
                  <a:lnTo>
                    <a:pt x="0" y="35719"/>
                  </a:lnTo>
                  <a:close/>
                </a:path>
              </a:pathLst>
            </a:custGeom>
            <a:grpFill/>
            <a:ln w="1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052A342A-65DA-224E-824F-FF96F02B1390}"/>
                </a:ext>
              </a:extLst>
            </p:cNvPr>
            <p:cNvSpPr/>
            <p:nvPr/>
          </p:nvSpPr>
          <p:spPr>
            <a:xfrm>
              <a:off x="6215436" y="4020324"/>
              <a:ext cx="162593" cy="196738"/>
            </a:xfrm>
            <a:custGeom>
              <a:avLst/>
              <a:gdLst>
                <a:gd name="connsiteX0" fmla="*/ 146876 w 162593"/>
                <a:gd name="connsiteY0" fmla="*/ 76724 h 196738"/>
                <a:gd name="connsiteX1" fmla="*/ 134445 w 162593"/>
                <a:gd name="connsiteY1" fmla="*/ 76724 h 196738"/>
                <a:gd name="connsiteX2" fmla="*/ 134445 w 162593"/>
                <a:gd name="connsiteY2" fmla="*/ 40148 h 196738"/>
                <a:gd name="connsiteX3" fmla="*/ 94298 w 162593"/>
                <a:gd name="connsiteY3" fmla="*/ 0 h 196738"/>
                <a:gd name="connsiteX4" fmla="*/ 68437 w 162593"/>
                <a:gd name="connsiteY4" fmla="*/ 0 h 196738"/>
                <a:gd name="connsiteX5" fmla="*/ 28289 w 162593"/>
                <a:gd name="connsiteY5" fmla="*/ 40148 h 196738"/>
                <a:gd name="connsiteX6" fmla="*/ 28289 w 162593"/>
                <a:gd name="connsiteY6" fmla="*/ 76724 h 196738"/>
                <a:gd name="connsiteX7" fmla="*/ 15859 w 162593"/>
                <a:gd name="connsiteY7" fmla="*/ 76724 h 196738"/>
                <a:gd name="connsiteX8" fmla="*/ 0 w 162593"/>
                <a:gd name="connsiteY8" fmla="*/ 92583 h 196738"/>
                <a:gd name="connsiteX9" fmla="*/ 0 w 162593"/>
                <a:gd name="connsiteY9" fmla="*/ 92726 h 196738"/>
                <a:gd name="connsiteX10" fmla="*/ 0 w 162593"/>
                <a:gd name="connsiteY10" fmla="*/ 180880 h 196738"/>
                <a:gd name="connsiteX11" fmla="*/ 15859 w 162593"/>
                <a:gd name="connsiteY11" fmla="*/ 196739 h 196738"/>
                <a:gd name="connsiteX12" fmla="*/ 16002 w 162593"/>
                <a:gd name="connsiteY12" fmla="*/ 196739 h 196738"/>
                <a:gd name="connsiteX13" fmla="*/ 146733 w 162593"/>
                <a:gd name="connsiteY13" fmla="*/ 196739 h 196738"/>
                <a:gd name="connsiteX14" fmla="*/ 162592 w 162593"/>
                <a:gd name="connsiteY14" fmla="*/ 180880 h 196738"/>
                <a:gd name="connsiteX15" fmla="*/ 162592 w 162593"/>
                <a:gd name="connsiteY15" fmla="*/ 180737 h 196738"/>
                <a:gd name="connsiteX16" fmla="*/ 162592 w 162593"/>
                <a:gd name="connsiteY16" fmla="*/ 92583 h 196738"/>
                <a:gd name="connsiteX17" fmla="*/ 147304 w 162593"/>
                <a:gd name="connsiteY17" fmla="*/ 76724 h 196738"/>
                <a:gd name="connsiteX18" fmla="*/ 146876 w 162593"/>
                <a:gd name="connsiteY18" fmla="*/ 76724 h 196738"/>
                <a:gd name="connsiteX19" fmla="*/ 89440 w 162593"/>
                <a:gd name="connsiteY19" fmla="*/ 137589 h 196738"/>
                <a:gd name="connsiteX20" fmla="*/ 89440 w 162593"/>
                <a:gd name="connsiteY20" fmla="*/ 158020 h 196738"/>
                <a:gd name="connsiteX21" fmla="*/ 81439 w 162593"/>
                <a:gd name="connsiteY21" fmla="*/ 166021 h 196738"/>
                <a:gd name="connsiteX22" fmla="*/ 73438 w 162593"/>
                <a:gd name="connsiteY22" fmla="*/ 158020 h 196738"/>
                <a:gd name="connsiteX23" fmla="*/ 73438 w 162593"/>
                <a:gd name="connsiteY23" fmla="*/ 158020 h 196738"/>
                <a:gd name="connsiteX24" fmla="*/ 73438 w 162593"/>
                <a:gd name="connsiteY24" fmla="*/ 137589 h 196738"/>
                <a:gd name="connsiteX25" fmla="*/ 65437 w 162593"/>
                <a:gd name="connsiteY25" fmla="*/ 123730 h 196738"/>
                <a:gd name="connsiteX26" fmla="*/ 81724 w 162593"/>
                <a:gd name="connsiteY26" fmla="*/ 107442 h 196738"/>
                <a:gd name="connsiteX27" fmla="*/ 98012 w 162593"/>
                <a:gd name="connsiteY27" fmla="*/ 123730 h 196738"/>
                <a:gd name="connsiteX28" fmla="*/ 89440 w 162593"/>
                <a:gd name="connsiteY28" fmla="*/ 137589 h 196738"/>
                <a:gd name="connsiteX29" fmla="*/ 105727 w 162593"/>
                <a:gd name="connsiteY29" fmla="*/ 76724 h 196738"/>
                <a:gd name="connsiteX30" fmla="*/ 57007 w 162593"/>
                <a:gd name="connsiteY30" fmla="*/ 76724 h 196738"/>
                <a:gd name="connsiteX31" fmla="*/ 57007 w 162593"/>
                <a:gd name="connsiteY31" fmla="*/ 40148 h 196738"/>
                <a:gd name="connsiteX32" fmla="*/ 68437 w 162593"/>
                <a:gd name="connsiteY32" fmla="*/ 28718 h 196738"/>
                <a:gd name="connsiteX33" fmla="*/ 94298 w 162593"/>
                <a:gd name="connsiteY33" fmla="*/ 28718 h 196738"/>
                <a:gd name="connsiteX34" fmla="*/ 105727 w 162593"/>
                <a:gd name="connsiteY34" fmla="*/ 40148 h 196738"/>
                <a:gd name="connsiteX35" fmla="*/ 105727 w 162593"/>
                <a:gd name="connsiteY35" fmla="*/ 76724 h 196738"/>
                <a:gd name="connsiteX36" fmla="*/ 105727 w 162593"/>
                <a:gd name="connsiteY36" fmla="*/ 76724 h 19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62593" h="196738">
                  <a:moveTo>
                    <a:pt x="146876" y="76724"/>
                  </a:moveTo>
                  <a:lnTo>
                    <a:pt x="134445" y="76724"/>
                  </a:lnTo>
                  <a:lnTo>
                    <a:pt x="134445" y="40148"/>
                  </a:lnTo>
                  <a:cubicBezTo>
                    <a:pt x="134445" y="18002"/>
                    <a:pt x="116443" y="0"/>
                    <a:pt x="94298" y="0"/>
                  </a:cubicBezTo>
                  <a:lnTo>
                    <a:pt x="68437" y="0"/>
                  </a:lnTo>
                  <a:cubicBezTo>
                    <a:pt x="46291" y="0"/>
                    <a:pt x="28289" y="18002"/>
                    <a:pt x="28289" y="40148"/>
                  </a:cubicBezTo>
                  <a:lnTo>
                    <a:pt x="28289" y="76724"/>
                  </a:lnTo>
                  <a:lnTo>
                    <a:pt x="15859" y="76724"/>
                  </a:lnTo>
                  <a:cubicBezTo>
                    <a:pt x="7144" y="76724"/>
                    <a:pt x="0" y="83725"/>
                    <a:pt x="0" y="92583"/>
                  </a:cubicBezTo>
                  <a:cubicBezTo>
                    <a:pt x="0" y="92583"/>
                    <a:pt x="0" y="92583"/>
                    <a:pt x="0" y="92726"/>
                  </a:cubicBezTo>
                  <a:lnTo>
                    <a:pt x="0" y="180880"/>
                  </a:lnTo>
                  <a:cubicBezTo>
                    <a:pt x="0" y="189595"/>
                    <a:pt x="7001" y="196739"/>
                    <a:pt x="15859" y="196739"/>
                  </a:cubicBezTo>
                  <a:cubicBezTo>
                    <a:pt x="15859" y="196739"/>
                    <a:pt x="15859" y="196739"/>
                    <a:pt x="16002" y="196739"/>
                  </a:cubicBezTo>
                  <a:lnTo>
                    <a:pt x="146733" y="196739"/>
                  </a:lnTo>
                  <a:cubicBezTo>
                    <a:pt x="155448" y="196739"/>
                    <a:pt x="162592" y="189738"/>
                    <a:pt x="162592" y="180880"/>
                  </a:cubicBezTo>
                  <a:cubicBezTo>
                    <a:pt x="162592" y="180880"/>
                    <a:pt x="162592" y="180880"/>
                    <a:pt x="162592" y="180737"/>
                  </a:cubicBezTo>
                  <a:lnTo>
                    <a:pt x="162592" y="92583"/>
                  </a:lnTo>
                  <a:cubicBezTo>
                    <a:pt x="162735" y="84011"/>
                    <a:pt x="156020" y="76867"/>
                    <a:pt x="147304" y="76724"/>
                  </a:cubicBezTo>
                  <a:cubicBezTo>
                    <a:pt x="147161" y="76724"/>
                    <a:pt x="147018" y="76724"/>
                    <a:pt x="146876" y="76724"/>
                  </a:cubicBezTo>
                  <a:close/>
                  <a:moveTo>
                    <a:pt x="89440" y="137589"/>
                  </a:moveTo>
                  <a:lnTo>
                    <a:pt x="89440" y="158020"/>
                  </a:lnTo>
                  <a:cubicBezTo>
                    <a:pt x="89440" y="162449"/>
                    <a:pt x="85868" y="166021"/>
                    <a:pt x="81439" y="166021"/>
                  </a:cubicBezTo>
                  <a:cubicBezTo>
                    <a:pt x="77010" y="166021"/>
                    <a:pt x="73438" y="162449"/>
                    <a:pt x="73438" y="158020"/>
                  </a:cubicBezTo>
                  <a:cubicBezTo>
                    <a:pt x="73438" y="158020"/>
                    <a:pt x="73438" y="158020"/>
                    <a:pt x="73438" y="158020"/>
                  </a:cubicBezTo>
                  <a:lnTo>
                    <a:pt x="73438" y="137589"/>
                  </a:lnTo>
                  <a:cubicBezTo>
                    <a:pt x="68437" y="134731"/>
                    <a:pt x="65437" y="129445"/>
                    <a:pt x="65437" y="123730"/>
                  </a:cubicBezTo>
                  <a:cubicBezTo>
                    <a:pt x="65437" y="114729"/>
                    <a:pt x="72723" y="107442"/>
                    <a:pt x="81724" y="107442"/>
                  </a:cubicBezTo>
                  <a:cubicBezTo>
                    <a:pt x="90726" y="107442"/>
                    <a:pt x="98012" y="114729"/>
                    <a:pt x="98012" y="123730"/>
                  </a:cubicBezTo>
                  <a:cubicBezTo>
                    <a:pt x="97584" y="129445"/>
                    <a:pt x="94440" y="134588"/>
                    <a:pt x="89440" y="137589"/>
                  </a:cubicBezTo>
                  <a:close/>
                  <a:moveTo>
                    <a:pt x="105727" y="76724"/>
                  </a:moveTo>
                  <a:lnTo>
                    <a:pt x="57007" y="76724"/>
                  </a:lnTo>
                  <a:lnTo>
                    <a:pt x="57007" y="40148"/>
                  </a:lnTo>
                  <a:cubicBezTo>
                    <a:pt x="57007" y="33861"/>
                    <a:pt x="62151" y="28861"/>
                    <a:pt x="68437" y="28718"/>
                  </a:cubicBezTo>
                  <a:lnTo>
                    <a:pt x="94298" y="28718"/>
                  </a:lnTo>
                  <a:cubicBezTo>
                    <a:pt x="100584" y="28718"/>
                    <a:pt x="105585" y="33861"/>
                    <a:pt x="105727" y="40148"/>
                  </a:cubicBezTo>
                  <a:lnTo>
                    <a:pt x="105727" y="76724"/>
                  </a:lnTo>
                  <a:lnTo>
                    <a:pt x="105727" y="76724"/>
                  </a:lnTo>
                  <a:close/>
                </a:path>
              </a:pathLst>
            </a:custGeom>
            <a:grpFill/>
            <a:ln w="1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793ACAE0-DBDA-1841-9930-D35FAD8337E5}"/>
                </a:ext>
              </a:extLst>
            </p:cNvPr>
            <p:cNvSpPr/>
            <p:nvPr/>
          </p:nvSpPr>
          <p:spPr>
            <a:xfrm>
              <a:off x="6039699" y="3789581"/>
              <a:ext cx="194167" cy="393049"/>
            </a:xfrm>
            <a:custGeom>
              <a:avLst/>
              <a:gdLst>
                <a:gd name="connsiteX0" fmla="*/ 156020 w 194167"/>
                <a:gd name="connsiteY0" fmla="*/ 321326 h 393049"/>
                <a:gd name="connsiteX1" fmla="*/ 184309 w 194167"/>
                <a:gd name="connsiteY1" fmla="*/ 288322 h 393049"/>
                <a:gd name="connsiteX2" fmla="*/ 184309 w 194167"/>
                <a:gd name="connsiteY2" fmla="*/ 268891 h 393049"/>
                <a:gd name="connsiteX3" fmla="*/ 185023 w 194167"/>
                <a:gd name="connsiteY3" fmla="*/ 260461 h 393049"/>
                <a:gd name="connsiteX4" fmla="*/ 155448 w 194167"/>
                <a:gd name="connsiteY4" fmla="*/ 237744 h 393049"/>
                <a:gd name="connsiteX5" fmla="*/ 150733 w 194167"/>
                <a:gd name="connsiteY5" fmla="*/ 207169 h 393049"/>
                <a:gd name="connsiteX6" fmla="*/ 194167 w 194167"/>
                <a:gd name="connsiteY6" fmla="*/ 100441 h 393049"/>
                <a:gd name="connsiteX7" fmla="*/ 97441 w 194167"/>
                <a:gd name="connsiteY7" fmla="*/ 0 h 393049"/>
                <a:gd name="connsiteX8" fmla="*/ 0 w 194167"/>
                <a:gd name="connsiteY8" fmla="*/ 100441 h 393049"/>
                <a:gd name="connsiteX9" fmla="*/ 38291 w 194167"/>
                <a:gd name="connsiteY9" fmla="*/ 200882 h 393049"/>
                <a:gd name="connsiteX10" fmla="*/ 57436 w 194167"/>
                <a:gd name="connsiteY10" fmla="*/ 200882 h 393049"/>
                <a:gd name="connsiteX11" fmla="*/ 93155 w 194167"/>
                <a:gd name="connsiteY11" fmla="*/ 236601 h 393049"/>
                <a:gd name="connsiteX12" fmla="*/ 93155 w 194167"/>
                <a:gd name="connsiteY12" fmla="*/ 383905 h 393049"/>
                <a:gd name="connsiteX13" fmla="*/ 91726 w 194167"/>
                <a:gd name="connsiteY13" fmla="*/ 393049 h 393049"/>
                <a:gd name="connsiteX14" fmla="*/ 96441 w 194167"/>
                <a:gd name="connsiteY14" fmla="*/ 393049 h 393049"/>
                <a:gd name="connsiteX15" fmla="*/ 156020 w 194167"/>
                <a:gd name="connsiteY15" fmla="*/ 393049 h 393049"/>
                <a:gd name="connsiteX16" fmla="*/ 156020 w 194167"/>
                <a:gd name="connsiteY16" fmla="*/ 321326 h 39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4167" h="393049">
                  <a:moveTo>
                    <a:pt x="156020" y="321326"/>
                  </a:moveTo>
                  <a:cubicBezTo>
                    <a:pt x="156020" y="304610"/>
                    <a:pt x="168307" y="290751"/>
                    <a:pt x="184309" y="288322"/>
                  </a:cubicBezTo>
                  <a:lnTo>
                    <a:pt x="184309" y="268891"/>
                  </a:lnTo>
                  <a:cubicBezTo>
                    <a:pt x="184309" y="266033"/>
                    <a:pt x="184595" y="263176"/>
                    <a:pt x="185023" y="260461"/>
                  </a:cubicBezTo>
                  <a:cubicBezTo>
                    <a:pt x="171021" y="253175"/>
                    <a:pt x="159734" y="245888"/>
                    <a:pt x="155448" y="237744"/>
                  </a:cubicBezTo>
                  <a:cubicBezTo>
                    <a:pt x="146876" y="222314"/>
                    <a:pt x="150733" y="207169"/>
                    <a:pt x="150733" y="207169"/>
                  </a:cubicBezTo>
                  <a:cubicBezTo>
                    <a:pt x="166878" y="189881"/>
                    <a:pt x="194167" y="136874"/>
                    <a:pt x="194167" y="100441"/>
                  </a:cubicBezTo>
                  <a:cubicBezTo>
                    <a:pt x="194167" y="30575"/>
                    <a:pt x="142304" y="0"/>
                    <a:pt x="97441" y="0"/>
                  </a:cubicBezTo>
                  <a:cubicBezTo>
                    <a:pt x="52578" y="0"/>
                    <a:pt x="0" y="30575"/>
                    <a:pt x="0" y="100441"/>
                  </a:cubicBezTo>
                  <a:cubicBezTo>
                    <a:pt x="0" y="133160"/>
                    <a:pt x="22003" y="179308"/>
                    <a:pt x="38291" y="200882"/>
                  </a:cubicBezTo>
                  <a:lnTo>
                    <a:pt x="57436" y="200882"/>
                  </a:lnTo>
                  <a:cubicBezTo>
                    <a:pt x="77010" y="200882"/>
                    <a:pt x="93155" y="217027"/>
                    <a:pt x="93155" y="236601"/>
                  </a:cubicBezTo>
                  <a:lnTo>
                    <a:pt x="93155" y="383905"/>
                  </a:lnTo>
                  <a:cubicBezTo>
                    <a:pt x="93155" y="387191"/>
                    <a:pt x="92440" y="390192"/>
                    <a:pt x="91726" y="393049"/>
                  </a:cubicBezTo>
                  <a:lnTo>
                    <a:pt x="96441" y="393049"/>
                  </a:lnTo>
                  <a:lnTo>
                    <a:pt x="156020" y="393049"/>
                  </a:lnTo>
                  <a:lnTo>
                    <a:pt x="156020" y="321326"/>
                  </a:lnTo>
                  <a:close/>
                </a:path>
              </a:pathLst>
            </a:custGeom>
            <a:grpFill/>
            <a:ln w="1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050" name="Picture 2" descr="LiveRamp unveils suite of solutions for publishers | Mobile Marketing  Magazine">
            <a:extLst>
              <a:ext uri="{FF2B5EF4-FFF2-40B4-BE49-F238E27FC236}">
                <a16:creationId xmlns:a16="http://schemas.microsoft.com/office/drawing/2014/main" id="{4B0AA3C1-3AC8-0E49-8094-2EBCF6651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9602" y="3227800"/>
            <a:ext cx="775766" cy="21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315012"/>
      </p:ext>
    </p:extLst>
  </p:cSld>
  <p:clrMapOvr>
    <a:masterClrMapping/>
  </p:clrMapOvr>
</p:sld>
</file>

<file path=ppt/theme/theme1.xml><?xml version="1.0" encoding="utf-8"?>
<a:theme xmlns:a="http://schemas.openxmlformats.org/drawingml/2006/main" name="jivox_theme_18_v9">
  <a:themeElements>
    <a:clrScheme name="jivox_colors_18_v2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9205E"/>
      </a:accent1>
      <a:accent2>
        <a:srgbClr val="D9E254"/>
      </a:accent2>
      <a:accent3>
        <a:srgbClr val="805BA5"/>
      </a:accent3>
      <a:accent4>
        <a:srgbClr val="3398D1"/>
      </a:accent4>
      <a:accent5>
        <a:srgbClr val="36454F"/>
      </a:accent5>
      <a:accent6>
        <a:srgbClr val="FF9234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vox_theme_18_v9" id="{DD8096F3-BCEE-E94F-9626-6A1D9EAACED1}" vid="{A155E1BF-ED85-1347-8584-35EA131D66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36773</TotalTime>
  <Words>671</Words>
  <Application>Microsoft Macintosh PowerPoint</Application>
  <PresentationFormat>On-screen Show (16:9)</PresentationFormat>
  <Paragraphs>149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Angsana New</vt:lpstr>
      <vt:lpstr>Arial</vt:lpstr>
      <vt:lpstr>Avenir</vt:lpstr>
      <vt:lpstr>Avenir Black</vt:lpstr>
      <vt:lpstr>Avenir Book</vt:lpstr>
      <vt:lpstr>Avenir Heavy</vt:lpstr>
      <vt:lpstr>Avenir Medium</vt:lpstr>
      <vt:lpstr>Calibri</vt:lpstr>
      <vt:lpstr>Wingdings</vt:lpstr>
      <vt:lpstr>jivox_theme_18_v9</vt:lpstr>
      <vt:lpstr>PERSONALIZED COMMERCE</vt:lpstr>
      <vt:lpstr>Shoppers demand personalization</vt:lpstr>
      <vt:lpstr>PERSONALIZED COMMERCE</vt:lpstr>
      <vt:lpstr>Dynamic content automation</vt:lpstr>
      <vt:lpstr>DATA DRIVES CONTENT DECISIONS</vt:lpstr>
      <vt:lpstr>Personalization requires identity</vt:lpstr>
      <vt:lpstr>HOLISTIC  CUSTOMER JOURNEY</vt:lpstr>
      <vt:lpstr>SHOPPABLE ADS: 1-CLICK e-COMMERCE</vt:lpstr>
      <vt:lpstr>Measurement: data CLEAN ROOMS</vt:lpstr>
      <vt:lpstr>Advertising driven by Retail media</vt:lpstr>
      <vt:lpstr>JIVOX PERSONALIZED COMMERCE MARKETING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Personalized  Digital Marketing</dc:title>
  <dc:creator>Anna L.</dc:creator>
  <cp:lastModifiedBy>Anna L.</cp:lastModifiedBy>
  <cp:revision>340</cp:revision>
  <dcterms:created xsi:type="dcterms:W3CDTF">2020-12-30T03:17:01Z</dcterms:created>
  <dcterms:modified xsi:type="dcterms:W3CDTF">2022-02-21T22:52:39Z</dcterms:modified>
</cp:coreProperties>
</file>