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1"/>
  </p:sldMasterIdLst>
  <p:notesMasterIdLst>
    <p:notesMasterId r:id="rId14"/>
  </p:notesMasterIdLst>
  <p:handoutMasterIdLst>
    <p:handoutMasterId r:id="rId15"/>
  </p:handoutMasterIdLst>
  <p:sldIdLst>
    <p:sldId id="494" r:id="rId2"/>
    <p:sldId id="5010" r:id="rId3"/>
    <p:sldId id="1046" r:id="rId4"/>
    <p:sldId id="11903" r:id="rId5"/>
    <p:sldId id="11902" r:id="rId6"/>
    <p:sldId id="11964" r:id="rId7"/>
    <p:sldId id="5011" r:id="rId8"/>
    <p:sldId id="5012" r:id="rId9"/>
    <p:sldId id="5007" r:id="rId10"/>
    <p:sldId id="4981" r:id="rId11"/>
    <p:sldId id="11932" r:id="rId12"/>
    <p:sldId id="495" r:id="rId1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6"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L." initials="AL" lastIdx="1" clrIdx="0">
    <p:extLst>
      <p:ext uri="{19B8F6BF-5375-455C-9EA6-DF929625EA0E}">
        <p15:presenceInfo xmlns:p15="http://schemas.microsoft.com/office/powerpoint/2012/main" userId="05128eba5f26ea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DEED"/>
    <a:srgbClr val="364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37"/>
    <p:restoredTop sz="94674"/>
  </p:normalViewPr>
  <p:slideViewPr>
    <p:cSldViewPr snapToGrid="0" snapToObjects="1" showGuides="1">
      <p:cViewPr varScale="1">
        <p:scale>
          <a:sx n="165" d="100"/>
          <a:sy n="165" d="100"/>
        </p:scale>
        <p:origin x="496" y="184"/>
      </p:cViewPr>
      <p:guideLst>
        <p:guide orient="horz" pos="159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24184-5490-614B-9F09-40D898A07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D29AD0-D15F-F94C-9F2C-6D5749D559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8FABA5-C981-4A43-9D74-32D17FEC87CF}" type="datetimeFigureOut">
              <a:rPr lang="en-US" smtClean="0"/>
              <a:t>6/4/21</a:t>
            </a:fld>
            <a:endParaRPr lang="en-US"/>
          </a:p>
        </p:txBody>
      </p:sp>
      <p:sp>
        <p:nvSpPr>
          <p:cNvPr id="4" name="Footer Placeholder 3">
            <a:extLst>
              <a:ext uri="{FF2B5EF4-FFF2-40B4-BE49-F238E27FC236}">
                <a16:creationId xmlns:a16="http://schemas.microsoft.com/office/drawing/2014/main" id="{26FE0C0B-49B2-C04D-A2C9-F20CE31D39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36E76C9-7061-234A-96DF-C371F78862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624F4-788C-2244-8DEC-A6F2FBC30537}" type="slidenum">
              <a:rPr lang="en-US" smtClean="0"/>
              <a:t>‹#›</a:t>
            </a:fld>
            <a:endParaRPr lang="en-US"/>
          </a:p>
        </p:txBody>
      </p:sp>
    </p:spTree>
    <p:extLst>
      <p:ext uri="{BB962C8B-B14F-4D97-AF65-F5344CB8AC3E}">
        <p14:creationId xmlns:p14="http://schemas.microsoft.com/office/powerpoint/2010/main" val="831461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A0B5C-518F-794E-BAD9-D030416EF3B5}" type="datetimeFigureOut">
              <a:rPr lang="en-US" smtClean="0"/>
              <a:t>6/4/21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D3A00-2432-0041-9F0B-7ADC46DDFCCE}" type="slidenum">
              <a:rPr lang="en-US" smtClean="0"/>
              <a:t>‹#›</a:t>
            </a:fld>
            <a:endParaRPr lang="en-US"/>
          </a:p>
        </p:txBody>
      </p:sp>
    </p:spTree>
    <p:extLst>
      <p:ext uri="{BB962C8B-B14F-4D97-AF65-F5344CB8AC3E}">
        <p14:creationId xmlns:p14="http://schemas.microsoft.com/office/powerpoint/2010/main" val="19355618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Digital Marketing – Relevance and Precision</a:t>
            </a:r>
          </a:p>
          <a:p>
            <a:r>
              <a:rPr lang="en-US" dirty="0">
                <a:solidFill>
                  <a:schemeClr val="bg1"/>
                </a:solidFill>
              </a:rPr>
              <a:t>Data about consumers</a:t>
            </a:r>
          </a:p>
          <a:p>
            <a:pPr lvl="1"/>
            <a:r>
              <a:rPr lang="en-US" dirty="0">
                <a:solidFill>
                  <a:schemeClr val="bg1"/>
                </a:solidFill>
              </a:rPr>
              <a:t>key to finding relevant audiences</a:t>
            </a:r>
          </a:p>
          <a:p>
            <a:pPr lvl="1"/>
            <a:r>
              <a:rPr lang="en-US" dirty="0">
                <a:solidFill>
                  <a:schemeClr val="bg1"/>
                </a:solidFill>
              </a:rPr>
              <a:t>key to delivering a precise message to an individual </a:t>
            </a:r>
          </a:p>
          <a:p>
            <a:r>
              <a:rPr lang="en-US" dirty="0">
                <a:solidFill>
                  <a:schemeClr val="bg1"/>
                </a:solidFill>
              </a:rPr>
              <a:t>Identifying a user</a:t>
            </a:r>
          </a:p>
          <a:p>
            <a:pPr lvl="1"/>
            <a:r>
              <a:rPr lang="en-US" dirty="0">
                <a:solidFill>
                  <a:schemeClr val="bg1"/>
                </a:solidFill>
              </a:rPr>
              <a:t>Owned media – email, login, other PII</a:t>
            </a:r>
          </a:p>
          <a:p>
            <a:pPr lvl="1"/>
            <a:r>
              <a:rPr lang="en-US" dirty="0">
                <a:solidFill>
                  <a:schemeClr val="bg1"/>
                </a:solidFill>
              </a:rPr>
              <a:t>Paid media – 3</a:t>
            </a:r>
            <a:r>
              <a:rPr lang="en-US" baseline="30000" dirty="0">
                <a:solidFill>
                  <a:schemeClr val="bg1"/>
                </a:solidFill>
              </a:rPr>
              <a:t>rd</a:t>
            </a:r>
            <a:r>
              <a:rPr lang="en-US" dirty="0">
                <a:solidFill>
                  <a:schemeClr val="bg1"/>
                </a:solidFill>
              </a:rPr>
              <a:t> party cookies and syncs across ad tech</a:t>
            </a:r>
          </a:p>
          <a:p>
            <a:r>
              <a:rPr lang="en-US" dirty="0">
                <a:solidFill>
                  <a:schemeClr val="bg1"/>
                </a:solidFill>
              </a:rPr>
              <a:t>Browsers under pressure to implement consented models</a:t>
            </a:r>
          </a:p>
          <a:p>
            <a:pPr lvl="1"/>
            <a:r>
              <a:rPr lang="en-US" dirty="0">
                <a:solidFill>
                  <a:schemeClr val="bg1"/>
                </a:solidFill>
              </a:rPr>
              <a:t>3</a:t>
            </a:r>
            <a:r>
              <a:rPr lang="en-US" baseline="30000" dirty="0">
                <a:solidFill>
                  <a:schemeClr val="bg1"/>
                </a:solidFill>
              </a:rPr>
              <a:t>rd</a:t>
            </a:r>
            <a:r>
              <a:rPr lang="en-US" dirty="0">
                <a:solidFill>
                  <a:schemeClr val="bg1"/>
                </a:solidFill>
              </a:rPr>
              <a:t> party cookies, fingerprinting etc. </a:t>
            </a:r>
          </a:p>
          <a:p>
            <a:endParaRPr lang="en-US" dirty="0"/>
          </a:p>
        </p:txBody>
      </p:sp>
      <p:sp>
        <p:nvSpPr>
          <p:cNvPr id="4" name="Slide Number Placeholder 3"/>
          <p:cNvSpPr>
            <a:spLocks noGrp="1"/>
          </p:cNvSpPr>
          <p:nvPr>
            <p:ph type="sldNum" sz="quarter" idx="5"/>
          </p:nvPr>
        </p:nvSpPr>
        <p:spPr/>
        <p:txBody>
          <a:bodyPr/>
          <a:lstStyle/>
          <a:p>
            <a:fld id="{DA5D3A00-2432-0041-9F0B-7ADC46DDFCCE}" type="slidenum">
              <a:rPr lang="en-US" smtClean="0"/>
              <a:t>3</a:t>
            </a:fld>
            <a:endParaRPr lang="en-US"/>
          </a:p>
        </p:txBody>
      </p:sp>
    </p:spTree>
    <p:extLst>
      <p:ext uri="{BB962C8B-B14F-4D97-AF65-F5344CB8AC3E}">
        <p14:creationId xmlns:p14="http://schemas.microsoft.com/office/powerpoint/2010/main" val="76920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5D3A00-2432-0041-9F0B-7ADC46DDFCCE}" type="slidenum">
              <a:rPr lang="en-US" smtClean="0"/>
              <a:t>5</a:t>
            </a:fld>
            <a:endParaRPr lang="en-US"/>
          </a:p>
        </p:txBody>
      </p:sp>
    </p:spTree>
    <p:extLst>
      <p:ext uri="{BB962C8B-B14F-4D97-AF65-F5344CB8AC3E}">
        <p14:creationId xmlns:p14="http://schemas.microsoft.com/office/powerpoint/2010/main" val="197475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ED1849-26E7-7C4C-AD9D-3F6D615FBF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41770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JVX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AA9D65-56ED-9B41-A217-9DE8E959D55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bright="-30000" contrast="20000"/>
                    </a14:imgEffect>
                  </a14:imgLayer>
                </a14:imgProps>
              </a:ext>
              <a:ext uri="{28A0092B-C50C-407E-A947-70E740481C1C}">
                <a14:useLocalDpi xmlns:a14="http://schemas.microsoft.com/office/drawing/2010/main" val="0"/>
              </a:ext>
            </a:extLst>
          </a:blip>
          <a:srcRect l="7081" r="6483" b="13565"/>
          <a:stretch/>
        </p:blipFill>
        <p:spPr>
          <a:xfrm>
            <a:off x="0" y="0"/>
            <a:ext cx="9144000" cy="5143500"/>
          </a:xfrm>
          <a:prstGeom prst="rect">
            <a:avLst/>
          </a:prstGeom>
        </p:spPr>
      </p:pic>
      <p:sp>
        <p:nvSpPr>
          <p:cNvPr id="15" name="Subtitle 2">
            <a:extLst>
              <a:ext uri="{FF2B5EF4-FFF2-40B4-BE49-F238E27FC236}">
                <a16:creationId xmlns:a16="http://schemas.microsoft.com/office/drawing/2014/main" id="{03E39AD3-FBDD-0D48-B488-146651FC05D5}"/>
              </a:ext>
            </a:extLst>
          </p:cNvPr>
          <p:cNvSpPr>
            <a:spLocks noGrp="1"/>
          </p:cNvSpPr>
          <p:nvPr>
            <p:ph type="subTitle" idx="1"/>
          </p:nvPr>
        </p:nvSpPr>
        <p:spPr>
          <a:xfrm>
            <a:off x="478367" y="3087567"/>
            <a:ext cx="8187266" cy="1241822"/>
          </a:xfrm>
        </p:spPr>
        <p:txBody>
          <a:bodyPr/>
          <a:lstStyle>
            <a:lvl1pPr marL="0" indent="0" algn="ctr">
              <a:buNone/>
              <a:defRPr sz="1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ctr"/>
            <a:r>
              <a:rPr lang="en-US" sz="1800">
                <a:solidFill>
                  <a:schemeClr val="bg1">
                    <a:lumMod val="85000"/>
                  </a:schemeClr>
                </a:solidFill>
                <a:latin typeface="Avenir Book" panose="02000503020000020003" pitchFamily="2" charset="0"/>
              </a:rPr>
              <a:t>Click to edit Master subtitle style</a:t>
            </a:r>
            <a:endParaRPr lang="en-US" sz="1800" dirty="0">
              <a:solidFill>
                <a:schemeClr val="bg1">
                  <a:lumMod val="85000"/>
                </a:schemeClr>
              </a:solidFill>
              <a:latin typeface="Avenir Book" panose="02000503020000020003" pitchFamily="2" charset="0"/>
              <a:ea typeface="Avenir Light" charset="0"/>
              <a:cs typeface="Avenir Light" charset="0"/>
            </a:endParaRPr>
          </a:p>
        </p:txBody>
      </p:sp>
      <p:sp>
        <p:nvSpPr>
          <p:cNvPr id="19" name="Title 1">
            <a:extLst>
              <a:ext uri="{FF2B5EF4-FFF2-40B4-BE49-F238E27FC236}">
                <a16:creationId xmlns:a16="http://schemas.microsoft.com/office/drawing/2014/main" id="{B176905D-36E3-A142-826C-EFCC6551AAF6}"/>
              </a:ext>
            </a:extLst>
          </p:cNvPr>
          <p:cNvSpPr>
            <a:spLocks noGrp="1"/>
          </p:cNvSpPr>
          <p:nvPr>
            <p:ph type="ctrTitle"/>
          </p:nvPr>
        </p:nvSpPr>
        <p:spPr>
          <a:xfrm>
            <a:off x="0" y="1298979"/>
            <a:ext cx="9144000" cy="1790700"/>
          </a:xfrm>
        </p:spPr>
        <p:txBody>
          <a:bodyPr anchor="b">
            <a:normAutofit/>
          </a:bodyPr>
          <a:lstStyle>
            <a:lvl1pPr algn="ctr">
              <a:defRPr sz="4000" b="0" i="0" cap="all" baseline="0">
                <a:solidFill>
                  <a:schemeClr val="bg1"/>
                </a:solidFill>
                <a:latin typeface="Avenir Book" panose="02000503020000020003" pitchFamily="2" charset="0"/>
              </a:defRPr>
            </a:lvl1pPr>
          </a:lstStyle>
          <a:p>
            <a:pPr algn="ctr"/>
            <a:r>
              <a:rPr lang="en-US" sz="4000">
                <a:solidFill>
                  <a:schemeClr val="bg1"/>
                </a:solidFill>
                <a:latin typeface="Avenir" panose="02000503020000020003" pitchFamily="2" charset="0"/>
              </a:rPr>
              <a:t>Click to edit Master title style</a:t>
            </a:r>
            <a:endParaRPr lang="en-US" sz="4000" dirty="0">
              <a:solidFill>
                <a:schemeClr val="bg1"/>
              </a:solidFill>
              <a:latin typeface="Avenir" panose="02000503020000020003" pitchFamily="2" charset="0"/>
              <a:ea typeface="Avenir Heavy" charset="0"/>
              <a:cs typeface="Avenir Heavy" charset="0"/>
            </a:endParaRPr>
          </a:p>
        </p:txBody>
      </p:sp>
      <p:pic>
        <p:nvPicPr>
          <p:cNvPr id="24" name="Picture 23">
            <a:extLst>
              <a:ext uri="{FF2B5EF4-FFF2-40B4-BE49-F238E27FC236}">
                <a16:creationId xmlns:a16="http://schemas.microsoft.com/office/drawing/2014/main" id="{DE5E93D8-7D9E-7E4D-829B-3CCFFB3A967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1733" y="4709042"/>
            <a:ext cx="685800" cy="220544"/>
          </a:xfrm>
          <a:prstGeom prst="rect">
            <a:avLst/>
          </a:prstGeom>
        </p:spPr>
      </p:pic>
    </p:spTree>
    <p:extLst>
      <p:ext uri="{BB962C8B-B14F-4D97-AF65-F5344CB8AC3E}">
        <p14:creationId xmlns:p14="http://schemas.microsoft.com/office/powerpoint/2010/main" val="11995066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JVX En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8DF4071-0569-E946-8CF7-283314CB1BE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Lst>
          </a:blip>
          <a:srcRect t="1346" b="22954"/>
          <a:stretch/>
        </p:blipFill>
        <p:spPr>
          <a:xfrm>
            <a:off x="0" y="0"/>
            <a:ext cx="9144000" cy="5143500"/>
          </a:xfrm>
          <a:prstGeom prst="rect">
            <a:avLst/>
          </a:prstGeom>
        </p:spPr>
      </p:pic>
      <p:pic>
        <p:nvPicPr>
          <p:cNvPr id="10" name="Picture 9">
            <a:extLst>
              <a:ext uri="{FF2B5EF4-FFF2-40B4-BE49-F238E27FC236}">
                <a16:creationId xmlns:a16="http://schemas.microsoft.com/office/drawing/2014/main" id="{D4B35AFD-99CB-3440-95C2-F1D6FB9DF2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1733" y="4709042"/>
            <a:ext cx="685800" cy="220544"/>
          </a:xfrm>
          <a:prstGeom prst="rect">
            <a:avLst/>
          </a:prstGeom>
        </p:spPr>
      </p:pic>
      <p:sp>
        <p:nvSpPr>
          <p:cNvPr id="19" name="Text Placeholder 8">
            <a:extLst>
              <a:ext uri="{FF2B5EF4-FFF2-40B4-BE49-F238E27FC236}">
                <a16:creationId xmlns:a16="http://schemas.microsoft.com/office/drawing/2014/main" id="{95D70D59-304D-3B4E-BD79-59834C32D694}"/>
              </a:ext>
            </a:extLst>
          </p:cNvPr>
          <p:cNvSpPr>
            <a:spLocks noGrp="1"/>
          </p:cNvSpPr>
          <p:nvPr>
            <p:ph type="body" sz="quarter" idx="14" hasCustomPrompt="1"/>
          </p:nvPr>
        </p:nvSpPr>
        <p:spPr>
          <a:xfrm>
            <a:off x="875362" y="971034"/>
            <a:ext cx="7393274" cy="1281099"/>
          </a:xfrm>
        </p:spPr>
        <p:txBody>
          <a:bodyPr>
            <a:noAutofit/>
          </a:bodyPr>
          <a:lstStyle>
            <a:lvl1pPr marL="0" indent="0" algn="ctr">
              <a:lnSpc>
                <a:spcPct val="100000"/>
              </a:lnSpc>
              <a:buNone/>
              <a:defRPr sz="2400" b="0" i="0" cap="all" baseline="0">
                <a:solidFill>
                  <a:schemeClr val="bg1"/>
                </a:solidFill>
                <a:latin typeface="Avenir Book" panose="02000503020000020003" pitchFamily="2" charset="0"/>
              </a:defRPr>
            </a:lvl1pPr>
          </a:lstStyle>
          <a:p>
            <a:pPr lvl="0"/>
            <a:r>
              <a:rPr lang="en-US" dirty="0"/>
              <a:t>Click to add message</a:t>
            </a:r>
          </a:p>
        </p:txBody>
      </p:sp>
      <p:sp>
        <p:nvSpPr>
          <p:cNvPr id="22" name="Text Placeholder 2">
            <a:extLst>
              <a:ext uri="{FF2B5EF4-FFF2-40B4-BE49-F238E27FC236}">
                <a16:creationId xmlns:a16="http://schemas.microsoft.com/office/drawing/2014/main" id="{52476E3E-F0FD-7348-9B2D-E2083263A67A}"/>
              </a:ext>
            </a:extLst>
          </p:cNvPr>
          <p:cNvSpPr>
            <a:spLocks noGrp="1"/>
          </p:cNvSpPr>
          <p:nvPr>
            <p:ph type="body" sz="quarter" idx="15" hasCustomPrompt="1"/>
          </p:nvPr>
        </p:nvSpPr>
        <p:spPr>
          <a:xfrm>
            <a:off x="1850503" y="3481921"/>
            <a:ext cx="5442993" cy="463550"/>
          </a:xfrm>
        </p:spPr>
        <p:txBody>
          <a:bodyPr>
            <a:normAutofit/>
          </a:bodyPr>
          <a:lstStyle>
            <a:lvl1pPr marL="0" indent="0" algn="ctr">
              <a:buNone/>
              <a:defRPr sz="2400" b="0" i="0">
                <a:solidFill>
                  <a:schemeClr val="bg1"/>
                </a:solidFill>
                <a:latin typeface="Avenir Book" panose="020005030200000200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email address</a:t>
            </a:r>
          </a:p>
        </p:txBody>
      </p:sp>
      <p:sp>
        <p:nvSpPr>
          <p:cNvPr id="23" name="Rectangle 22">
            <a:extLst>
              <a:ext uri="{FF2B5EF4-FFF2-40B4-BE49-F238E27FC236}">
                <a16:creationId xmlns:a16="http://schemas.microsoft.com/office/drawing/2014/main" id="{6BC00604-B8DA-DF46-8540-600C08C8A2EC}"/>
              </a:ext>
            </a:extLst>
          </p:cNvPr>
          <p:cNvSpPr/>
          <p:nvPr userDrawn="1"/>
        </p:nvSpPr>
        <p:spPr>
          <a:xfrm>
            <a:off x="7436662" y="4671269"/>
            <a:ext cx="1373838" cy="307777"/>
          </a:xfrm>
          <a:prstGeom prst="rect">
            <a:avLst/>
          </a:prstGeom>
        </p:spPr>
        <p:txBody>
          <a:bodyPr wrap="none">
            <a:spAutoFit/>
          </a:bodyPr>
          <a:lstStyle/>
          <a:p>
            <a:pPr algn="ctr"/>
            <a:r>
              <a:rPr lang="en-US" sz="1400" dirty="0" err="1">
                <a:solidFill>
                  <a:schemeClr val="bg1"/>
                </a:solidFill>
                <a:latin typeface="Avenir Book" panose="02000503020000020003" pitchFamily="2" charset="0"/>
                <a:ea typeface="Avenir Heavy" charset="0"/>
                <a:cs typeface="Avenir Heavy" charset="0"/>
              </a:rPr>
              <a:t>www.jivox.com</a:t>
            </a:r>
            <a:endParaRPr lang="en-US" sz="1400" dirty="0">
              <a:solidFill>
                <a:schemeClr val="bg1"/>
              </a:solidFill>
              <a:latin typeface="Avenir Book" panose="02000503020000020003" pitchFamily="2" charset="0"/>
              <a:ea typeface="Avenir Heavy" charset="0"/>
              <a:cs typeface="Avenir Heavy" charset="0"/>
            </a:endParaRPr>
          </a:p>
        </p:txBody>
      </p:sp>
      <p:pic>
        <p:nvPicPr>
          <p:cNvPr id="25" name="Picture 24">
            <a:extLst>
              <a:ext uri="{FF2B5EF4-FFF2-40B4-BE49-F238E27FC236}">
                <a16:creationId xmlns:a16="http://schemas.microsoft.com/office/drawing/2014/main" id="{84F7C6D3-61DC-D749-90C8-E46D53A4540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88022" y="4524322"/>
            <a:ext cx="548640" cy="539181"/>
          </a:xfrm>
          <a:prstGeom prst="rect">
            <a:avLst/>
          </a:prstGeom>
        </p:spPr>
      </p:pic>
      <p:pic>
        <p:nvPicPr>
          <p:cNvPr id="27" name="Picture 26">
            <a:extLst>
              <a:ext uri="{FF2B5EF4-FFF2-40B4-BE49-F238E27FC236}">
                <a16:creationId xmlns:a16="http://schemas.microsoft.com/office/drawing/2014/main" id="{D5BD4A21-8F94-0F4D-8FCE-EF73EA20A16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9422" y="4679612"/>
            <a:ext cx="228600" cy="228600"/>
          </a:xfrm>
          <a:prstGeom prst="rect">
            <a:avLst/>
          </a:prstGeom>
        </p:spPr>
      </p:pic>
    </p:spTree>
    <p:extLst>
      <p:ext uri="{BB962C8B-B14F-4D97-AF65-F5344CB8AC3E}">
        <p14:creationId xmlns:p14="http://schemas.microsoft.com/office/powerpoint/2010/main" val="45904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JVX End Layout No Tex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8DF4071-0569-E946-8CF7-283314CB1BE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Lst>
          </a:blip>
          <a:srcRect t="1346" b="22954"/>
          <a:stretch/>
        </p:blipFill>
        <p:spPr>
          <a:xfrm>
            <a:off x="0" y="0"/>
            <a:ext cx="9144000" cy="5143500"/>
          </a:xfrm>
          <a:prstGeom prst="rect">
            <a:avLst/>
          </a:prstGeom>
        </p:spPr>
      </p:pic>
      <p:pic>
        <p:nvPicPr>
          <p:cNvPr id="10" name="Picture 9">
            <a:extLst>
              <a:ext uri="{FF2B5EF4-FFF2-40B4-BE49-F238E27FC236}">
                <a16:creationId xmlns:a16="http://schemas.microsoft.com/office/drawing/2014/main" id="{D4B35AFD-99CB-3440-95C2-F1D6FB9DF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3" y="4709042"/>
            <a:ext cx="685800" cy="220544"/>
          </a:xfrm>
          <a:prstGeom prst="rect">
            <a:avLst/>
          </a:prstGeom>
        </p:spPr>
      </p:pic>
      <p:sp>
        <p:nvSpPr>
          <p:cNvPr id="19" name="Text Placeholder 8">
            <a:extLst>
              <a:ext uri="{FF2B5EF4-FFF2-40B4-BE49-F238E27FC236}">
                <a16:creationId xmlns:a16="http://schemas.microsoft.com/office/drawing/2014/main" id="{95D70D59-304D-3B4E-BD79-59834C32D694}"/>
              </a:ext>
            </a:extLst>
          </p:cNvPr>
          <p:cNvSpPr>
            <a:spLocks noGrp="1"/>
          </p:cNvSpPr>
          <p:nvPr>
            <p:ph type="body" sz="quarter" idx="14" hasCustomPrompt="1"/>
          </p:nvPr>
        </p:nvSpPr>
        <p:spPr>
          <a:xfrm>
            <a:off x="875362" y="971034"/>
            <a:ext cx="7393274" cy="1281099"/>
          </a:xfrm>
        </p:spPr>
        <p:txBody>
          <a:bodyPr>
            <a:noAutofit/>
          </a:bodyPr>
          <a:lstStyle>
            <a:lvl1pPr marL="0" indent="0" algn="ctr">
              <a:lnSpc>
                <a:spcPct val="100000"/>
              </a:lnSpc>
              <a:buNone/>
              <a:defRPr sz="2400" b="0" i="0" cap="all" baseline="0">
                <a:solidFill>
                  <a:schemeClr val="bg1"/>
                </a:solidFill>
                <a:latin typeface="Avenir Book" panose="02000503020000020003" pitchFamily="2" charset="0"/>
              </a:defRPr>
            </a:lvl1pPr>
          </a:lstStyle>
          <a:p>
            <a:pPr lvl="0"/>
            <a:r>
              <a:rPr lang="en-US" dirty="0"/>
              <a:t>Click to add message</a:t>
            </a:r>
          </a:p>
        </p:txBody>
      </p:sp>
      <p:sp>
        <p:nvSpPr>
          <p:cNvPr id="22" name="Text Placeholder 2">
            <a:extLst>
              <a:ext uri="{FF2B5EF4-FFF2-40B4-BE49-F238E27FC236}">
                <a16:creationId xmlns:a16="http://schemas.microsoft.com/office/drawing/2014/main" id="{52476E3E-F0FD-7348-9B2D-E2083263A67A}"/>
              </a:ext>
            </a:extLst>
          </p:cNvPr>
          <p:cNvSpPr>
            <a:spLocks noGrp="1"/>
          </p:cNvSpPr>
          <p:nvPr>
            <p:ph type="body" sz="quarter" idx="15" hasCustomPrompt="1"/>
          </p:nvPr>
        </p:nvSpPr>
        <p:spPr>
          <a:xfrm>
            <a:off x="1850503" y="3481921"/>
            <a:ext cx="5442993" cy="463550"/>
          </a:xfrm>
        </p:spPr>
        <p:txBody>
          <a:bodyPr>
            <a:normAutofit/>
          </a:bodyPr>
          <a:lstStyle>
            <a:lvl1pPr marL="0" indent="0" algn="ctr">
              <a:buNone/>
              <a:defRPr sz="2400" b="0" i="0">
                <a:solidFill>
                  <a:schemeClr val="bg1"/>
                </a:solidFill>
                <a:latin typeface="Avenir Book" panose="020005030200000200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email address</a:t>
            </a:r>
          </a:p>
        </p:txBody>
      </p:sp>
      <p:sp>
        <p:nvSpPr>
          <p:cNvPr id="23" name="Rectangle 22">
            <a:extLst>
              <a:ext uri="{FF2B5EF4-FFF2-40B4-BE49-F238E27FC236}">
                <a16:creationId xmlns:a16="http://schemas.microsoft.com/office/drawing/2014/main" id="{6BC00604-B8DA-DF46-8540-600C08C8A2EC}"/>
              </a:ext>
            </a:extLst>
          </p:cNvPr>
          <p:cNvSpPr/>
          <p:nvPr/>
        </p:nvSpPr>
        <p:spPr>
          <a:xfrm>
            <a:off x="7436662" y="4671269"/>
            <a:ext cx="1373838" cy="307777"/>
          </a:xfrm>
          <a:prstGeom prst="rect">
            <a:avLst/>
          </a:prstGeom>
        </p:spPr>
        <p:txBody>
          <a:bodyPr wrap="none">
            <a:spAutoFit/>
          </a:bodyPr>
          <a:lstStyle/>
          <a:p>
            <a:pPr algn="ctr"/>
            <a:r>
              <a:rPr lang="en-US" sz="1400" dirty="0" err="1">
                <a:solidFill>
                  <a:schemeClr val="bg1"/>
                </a:solidFill>
                <a:latin typeface="Avenir Book" panose="02000503020000020003" pitchFamily="2" charset="0"/>
                <a:ea typeface="Avenir Heavy" charset="0"/>
                <a:cs typeface="Avenir Heavy" charset="0"/>
              </a:rPr>
              <a:t>www.jivox.com</a:t>
            </a:r>
            <a:endParaRPr lang="en-US" sz="1400" dirty="0">
              <a:solidFill>
                <a:schemeClr val="bg1"/>
              </a:solidFill>
              <a:latin typeface="Avenir Book" panose="02000503020000020003" pitchFamily="2" charset="0"/>
              <a:ea typeface="Avenir Heavy" charset="0"/>
              <a:cs typeface="Avenir Heavy" charset="0"/>
            </a:endParaRPr>
          </a:p>
        </p:txBody>
      </p:sp>
      <p:pic>
        <p:nvPicPr>
          <p:cNvPr id="25" name="Picture 24">
            <a:extLst>
              <a:ext uri="{FF2B5EF4-FFF2-40B4-BE49-F238E27FC236}">
                <a16:creationId xmlns:a16="http://schemas.microsoft.com/office/drawing/2014/main" id="{84F7C6D3-61DC-D749-90C8-E46D53A45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8022" y="4524322"/>
            <a:ext cx="548640" cy="539181"/>
          </a:xfrm>
          <a:prstGeom prst="rect">
            <a:avLst/>
          </a:prstGeom>
        </p:spPr>
      </p:pic>
      <p:pic>
        <p:nvPicPr>
          <p:cNvPr id="27" name="Picture 26">
            <a:extLst>
              <a:ext uri="{FF2B5EF4-FFF2-40B4-BE49-F238E27FC236}">
                <a16:creationId xmlns:a16="http://schemas.microsoft.com/office/drawing/2014/main" id="{D5BD4A21-8F94-0F4D-8FCE-EF73EA20A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9422" y="4679612"/>
            <a:ext cx="228600" cy="228600"/>
          </a:xfrm>
          <a:prstGeom prst="rect">
            <a:avLst/>
          </a:prstGeom>
        </p:spPr>
      </p:pic>
      <p:pic>
        <p:nvPicPr>
          <p:cNvPr id="9" name="Picture 8">
            <a:extLst>
              <a:ext uri="{FF2B5EF4-FFF2-40B4-BE49-F238E27FC236}">
                <a16:creationId xmlns:a16="http://schemas.microsoft.com/office/drawing/2014/main" id="{4389D96C-F88F-9C47-9E96-FC0706FEDA0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Lst>
          </a:blip>
          <a:srcRect t="1346" b="22954"/>
          <a:stretch/>
        </p:blipFill>
        <p:spPr>
          <a:xfrm>
            <a:off x="0" y="0"/>
            <a:ext cx="9144000" cy="5143500"/>
          </a:xfrm>
          <a:prstGeom prst="rect">
            <a:avLst/>
          </a:prstGeom>
        </p:spPr>
      </p:pic>
      <p:pic>
        <p:nvPicPr>
          <p:cNvPr id="11" name="Picture 10">
            <a:extLst>
              <a:ext uri="{FF2B5EF4-FFF2-40B4-BE49-F238E27FC236}">
                <a16:creationId xmlns:a16="http://schemas.microsoft.com/office/drawing/2014/main" id="{B80E97B0-0EB7-6947-83B2-9896156CDA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1733" y="4709042"/>
            <a:ext cx="685800" cy="220544"/>
          </a:xfrm>
          <a:prstGeom prst="rect">
            <a:avLst/>
          </a:prstGeom>
        </p:spPr>
      </p:pic>
      <p:sp>
        <p:nvSpPr>
          <p:cNvPr id="12" name="Rectangle 11">
            <a:extLst>
              <a:ext uri="{FF2B5EF4-FFF2-40B4-BE49-F238E27FC236}">
                <a16:creationId xmlns:a16="http://schemas.microsoft.com/office/drawing/2014/main" id="{1BB31AA5-231E-CF40-815B-28D1BC18DD0E}"/>
              </a:ext>
            </a:extLst>
          </p:cNvPr>
          <p:cNvSpPr/>
          <p:nvPr userDrawn="1"/>
        </p:nvSpPr>
        <p:spPr>
          <a:xfrm>
            <a:off x="7436662" y="4671269"/>
            <a:ext cx="1373838" cy="307777"/>
          </a:xfrm>
          <a:prstGeom prst="rect">
            <a:avLst/>
          </a:prstGeom>
        </p:spPr>
        <p:txBody>
          <a:bodyPr wrap="none">
            <a:spAutoFit/>
          </a:bodyPr>
          <a:lstStyle/>
          <a:p>
            <a:pPr algn="ctr"/>
            <a:r>
              <a:rPr lang="en-US" sz="1400" dirty="0" err="1">
                <a:solidFill>
                  <a:schemeClr val="bg1"/>
                </a:solidFill>
                <a:latin typeface="Avenir Book" panose="02000503020000020003" pitchFamily="2" charset="0"/>
                <a:ea typeface="Avenir Heavy" charset="0"/>
                <a:cs typeface="Avenir Heavy" charset="0"/>
              </a:rPr>
              <a:t>www.jivox.com</a:t>
            </a:r>
            <a:endParaRPr lang="en-US" sz="1400" dirty="0">
              <a:solidFill>
                <a:schemeClr val="bg1"/>
              </a:solidFill>
              <a:latin typeface="Avenir Book" panose="02000503020000020003" pitchFamily="2" charset="0"/>
              <a:ea typeface="Avenir Heavy" charset="0"/>
              <a:cs typeface="Avenir Heavy" charset="0"/>
            </a:endParaRPr>
          </a:p>
        </p:txBody>
      </p:sp>
      <p:pic>
        <p:nvPicPr>
          <p:cNvPr id="13" name="Picture 12">
            <a:extLst>
              <a:ext uri="{FF2B5EF4-FFF2-40B4-BE49-F238E27FC236}">
                <a16:creationId xmlns:a16="http://schemas.microsoft.com/office/drawing/2014/main" id="{51E6B1B9-16DC-7245-9FC5-31397DBA2D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88022" y="4524322"/>
            <a:ext cx="548640" cy="539181"/>
          </a:xfrm>
          <a:prstGeom prst="rect">
            <a:avLst/>
          </a:prstGeom>
        </p:spPr>
      </p:pic>
      <p:pic>
        <p:nvPicPr>
          <p:cNvPr id="14" name="Picture 13">
            <a:extLst>
              <a:ext uri="{FF2B5EF4-FFF2-40B4-BE49-F238E27FC236}">
                <a16:creationId xmlns:a16="http://schemas.microsoft.com/office/drawing/2014/main" id="{4CF3D5F2-F54F-7846-9DF6-97F40399B5B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9422" y="4679612"/>
            <a:ext cx="228600" cy="228600"/>
          </a:xfrm>
          <a:prstGeom prst="rect">
            <a:avLst/>
          </a:prstGeom>
        </p:spPr>
      </p:pic>
    </p:spTree>
    <p:extLst>
      <p:ext uri="{BB962C8B-B14F-4D97-AF65-F5344CB8AC3E}">
        <p14:creationId xmlns:p14="http://schemas.microsoft.com/office/powerpoint/2010/main" val="3324883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JVX En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8DF4071-0569-E946-8CF7-283314CB1BEC}"/>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rcRect t="1346" b="22954"/>
          <a:stretch/>
        </p:blipFill>
        <p:spPr>
          <a:xfrm>
            <a:off x="0" y="0"/>
            <a:ext cx="9144000" cy="5143500"/>
          </a:xfrm>
          <a:prstGeom prst="rect">
            <a:avLst/>
          </a:prstGeom>
        </p:spPr>
      </p:pic>
      <p:pic>
        <p:nvPicPr>
          <p:cNvPr id="10" name="Picture 9">
            <a:extLst>
              <a:ext uri="{FF2B5EF4-FFF2-40B4-BE49-F238E27FC236}">
                <a16:creationId xmlns:a16="http://schemas.microsoft.com/office/drawing/2014/main" id="{D4B35AFD-99CB-3440-95C2-F1D6FB9DF2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1733" y="4709042"/>
            <a:ext cx="685800" cy="220544"/>
          </a:xfrm>
          <a:prstGeom prst="rect">
            <a:avLst/>
          </a:prstGeom>
        </p:spPr>
      </p:pic>
      <p:sp>
        <p:nvSpPr>
          <p:cNvPr id="19" name="Text Placeholder 8">
            <a:extLst>
              <a:ext uri="{FF2B5EF4-FFF2-40B4-BE49-F238E27FC236}">
                <a16:creationId xmlns:a16="http://schemas.microsoft.com/office/drawing/2014/main" id="{95D70D59-304D-3B4E-BD79-59834C32D694}"/>
              </a:ext>
            </a:extLst>
          </p:cNvPr>
          <p:cNvSpPr>
            <a:spLocks noGrp="1"/>
          </p:cNvSpPr>
          <p:nvPr>
            <p:ph type="body" sz="quarter" idx="14" hasCustomPrompt="1"/>
          </p:nvPr>
        </p:nvSpPr>
        <p:spPr>
          <a:xfrm>
            <a:off x="875362" y="971034"/>
            <a:ext cx="7393274" cy="1281099"/>
          </a:xfrm>
        </p:spPr>
        <p:txBody>
          <a:bodyPr>
            <a:noAutofit/>
          </a:bodyPr>
          <a:lstStyle>
            <a:lvl1pPr marL="0" indent="0" algn="ctr">
              <a:lnSpc>
                <a:spcPct val="100000"/>
              </a:lnSpc>
              <a:buNone/>
              <a:defRPr sz="2400" b="0" i="0" cap="all" baseline="0">
                <a:solidFill>
                  <a:schemeClr val="bg1"/>
                </a:solidFill>
                <a:latin typeface="Avenir Book" panose="02000503020000020003" pitchFamily="2" charset="0"/>
              </a:defRPr>
            </a:lvl1pPr>
          </a:lstStyle>
          <a:p>
            <a:pPr lvl="0"/>
            <a:r>
              <a:rPr lang="en-US" dirty="0"/>
              <a:t>Click to add message</a:t>
            </a:r>
          </a:p>
        </p:txBody>
      </p:sp>
      <p:sp>
        <p:nvSpPr>
          <p:cNvPr id="22" name="Text Placeholder 2">
            <a:extLst>
              <a:ext uri="{FF2B5EF4-FFF2-40B4-BE49-F238E27FC236}">
                <a16:creationId xmlns:a16="http://schemas.microsoft.com/office/drawing/2014/main" id="{52476E3E-F0FD-7348-9B2D-E2083263A67A}"/>
              </a:ext>
            </a:extLst>
          </p:cNvPr>
          <p:cNvSpPr>
            <a:spLocks noGrp="1"/>
          </p:cNvSpPr>
          <p:nvPr>
            <p:ph type="body" sz="quarter" idx="15" hasCustomPrompt="1"/>
          </p:nvPr>
        </p:nvSpPr>
        <p:spPr>
          <a:xfrm>
            <a:off x="1850503" y="3481921"/>
            <a:ext cx="5442993" cy="463550"/>
          </a:xfrm>
        </p:spPr>
        <p:txBody>
          <a:bodyPr>
            <a:normAutofit/>
          </a:bodyPr>
          <a:lstStyle>
            <a:lvl1pPr marL="0" indent="0" algn="ctr">
              <a:buNone/>
              <a:defRPr sz="2400" b="0" i="0">
                <a:solidFill>
                  <a:schemeClr val="bg1"/>
                </a:solidFill>
                <a:latin typeface="Avenir Book" panose="020005030200000200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email address</a:t>
            </a:r>
          </a:p>
        </p:txBody>
      </p:sp>
      <p:sp>
        <p:nvSpPr>
          <p:cNvPr id="23" name="Rectangle 22">
            <a:extLst>
              <a:ext uri="{FF2B5EF4-FFF2-40B4-BE49-F238E27FC236}">
                <a16:creationId xmlns:a16="http://schemas.microsoft.com/office/drawing/2014/main" id="{6BC00604-B8DA-DF46-8540-600C08C8A2EC}"/>
              </a:ext>
            </a:extLst>
          </p:cNvPr>
          <p:cNvSpPr/>
          <p:nvPr userDrawn="1"/>
        </p:nvSpPr>
        <p:spPr>
          <a:xfrm>
            <a:off x="7436662" y="4671269"/>
            <a:ext cx="1373838" cy="307777"/>
          </a:xfrm>
          <a:prstGeom prst="rect">
            <a:avLst/>
          </a:prstGeom>
        </p:spPr>
        <p:txBody>
          <a:bodyPr wrap="none">
            <a:spAutoFit/>
          </a:bodyPr>
          <a:lstStyle/>
          <a:p>
            <a:pPr algn="ctr"/>
            <a:r>
              <a:rPr lang="en-US" sz="1400" dirty="0" err="1">
                <a:solidFill>
                  <a:schemeClr val="bg1"/>
                </a:solidFill>
                <a:latin typeface="Avenir Book" panose="02000503020000020003" pitchFamily="2" charset="0"/>
                <a:ea typeface="Avenir Heavy" charset="0"/>
                <a:cs typeface="Avenir Heavy" charset="0"/>
              </a:rPr>
              <a:t>www.jivox.com</a:t>
            </a:r>
            <a:endParaRPr lang="en-US" sz="1400" dirty="0">
              <a:solidFill>
                <a:schemeClr val="bg1"/>
              </a:solidFill>
              <a:latin typeface="Avenir Book" panose="02000503020000020003" pitchFamily="2" charset="0"/>
              <a:ea typeface="Avenir Heavy" charset="0"/>
              <a:cs typeface="Avenir Heavy" charset="0"/>
            </a:endParaRPr>
          </a:p>
        </p:txBody>
      </p:sp>
      <p:pic>
        <p:nvPicPr>
          <p:cNvPr id="25" name="Picture 24">
            <a:extLst>
              <a:ext uri="{FF2B5EF4-FFF2-40B4-BE49-F238E27FC236}">
                <a16:creationId xmlns:a16="http://schemas.microsoft.com/office/drawing/2014/main" id="{84F7C6D3-61DC-D749-90C8-E46D53A4540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888022" y="4524322"/>
            <a:ext cx="548640" cy="539181"/>
          </a:xfrm>
          <a:prstGeom prst="rect">
            <a:avLst/>
          </a:prstGeom>
        </p:spPr>
      </p:pic>
      <p:pic>
        <p:nvPicPr>
          <p:cNvPr id="27" name="Picture 26">
            <a:extLst>
              <a:ext uri="{FF2B5EF4-FFF2-40B4-BE49-F238E27FC236}">
                <a16:creationId xmlns:a16="http://schemas.microsoft.com/office/drawing/2014/main" id="{D5BD4A21-8F94-0F4D-8FCE-EF73EA20A16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659422" y="4679612"/>
            <a:ext cx="228600" cy="228600"/>
          </a:xfrm>
          <a:prstGeom prst="rect">
            <a:avLst/>
          </a:prstGeom>
        </p:spPr>
      </p:pic>
    </p:spTree>
    <p:extLst>
      <p:ext uri="{BB962C8B-B14F-4D97-AF65-F5344CB8AC3E}">
        <p14:creationId xmlns:p14="http://schemas.microsoft.com/office/powerpoint/2010/main" val="2834261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JVX Title and Content 1 no sub">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68473"/>
            <a:ext cx="7886700" cy="346425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07EF997-0A3B-314B-87C7-90A984899C61}" type="slidenum">
              <a:rPr lang="en-US" smtClean="0"/>
              <a:t>‹#›</a:t>
            </a:fld>
            <a:endParaRPr lang="en-US" dirty="0"/>
          </a:p>
        </p:txBody>
      </p:sp>
      <p:sp>
        <p:nvSpPr>
          <p:cNvPr id="7" name="Title 1">
            <a:extLst>
              <a:ext uri="{FF2B5EF4-FFF2-40B4-BE49-F238E27FC236}">
                <a16:creationId xmlns:a16="http://schemas.microsoft.com/office/drawing/2014/main" id="{A0856D4F-59AA-5D45-BA65-978AA6EFD11A}"/>
              </a:ext>
            </a:extLst>
          </p:cNvPr>
          <p:cNvSpPr>
            <a:spLocks noGrp="1"/>
          </p:cNvSpPr>
          <p:nvPr>
            <p:ph type="title"/>
          </p:nvPr>
        </p:nvSpPr>
        <p:spPr>
          <a:xfrm>
            <a:off x="628650" y="293027"/>
            <a:ext cx="7886700" cy="511305"/>
          </a:xfrm>
        </p:spPr>
        <p:txBody>
          <a:bodyPr anchor="t">
            <a:normAutofit/>
          </a:bodyPr>
          <a:lstStyle>
            <a:lvl1pPr algn="ctr">
              <a:defRPr sz="2800" b="1" i="0" cap="all" baseline="0">
                <a:latin typeface="Avenir Heavy" panose="02000503020000020003" pitchFamily="2" charset="0"/>
              </a:defRPr>
            </a:lvl1pPr>
          </a:lstStyle>
          <a:p>
            <a:r>
              <a:rPr lang="en-US"/>
              <a:t>Click to edit Master title style</a:t>
            </a:r>
            <a:endParaRPr lang="en-US" dirty="0"/>
          </a:p>
        </p:txBody>
      </p:sp>
      <p:pic>
        <p:nvPicPr>
          <p:cNvPr id="21" name="Picture 20">
            <a:extLst>
              <a:ext uri="{FF2B5EF4-FFF2-40B4-BE49-F238E27FC236}">
                <a16:creationId xmlns:a16="http://schemas.microsoft.com/office/drawing/2014/main" id="{01560A44-262A-6347-997E-8E05EEF21F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732" y="4705706"/>
            <a:ext cx="685800" cy="221226"/>
          </a:xfrm>
          <a:prstGeom prst="rect">
            <a:avLst/>
          </a:prstGeom>
        </p:spPr>
      </p:pic>
      <p:pic>
        <p:nvPicPr>
          <p:cNvPr id="8" name="Picture 7">
            <a:extLst>
              <a:ext uri="{FF2B5EF4-FFF2-40B4-BE49-F238E27FC236}">
                <a16:creationId xmlns:a16="http://schemas.microsoft.com/office/drawing/2014/main" id="{28DDAF2E-CD30-2D43-AF51-215E6D810E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1732" y="4705706"/>
            <a:ext cx="685800" cy="221226"/>
          </a:xfrm>
          <a:prstGeom prst="rect">
            <a:avLst/>
          </a:prstGeom>
        </p:spPr>
      </p:pic>
    </p:spTree>
    <p:extLst>
      <p:ext uri="{BB962C8B-B14F-4D97-AF65-F5344CB8AC3E}">
        <p14:creationId xmlns:p14="http://schemas.microsoft.com/office/powerpoint/2010/main" val="286978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JVX Title Slide No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AA9D65-56ED-9B41-A217-9DE8E959D553}"/>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bright="-30000" contrast="20000"/>
                    </a14:imgEffect>
                  </a14:imgLayer>
                </a14:imgProps>
              </a:ext>
              <a:ext uri="{28A0092B-C50C-407E-A947-70E740481C1C}">
                <a14:useLocalDpi xmlns:a14="http://schemas.microsoft.com/office/drawing/2010/main" val="0"/>
              </a:ext>
            </a:extLst>
          </a:blip>
          <a:srcRect l="7081" r="6483" b="13565"/>
          <a:stretch/>
        </p:blipFill>
        <p:spPr>
          <a:xfrm>
            <a:off x="0" y="0"/>
            <a:ext cx="9144000" cy="5143500"/>
          </a:xfrm>
          <a:prstGeom prst="rect">
            <a:avLst/>
          </a:prstGeom>
        </p:spPr>
      </p:pic>
      <p:sp>
        <p:nvSpPr>
          <p:cNvPr id="15" name="Subtitle 2">
            <a:extLst>
              <a:ext uri="{FF2B5EF4-FFF2-40B4-BE49-F238E27FC236}">
                <a16:creationId xmlns:a16="http://schemas.microsoft.com/office/drawing/2014/main" id="{03E39AD3-FBDD-0D48-B488-146651FC05D5}"/>
              </a:ext>
            </a:extLst>
          </p:cNvPr>
          <p:cNvSpPr>
            <a:spLocks noGrp="1"/>
          </p:cNvSpPr>
          <p:nvPr>
            <p:ph type="subTitle" idx="1"/>
          </p:nvPr>
        </p:nvSpPr>
        <p:spPr>
          <a:xfrm>
            <a:off x="478367" y="3087567"/>
            <a:ext cx="8187266" cy="1241822"/>
          </a:xfrm>
        </p:spPr>
        <p:txBody>
          <a:bodyPr/>
          <a:lstStyle>
            <a:lvl1pPr marL="0" indent="0" algn="ctr">
              <a:buNone/>
              <a:defRPr sz="18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ctr"/>
            <a:r>
              <a:rPr lang="en-US" sz="1800">
                <a:solidFill>
                  <a:schemeClr val="bg1">
                    <a:lumMod val="85000"/>
                  </a:schemeClr>
                </a:solidFill>
                <a:latin typeface="Avenir Book" panose="02000503020000020003" pitchFamily="2" charset="0"/>
              </a:rPr>
              <a:t>Click to edit Master subtitle style</a:t>
            </a:r>
            <a:endParaRPr lang="en-US" sz="1800" dirty="0">
              <a:solidFill>
                <a:schemeClr val="bg1">
                  <a:lumMod val="85000"/>
                </a:schemeClr>
              </a:solidFill>
              <a:latin typeface="Avenir Book" panose="02000503020000020003" pitchFamily="2" charset="0"/>
              <a:ea typeface="Avenir Light" charset="0"/>
              <a:cs typeface="Avenir Light" charset="0"/>
            </a:endParaRPr>
          </a:p>
        </p:txBody>
      </p:sp>
      <p:sp>
        <p:nvSpPr>
          <p:cNvPr id="19" name="Title 1">
            <a:extLst>
              <a:ext uri="{FF2B5EF4-FFF2-40B4-BE49-F238E27FC236}">
                <a16:creationId xmlns:a16="http://schemas.microsoft.com/office/drawing/2014/main" id="{B176905D-36E3-A142-826C-EFCC6551AAF6}"/>
              </a:ext>
            </a:extLst>
          </p:cNvPr>
          <p:cNvSpPr>
            <a:spLocks noGrp="1"/>
          </p:cNvSpPr>
          <p:nvPr>
            <p:ph type="ctrTitle"/>
          </p:nvPr>
        </p:nvSpPr>
        <p:spPr>
          <a:xfrm>
            <a:off x="0" y="1298979"/>
            <a:ext cx="9144000" cy="1790700"/>
          </a:xfrm>
        </p:spPr>
        <p:txBody>
          <a:bodyPr anchor="b">
            <a:normAutofit/>
          </a:bodyPr>
          <a:lstStyle>
            <a:lvl1pPr algn="ctr">
              <a:defRPr sz="4000" b="0" i="0" cap="all" baseline="0">
                <a:latin typeface="Avenir Book" panose="02000503020000020003" pitchFamily="2" charset="0"/>
              </a:defRPr>
            </a:lvl1pPr>
          </a:lstStyle>
          <a:p>
            <a:pPr algn="ctr"/>
            <a:r>
              <a:rPr lang="en-US" sz="4000">
                <a:solidFill>
                  <a:schemeClr val="bg1"/>
                </a:solidFill>
                <a:latin typeface="Avenir" panose="02000503020000020003" pitchFamily="2" charset="0"/>
              </a:rPr>
              <a:t>Click to edit Master title style</a:t>
            </a:r>
            <a:endParaRPr lang="en-US" sz="4000" dirty="0">
              <a:solidFill>
                <a:schemeClr val="bg1"/>
              </a:solidFill>
              <a:latin typeface="Avenir" panose="02000503020000020003" pitchFamily="2" charset="0"/>
              <a:ea typeface="Avenir Heavy" charset="0"/>
              <a:cs typeface="Avenir Heavy" charset="0"/>
            </a:endParaRPr>
          </a:p>
        </p:txBody>
      </p:sp>
      <p:pic>
        <p:nvPicPr>
          <p:cNvPr id="24" name="Picture 23">
            <a:extLst>
              <a:ext uri="{FF2B5EF4-FFF2-40B4-BE49-F238E27FC236}">
                <a16:creationId xmlns:a16="http://schemas.microsoft.com/office/drawing/2014/main" id="{DE5E93D8-7D9E-7E4D-829B-3CCFFB3A9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3" y="4709042"/>
            <a:ext cx="685800" cy="220544"/>
          </a:xfrm>
          <a:prstGeom prst="rect">
            <a:avLst/>
          </a:prstGeom>
        </p:spPr>
      </p:pic>
      <p:pic>
        <p:nvPicPr>
          <p:cNvPr id="6" name="Picture 5">
            <a:extLst>
              <a:ext uri="{FF2B5EF4-FFF2-40B4-BE49-F238E27FC236}">
                <a16:creationId xmlns:a16="http://schemas.microsoft.com/office/drawing/2014/main" id="{67CEE531-402D-444A-B0A9-68BD32BE40D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bright="-30000" contrast="20000"/>
                    </a14:imgEffect>
                  </a14:imgLayer>
                </a14:imgProps>
              </a:ext>
              <a:ext uri="{28A0092B-C50C-407E-A947-70E740481C1C}">
                <a14:useLocalDpi xmlns:a14="http://schemas.microsoft.com/office/drawing/2010/main" val="0"/>
              </a:ext>
            </a:extLst>
          </a:blip>
          <a:srcRect l="7081" r="6483" b="13565"/>
          <a:stretch/>
        </p:blipFill>
        <p:spPr>
          <a:xfrm>
            <a:off x="0" y="0"/>
            <a:ext cx="9144000" cy="5143500"/>
          </a:xfrm>
          <a:prstGeom prst="rect">
            <a:avLst/>
          </a:prstGeom>
        </p:spPr>
      </p:pic>
      <p:pic>
        <p:nvPicPr>
          <p:cNvPr id="7" name="Picture 6">
            <a:extLst>
              <a:ext uri="{FF2B5EF4-FFF2-40B4-BE49-F238E27FC236}">
                <a16:creationId xmlns:a16="http://schemas.microsoft.com/office/drawing/2014/main" id="{B73783B1-F8DD-DB4A-AC3F-085C7C4805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1733" y="4709042"/>
            <a:ext cx="685800" cy="220544"/>
          </a:xfrm>
          <a:prstGeom prst="rect">
            <a:avLst/>
          </a:prstGeom>
        </p:spPr>
      </p:pic>
    </p:spTree>
    <p:extLst>
      <p:ext uri="{BB962C8B-B14F-4D97-AF65-F5344CB8AC3E}">
        <p14:creationId xmlns:p14="http://schemas.microsoft.com/office/powerpoint/2010/main" val="3679356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JVX 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68473"/>
            <a:ext cx="7886700" cy="346425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07EF997-0A3B-314B-87C7-90A984899C61}" type="slidenum">
              <a:rPr lang="en-US" smtClean="0"/>
              <a:t>‹#›</a:t>
            </a:fld>
            <a:endParaRPr lang="en-US" dirty="0"/>
          </a:p>
        </p:txBody>
      </p:sp>
      <p:sp>
        <p:nvSpPr>
          <p:cNvPr id="7" name="Title 1">
            <a:extLst>
              <a:ext uri="{FF2B5EF4-FFF2-40B4-BE49-F238E27FC236}">
                <a16:creationId xmlns:a16="http://schemas.microsoft.com/office/drawing/2014/main" id="{A0856D4F-59AA-5D45-BA65-978AA6EFD11A}"/>
              </a:ext>
            </a:extLst>
          </p:cNvPr>
          <p:cNvSpPr>
            <a:spLocks noGrp="1"/>
          </p:cNvSpPr>
          <p:nvPr>
            <p:ph type="title"/>
          </p:nvPr>
        </p:nvSpPr>
        <p:spPr>
          <a:xfrm>
            <a:off x="628650" y="293027"/>
            <a:ext cx="7886700" cy="511305"/>
          </a:xfrm>
        </p:spPr>
        <p:txBody>
          <a:bodyPr anchor="t">
            <a:normAutofit/>
          </a:bodyPr>
          <a:lstStyle>
            <a:lvl1pPr algn="ctr">
              <a:defRPr sz="2800" b="1" i="0" cap="all" baseline="0">
                <a:latin typeface="Avenir Heavy" panose="02000503020000020003" pitchFamily="2" charset="0"/>
              </a:defRPr>
            </a:lvl1pPr>
          </a:lstStyle>
          <a:p>
            <a:r>
              <a:rPr lang="en-US"/>
              <a:t>Click to edit Master title style</a:t>
            </a:r>
            <a:endParaRPr lang="en-US" dirty="0"/>
          </a:p>
        </p:txBody>
      </p:sp>
      <p:sp>
        <p:nvSpPr>
          <p:cNvPr id="11" name="Text Placeholder 8">
            <a:extLst>
              <a:ext uri="{FF2B5EF4-FFF2-40B4-BE49-F238E27FC236}">
                <a16:creationId xmlns:a16="http://schemas.microsoft.com/office/drawing/2014/main" id="{0C31C4C5-808A-7A48-BBA4-A40BC496BD71}"/>
              </a:ext>
            </a:extLst>
          </p:cNvPr>
          <p:cNvSpPr>
            <a:spLocks noGrp="1"/>
          </p:cNvSpPr>
          <p:nvPr>
            <p:ph type="body" sz="quarter" idx="13" hasCustomPrompt="1"/>
          </p:nvPr>
        </p:nvSpPr>
        <p:spPr>
          <a:xfrm>
            <a:off x="628650" y="693284"/>
            <a:ext cx="7886700" cy="382428"/>
          </a:xfrm>
        </p:spPr>
        <p:txBody>
          <a:bodyPr>
            <a:noAutofit/>
          </a:bodyPr>
          <a:lstStyle>
            <a:lvl1pPr marL="0" indent="0" algn="ctr">
              <a:buNone/>
              <a:defRPr sz="2000" b="0" i="0">
                <a:solidFill>
                  <a:schemeClr val="accent5"/>
                </a:solidFill>
                <a:latin typeface="Avenir" panose="02000503020000020003" pitchFamily="2" charset="0"/>
              </a:defRPr>
            </a:lvl1pPr>
          </a:lstStyle>
          <a:p>
            <a:pPr lvl="0"/>
            <a:r>
              <a:rPr lang="en-US" dirty="0"/>
              <a:t>Click to add subtitle</a:t>
            </a:r>
          </a:p>
        </p:txBody>
      </p:sp>
      <p:pic>
        <p:nvPicPr>
          <p:cNvPr id="21" name="Picture 20">
            <a:extLst>
              <a:ext uri="{FF2B5EF4-FFF2-40B4-BE49-F238E27FC236}">
                <a16:creationId xmlns:a16="http://schemas.microsoft.com/office/drawing/2014/main" id="{01560A44-262A-6347-997E-8E05EEF21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2" y="4705706"/>
            <a:ext cx="685800" cy="221226"/>
          </a:xfrm>
          <a:prstGeom prst="rect">
            <a:avLst/>
          </a:prstGeom>
        </p:spPr>
      </p:pic>
      <p:pic>
        <p:nvPicPr>
          <p:cNvPr id="8" name="Picture 7">
            <a:extLst>
              <a:ext uri="{FF2B5EF4-FFF2-40B4-BE49-F238E27FC236}">
                <a16:creationId xmlns:a16="http://schemas.microsoft.com/office/drawing/2014/main" id="{C1DA4B03-0302-1C4C-A194-C63C7304B4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32" y="4705706"/>
            <a:ext cx="685800" cy="221226"/>
          </a:xfrm>
          <a:prstGeom prst="rect">
            <a:avLst/>
          </a:prstGeom>
        </p:spPr>
      </p:pic>
    </p:spTree>
    <p:extLst>
      <p:ext uri="{BB962C8B-B14F-4D97-AF65-F5344CB8AC3E}">
        <p14:creationId xmlns:p14="http://schemas.microsoft.com/office/powerpoint/2010/main" val="128201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VX Two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07EF997-0A3B-314B-87C7-90A984899C61}" type="slidenum">
              <a:rPr lang="en-US" smtClean="0"/>
              <a:t>‹#›</a:t>
            </a:fld>
            <a:endParaRPr lang="en-US" dirty="0"/>
          </a:p>
        </p:txBody>
      </p:sp>
      <p:sp>
        <p:nvSpPr>
          <p:cNvPr id="11" name="Text Placeholder 8">
            <a:extLst>
              <a:ext uri="{FF2B5EF4-FFF2-40B4-BE49-F238E27FC236}">
                <a16:creationId xmlns:a16="http://schemas.microsoft.com/office/drawing/2014/main" id="{0C31C4C5-808A-7A48-BBA4-A40BC496BD71}"/>
              </a:ext>
            </a:extLst>
          </p:cNvPr>
          <p:cNvSpPr>
            <a:spLocks noGrp="1"/>
          </p:cNvSpPr>
          <p:nvPr>
            <p:ph type="body" sz="quarter" idx="13" hasCustomPrompt="1"/>
          </p:nvPr>
        </p:nvSpPr>
        <p:spPr>
          <a:xfrm>
            <a:off x="628650" y="693284"/>
            <a:ext cx="7886700" cy="382428"/>
          </a:xfrm>
        </p:spPr>
        <p:txBody>
          <a:bodyPr>
            <a:noAutofit/>
          </a:bodyPr>
          <a:lstStyle>
            <a:lvl1pPr marL="0" indent="0" algn="ctr">
              <a:buNone/>
              <a:defRPr sz="2000" b="0" i="0">
                <a:solidFill>
                  <a:schemeClr val="accent5"/>
                </a:solidFill>
                <a:latin typeface="Avenir" panose="02000503020000020003" pitchFamily="2" charset="0"/>
              </a:defRPr>
            </a:lvl1pPr>
          </a:lstStyle>
          <a:p>
            <a:pPr lvl="0"/>
            <a:r>
              <a:rPr lang="en-US" dirty="0"/>
              <a:t>Click to add subtitle</a:t>
            </a:r>
          </a:p>
        </p:txBody>
      </p:sp>
      <p:pic>
        <p:nvPicPr>
          <p:cNvPr id="21" name="Picture 20">
            <a:extLst>
              <a:ext uri="{FF2B5EF4-FFF2-40B4-BE49-F238E27FC236}">
                <a16:creationId xmlns:a16="http://schemas.microsoft.com/office/drawing/2014/main" id="{01560A44-262A-6347-997E-8E05EEF21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2" y="4705706"/>
            <a:ext cx="685800" cy="221226"/>
          </a:xfrm>
          <a:prstGeom prst="rect">
            <a:avLst/>
          </a:prstGeom>
        </p:spPr>
      </p:pic>
      <p:sp>
        <p:nvSpPr>
          <p:cNvPr id="8" name="Content Placeholder 2">
            <a:extLst>
              <a:ext uri="{FF2B5EF4-FFF2-40B4-BE49-F238E27FC236}">
                <a16:creationId xmlns:a16="http://schemas.microsoft.com/office/drawing/2014/main" id="{86DBF205-445A-D947-B35F-7992D1FFE9ED}"/>
              </a:ext>
            </a:extLst>
          </p:cNvPr>
          <p:cNvSpPr>
            <a:spLocks noGrp="1"/>
          </p:cNvSpPr>
          <p:nvPr>
            <p:ph sz="half" idx="14"/>
          </p:nvPr>
        </p:nvSpPr>
        <p:spPr>
          <a:xfrm>
            <a:off x="628650" y="1168472"/>
            <a:ext cx="3886200" cy="346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E8E04C33-20B2-0842-B497-9E91967C0BA8}"/>
              </a:ext>
            </a:extLst>
          </p:cNvPr>
          <p:cNvSpPr>
            <a:spLocks noGrp="1"/>
          </p:cNvSpPr>
          <p:nvPr>
            <p:ph sz="half" idx="2"/>
          </p:nvPr>
        </p:nvSpPr>
        <p:spPr>
          <a:xfrm>
            <a:off x="4629150" y="1168472"/>
            <a:ext cx="3886200" cy="346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064FA45A-178C-B148-8C7E-8BF1C0FFA38E}"/>
              </a:ext>
            </a:extLst>
          </p:cNvPr>
          <p:cNvSpPr>
            <a:spLocks noGrp="1"/>
          </p:cNvSpPr>
          <p:nvPr>
            <p:ph type="title"/>
          </p:nvPr>
        </p:nvSpPr>
        <p:spPr>
          <a:xfrm>
            <a:off x="628650" y="293027"/>
            <a:ext cx="7886700" cy="511305"/>
          </a:xfrm>
        </p:spPr>
        <p:txBody>
          <a:bodyPr anchor="t">
            <a:normAutofit/>
          </a:bodyPr>
          <a:lstStyle>
            <a:lvl1pPr algn="ctr">
              <a:defRPr sz="2800" b="1" i="0" cap="all" baseline="0">
                <a:latin typeface="Avenir Heavy" panose="02000503020000020003" pitchFamily="2" charset="0"/>
              </a:defRPr>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4752B0A2-21DD-EE4E-8989-FABEC7B34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32" y="4705706"/>
            <a:ext cx="685800" cy="221226"/>
          </a:xfrm>
          <a:prstGeom prst="rect">
            <a:avLst/>
          </a:prstGeom>
        </p:spPr>
      </p:pic>
    </p:spTree>
    <p:extLst>
      <p:ext uri="{BB962C8B-B14F-4D97-AF65-F5344CB8AC3E}">
        <p14:creationId xmlns:p14="http://schemas.microsoft.com/office/powerpoint/2010/main" val="152460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VX Comparis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07EF997-0A3B-314B-87C7-90A984899C61}" type="slidenum">
              <a:rPr lang="en-US" smtClean="0"/>
              <a:t>‹#›</a:t>
            </a:fld>
            <a:endParaRPr lang="en-US" dirty="0"/>
          </a:p>
        </p:txBody>
      </p:sp>
      <p:sp>
        <p:nvSpPr>
          <p:cNvPr id="11" name="Text Placeholder 8">
            <a:extLst>
              <a:ext uri="{FF2B5EF4-FFF2-40B4-BE49-F238E27FC236}">
                <a16:creationId xmlns:a16="http://schemas.microsoft.com/office/drawing/2014/main" id="{0C31C4C5-808A-7A48-BBA4-A40BC496BD71}"/>
              </a:ext>
            </a:extLst>
          </p:cNvPr>
          <p:cNvSpPr>
            <a:spLocks noGrp="1"/>
          </p:cNvSpPr>
          <p:nvPr>
            <p:ph type="body" sz="quarter" idx="13" hasCustomPrompt="1"/>
          </p:nvPr>
        </p:nvSpPr>
        <p:spPr>
          <a:xfrm>
            <a:off x="628650" y="693284"/>
            <a:ext cx="7886700" cy="382428"/>
          </a:xfrm>
        </p:spPr>
        <p:txBody>
          <a:bodyPr>
            <a:noAutofit/>
          </a:bodyPr>
          <a:lstStyle>
            <a:lvl1pPr marL="0" indent="0" algn="ctr">
              <a:buNone/>
              <a:defRPr sz="2000" b="0" i="0">
                <a:solidFill>
                  <a:schemeClr val="accent5"/>
                </a:solidFill>
                <a:latin typeface="Avenir" panose="02000503020000020003" pitchFamily="2" charset="0"/>
              </a:defRPr>
            </a:lvl1pPr>
          </a:lstStyle>
          <a:p>
            <a:pPr lvl="0"/>
            <a:r>
              <a:rPr lang="en-US" dirty="0"/>
              <a:t>Click to add subtitle</a:t>
            </a:r>
          </a:p>
        </p:txBody>
      </p:sp>
      <p:pic>
        <p:nvPicPr>
          <p:cNvPr id="21" name="Picture 20">
            <a:extLst>
              <a:ext uri="{FF2B5EF4-FFF2-40B4-BE49-F238E27FC236}">
                <a16:creationId xmlns:a16="http://schemas.microsoft.com/office/drawing/2014/main" id="{01560A44-262A-6347-997E-8E05EEF21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2" y="4705706"/>
            <a:ext cx="685800" cy="221226"/>
          </a:xfrm>
          <a:prstGeom prst="rect">
            <a:avLst/>
          </a:prstGeom>
        </p:spPr>
      </p:pic>
      <p:sp>
        <p:nvSpPr>
          <p:cNvPr id="10" name="Text Placeholder 2">
            <a:extLst>
              <a:ext uri="{FF2B5EF4-FFF2-40B4-BE49-F238E27FC236}">
                <a16:creationId xmlns:a16="http://schemas.microsoft.com/office/drawing/2014/main" id="{70050803-DE80-ED41-A070-36BDAF5DCADC}"/>
              </a:ext>
            </a:extLst>
          </p:cNvPr>
          <p:cNvSpPr>
            <a:spLocks noGrp="1"/>
          </p:cNvSpPr>
          <p:nvPr>
            <p:ph type="body" idx="1"/>
          </p:nvPr>
        </p:nvSpPr>
        <p:spPr>
          <a:xfrm>
            <a:off x="629842" y="1159268"/>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a:extLst>
              <a:ext uri="{FF2B5EF4-FFF2-40B4-BE49-F238E27FC236}">
                <a16:creationId xmlns:a16="http://schemas.microsoft.com/office/drawing/2014/main" id="{0A30FBCF-AE58-3546-B43E-31F73B705560}"/>
              </a:ext>
            </a:extLst>
          </p:cNvPr>
          <p:cNvSpPr>
            <a:spLocks noGrp="1"/>
          </p:cNvSpPr>
          <p:nvPr>
            <p:ph sz="half" idx="2"/>
          </p:nvPr>
        </p:nvSpPr>
        <p:spPr>
          <a:xfrm>
            <a:off x="629842" y="1785670"/>
            <a:ext cx="3868340" cy="2856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D8E8C30B-85F7-B840-A8AE-50F3E51D99AB}"/>
              </a:ext>
            </a:extLst>
          </p:cNvPr>
          <p:cNvSpPr>
            <a:spLocks noGrp="1"/>
          </p:cNvSpPr>
          <p:nvPr>
            <p:ph type="body" sz="quarter" idx="3"/>
          </p:nvPr>
        </p:nvSpPr>
        <p:spPr>
          <a:xfrm>
            <a:off x="4629150" y="1159268"/>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a:extLst>
              <a:ext uri="{FF2B5EF4-FFF2-40B4-BE49-F238E27FC236}">
                <a16:creationId xmlns:a16="http://schemas.microsoft.com/office/drawing/2014/main" id="{2E3ED0F5-5FB8-E94C-A8A4-E99AEB7D5AA3}"/>
              </a:ext>
            </a:extLst>
          </p:cNvPr>
          <p:cNvSpPr>
            <a:spLocks noGrp="1"/>
          </p:cNvSpPr>
          <p:nvPr>
            <p:ph sz="quarter" idx="4"/>
          </p:nvPr>
        </p:nvSpPr>
        <p:spPr>
          <a:xfrm>
            <a:off x="4629150" y="1785670"/>
            <a:ext cx="3887391" cy="2856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a:extLst>
              <a:ext uri="{FF2B5EF4-FFF2-40B4-BE49-F238E27FC236}">
                <a16:creationId xmlns:a16="http://schemas.microsoft.com/office/drawing/2014/main" id="{40A810B5-5301-7145-A473-387B9769D6C5}"/>
              </a:ext>
            </a:extLst>
          </p:cNvPr>
          <p:cNvSpPr>
            <a:spLocks noGrp="1"/>
          </p:cNvSpPr>
          <p:nvPr>
            <p:ph type="title"/>
          </p:nvPr>
        </p:nvSpPr>
        <p:spPr>
          <a:xfrm>
            <a:off x="628650" y="293027"/>
            <a:ext cx="7886700" cy="511305"/>
          </a:xfrm>
        </p:spPr>
        <p:txBody>
          <a:bodyPr anchor="t">
            <a:normAutofit/>
          </a:bodyPr>
          <a:lstStyle>
            <a:lvl1pPr algn="ctr">
              <a:defRPr sz="2800" b="1" i="0" cap="all" baseline="0">
                <a:latin typeface="Avenir Heavy" panose="02000503020000020003" pitchFamily="2" charset="0"/>
              </a:defRPr>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0288B371-2E06-214E-B0DE-8B14DBE85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32" y="4705706"/>
            <a:ext cx="685800" cy="221226"/>
          </a:xfrm>
          <a:prstGeom prst="rect">
            <a:avLst/>
          </a:prstGeom>
        </p:spPr>
      </p:pic>
    </p:spTree>
    <p:extLst>
      <p:ext uri="{BB962C8B-B14F-4D97-AF65-F5344CB8AC3E}">
        <p14:creationId xmlns:p14="http://schemas.microsoft.com/office/powerpoint/2010/main" val="99195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VX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07EF997-0A3B-314B-87C7-90A984899C61}" type="slidenum">
              <a:rPr lang="en-US" smtClean="0"/>
              <a:t>‹#›</a:t>
            </a:fld>
            <a:endParaRPr lang="en-US" dirty="0"/>
          </a:p>
        </p:txBody>
      </p:sp>
      <p:sp>
        <p:nvSpPr>
          <p:cNvPr id="11" name="Text Placeholder 8">
            <a:extLst>
              <a:ext uri="{FF2B5EF4-FFF2-40B4-BE49-F238E27FC236}">
                <a16:creationId xmlns:a16="http://schemas.microsoft.com/office/drawing/2014/main" id="{0C31C4C5-808A-7A48-BBA4-A40BC496BD71}"/>
              </a:ext>
            </a:extLst>
          </p:cNvPr>
          <p:cNvSpPr>
            <a:spLocks noGrp="1"/>
          </p:cNvSpPr>
          <p:nvPr>
            <p:ph type="body" sz="quarter" idx="13" hasCustomPrompt="1"/>
          </p:nvPr>
        </p:nvSpPr>
        <p:spPr>
          <a:xfrm>
            <a:off x="628650" y="693284"/>
            <a:ext cx="7886700" cy="382428"/>
          </a:xfrm>
        </p:spPr>
        <p:txBody>
          <a:bodyPr>
            <a:noAutofit/>
          </a:bodyPr>
          <a:lstStyle>
            <a:lvl1pPr marL="0" indent="0" algn="ctr">
              <a:buNone/>
              <a:defRPr sz="2000" b="0" i="0">
                <a:solidFill>
                  <a:schemeClr val="accent5"/>
                </a:solidFill>
                <a:latin typeface="Avenir" panose="02000503020000020003" pitchFamily="2" charset="0"/>
              </a:defRPr>
            </a:lvl1pPr>
          </a:lstStyle>
          <a:p>
            <a:pPr lvl="0"/>
            <a:r>
              <a:rPr lang="en-US" dirty="0"/>
              <a:t>Click to add subtitle</a:t>
            </a:r>
          </a:p>
        </p:txBody>
      </p:sp>
      <p:pic>
        <p:nvPicPr>
          <p:cNvPr id="21" name="Picture 20">
            <a:extLst>
              <a:ext uri="{FF2B5EF4-FFF2-40B4-BE49-F238E27FC236}">
                <a16:creationId xmlns:a16="http://schemas.microsoft.com/office/drawing/2014/main" id="{01560A44-262A-6347-997E-8E05EEF21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2" y="4705706"/>
            <a:ext cx="685800" cy="221226"/>
          </a:xfrm>
          <a:prstGeom prst="rect">
            <a:avLst/>
          </a:prstGeom>
        </p:spPr>
      </p:pic>
      <p:sp>
        <p:nvSpPr>
          <p:cNvPr id="9" name="Title 1">
            <a:extLst>
              <a:ext uri="{FF2B5EF4-FFF2-40B4-BE49-F238E27FC236}">
                <a16:creationId xmlns:a16="http://schemas.microsoft.com/office/drawing/2014/main" id="{AF3A2997-FE70-0349-A925-89A0144E0781}"/>
              </a:ext>
            </a:extLst>
          </p:cNvPr>
          <p:cNvSpPr>
            <a:spLocks noGrp="1"/>
          </p:cNvSpPr>
          <p:nvPr>
            <p:ph type="title"/>
          </p:nvPr>
        </p:nvSpPr>
        <p:spPr>
          <a:xfrm>
            <a:off x="628650" y="293027"/>
            <a:ext cx="7886700" cy="511305"/>
          </a:xfrm>
        </p:spPr>
        <p:txBody>
          <a:bodyPr anchor="t">
            <a:normAutofit/>
          </a:bodyPr>
          <a:lstStyle>
            <a:lvl1pPr algn="ctr">
              <a:defRPr sz="2800" b="1" i="0" cap="all" baseline="0">
                <a:latin typeface="Avenir Heavy" panose="02000503020000020003" pitchFamily="2" charset="0"/>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8817C67-C310-B64D-AABF-4FFA8D29D0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32" y="4705706"/>
            <a:ext cx="685800" cy="221226"/>
          </a:xfrm>
          <a:prstGeom prst="rect">
            <a:avLst/>
          </a:prstGeom>
        </p:spPr>
      </p:pic>
    </p:spTree>
    <p:extLst>
      <p:ext uri="{BB962C8B-B14F-4D97-AF65-F5344CB8AC3E}">
        <p14:creationId xmlns:p14="http://schemas.microsoft.com/office/powerpoint/2010/main" val="242975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VX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07EF997-0A3B-314B-87C7-90A984899C61}" type="slidenum">
              <a:rPr lang="en-US" smtClean="0"/>
              <a:t>‹#›</a:t>
            </a:fld>
            <a:endParaRPr lang="en-US" dirty="0"/>
          </a:p>
        </p:txBody>
      </p:sp>
      <p:pic>
        <p:nvPicPr>
          <p:cNvPr id="21" name="Picture 20">
            <a:extLst>
              <a:ext uri="{FF2B5EF4-FFF2-40B4-BE49-F238E27FC236}">
                <a16:creationId xmlns:a16="http://schemas.microsoft.com/office/drawing/2014/main" id="{01560A44-262A-6347-997E-8E05EEF21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2" y="4705706"/>
            <a:ext cx="685800" cy="221226"/>
          </a:xfrm>
          <a:prstGeom prst="rect">
            <a:avLst/>
          </a:prstGeom>
        </p:spPr>
      </p:pic>
      <p:pic>
        <p:nvPicPr>
          <p:cNvPr id="4" name="Picture 3">
            <a:extLst>
              <a:ext uri="{FF2B5EF4-FFF2-40B4-BE49-F238E27FC236}">
                <a16:creationId xmlns:a16="http://schemas.microsoft.com/office/drawing/2014/main" id="{166396AB-A403-AA45-9BE3-A19FB2D7E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32" y="4705706"/>
            <a:ext cx="685800" cy="221226"/>
          </a:xfrm>
          <a:prstGeom prst="rect">
            <a:avLst/>
          </a:prstGeom>
        </p:spPr>
      </p:pic>
    </p:spTree>
    <p:extLst>
      <p:ext uri="{BB962C8B-B14F-4D97-AF65-F5344CB8AC3E}">
        <p14:creationId xmlns:p14="http://schemas.microsoft.com/office/powerpoint/2010/main" val="34710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JVX 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F30F3-1F53-3241-8243-B8509BBDBACF}"/>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1872" t="1538" r="2091" b="6019"/>
          <a:stretch/>
        </p:blipFill>
        <p:spPr>
          <a:xfrm>
            <a:off x="-175098" y="0"/>
            <a:ext cx="9491472" cy="5143500"/>
          </a:xfrm>
          <a:prstGeom prst="rect">
            <a:avLst/>
          </a:prstGeom>
        </p:spPr>
      </p:pic>
      <p:sp>
        <p:nvSpPr>
          <p:cNvPr id="15" name="Oval 14">
            <a:extLst>
              <a:ext uri="{FF2B5EF4-FFF2-40B4-BE49-F238E27FC236}">
                <a16:creationId xmlns:a16="http://schemas.microsoft.com/office/drawing/2014/main" id="{C52D79DC-5F86-8747-B438-8E954685F88A}"/>
              </a:ext>
            </a:extLst>
          </p:cNvPr>
          <p:cNvSpPr>
            <a:spLocks noChangeAspect="1"/>
          </p:cNvSpPr>
          <p:nvPr userDrawn="1"/>
        </p:nvSpPr>
        <p:spPr>
          <a:xfrm>
            <a:off x="5588250" y="2880181"/>
            <a:ext cx="1828800" cy="1828800"/>
          </a:xfrm>
          <a:prstGeom prst="ellipse">
            <a:avLst/>
          </a:prstGeom>
          <a:solidFill>
            <a:srgbClr val="3398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Narrow" charset="0"/>
              <a:ea typeface="Arial Narrow" charset="0"/>
              <a:cs typeface="Arial Narrow" charset="0"/>
            </a:endParaRPr>
          </a:p>
        </p:txBody>
      </p:sp>
      <p:grpSp>
        <p:nvGrpSpPr>
          <p:cNvPr id="2" name="Group 1">
            <a:extLst>
              <a:ext uri="{FF2B5EF4-FFF2-40B4-BE49-F238E27FC236}">
                <a16:creationId xmlns:a16="http://schemas.microsoft.com/office/drawing/2014/main" id="{A203C37B-FA35-D441-A934-AACD2FC24B45}"/>
              </a:ext>
            </a:extLst>
          </p:cNvPr>
          <p:cNvGrpSpPr/>
          <p:nvPr userDrawn="1"/>
        </p:nvGrpSpPr>
        <p:grpSpPr>
          <a:xfrm>
            <a:off x="2641350" y="-537031"/>
            <a:ext cx="3530850" cy="4708981"/>
            <a:chOff x="2641350" y="-537031"/>
            <a:chExt cx="3530850" cy="4708981"/>
          </a:xfrm>
        </p:grpSpPr>
        <p:sp>
          <p:nvSpPr>
            <p:cNvPr id="17" name="Oval 16">
              <a:extLst>
                <a:ext uri="{FF2B5EF4-FFF2-40B4-BE49-F238E27FC236}">
                  <a16:creationId xmlns:a16="http://schemas.microsoft.com/office/drawing/2014/main" id="{977D2400-C299-EE44-BFA1-A8D2EA65CECA}"/>
                </a:ext>
              </a:extLst>
            </p:cNvPr>
            <p:cNvSpPr/>
            <p:nvPr userDrawn="1"/>
          </p:nvSpPr>
          <p:spPr>
            <a:xfrm>
              <a:off x="2971800" y="971550"/>
              <a:ext cx="3200400" cy="3200400"/>
            </a:xfrm>
            <a:prstGeom prst="ellipse">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8" name="TextBox 27">
              <a:extLst>
                <a:ext uri="{FF2B5EF4-FFF2-40B4-BE49-F238E27FC236}">
                  <a16:creationId xmlns:a16="http://schemas.microsoft.com/office/drawing/2014/main" id="{3953FCE1-6C58-9B4C-9345-5973947B31E1}"/>
                </a:ext>
              </a:extLst>
            </p:cNvPr>
            <p:cNvSpPr txBox="1"/>
            <p:nvPr userDrawn="1"/>
          </p:nvSpPr>
          <p:spPr>
            <a:xfrm>
              <a:off x="2641350" y="-537031"/>
              <a:ext cx="1702050" cy="4708981"/>
            </a:xfrm>
            <a:prstGeom prst="rect">
              <a:avLst/>
            </a:prstGeom>
            <a:noFill/>
          </p:spPr>
          <p:txBody>
            <a:bodyPr wrap="square" rtlCol="0">
              <a:spAutoFit/>
            </a:bodyPr>
            <a:lstStyle/>
            <a:p>
              <a:r>
                <a:rPr lang="en-US" sz="30000" b="1" dirty="0">
                  <a:solidFill>
                    <a:schemeClr val="bg2">
                      <a:alpha val="70000"/>
                    </a:schemeClr>
                  </a:solidFill>
                  <a:latin typeface="Angsana New" panose="02020603050405020304" pitchFamily="18" charset="-34"/>
                  <a:cs typeface="Angsana New" panose="02020603050405020304" pitchFamily="18" charset="-34"/>
                </a:rPr>
                <a:t>“</a:t>
              </a:r>
            </a:p>
          </p:txBody>
        </p:sp>
      </p:grpSp>
      <p:sp>
        <p:nvSpPr>
          <p:cNvPr id="6" name="Slide Number Placeholder 5"/>
          <p:cNvSpPr>
            <a:spLocks noGrp="1"/>
          </p:cNvSpPr>
          <p:nvPr>
            <p:ph type="sldNum" sz="quarter" idx="12"/>
          </p:nvPr>
        </p:nvSpPr>
        <p:spPr/>
        <p:txBody>
          <a:bodyPr/>
          <a:lstStyle/>
          <a:p>
            <a:fld id="{307EF997-0A3B-314B-87C7-90A984899C61}" type="slidenum">
              <a:rPr lang="en-US" smtClean="0"/>
              <a:t>‹#›</a:t>
            </a:fld>
            <a:endParaRPr lang="en-US" dirty="0"/>
          </a:p>
        </p:txBody>
      </p:sp>
      <p:pic>
        <p:nvPicPr>
          <p:cNvPr id="10" name="Picture 9">
            <a:extLst>
              <a:ext uri="{FF2B5EF4-FFF2-40B4-BE49-F238E27FC236}">
                <a16:creationId xmlns:a16="http://schemas.microsoft.com/office/drawing/2014/main" id="{D4B35AFD-99CB-3440-95C2-F1D6FB9DF2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1733" y="4709042"/>
            <a:ext cx="685800" cy="220544"/>
          </a:xfrm>
          <a:prstGeom prst="rect">
            <a:avLst/>
          </a:prstGeom>
        </p:spPr>
      </p:pic>
      <p:sp>
        <p:nvSpPr>
          <p:cNvPr id="12" name="Oval 11">
            <a:extLst>
              <a:ext uri="{FF2B5EF4-FFF2-40B4-BE49-F238E27FC236}">
                <a16:creationId xmlns:a16="http://schemas.microsoft.com/office/drawing/2014/main" id="{73E15D02-808F-BC49-B743-80A68A0423F4}"/>
              </a:ext>
            </a:extLst>
          </p:cNvPr>
          <p:cNvSpPr>
            <a:spLocks noChangeAspect="1"/>
          </p:cNvSpPr>
          <p:nvPr userDrawn="1"/>
        </p:nvSpPr>
        <p:spPr>
          <a:xfrm>
            <a:off x="1922981" y="3169292"/>
            <a:ext cx="540319" cy="540319"/>
          </a:xfrm>
          <a:prstGeom prst="ellipse">
            <a:avLst/>
          </a:prstGeom>
          <a:solidFill>
            <a:srgbClr val="3398D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Narrow" charset="0"/>
              <a:ea typeface="Arial Narrow" charset="0"/>
              <a:cs typeface="Arial Narrow" charset="0"/>
            </a:endParaRPr>
          </a:p>
        </p:txBody>
      </p:sp>
      <p:sp>
        <p:nvSpPr>
          <p:cNvPr id="13" name="Oval 12">
            <a:extLst>
              <a:ext uri="{FF2B5EF4-FFF2-40B4-BE49-F238E27FC236}">
                <a16:creationId xmlns:a16="http://schemas.microsoft.com/office/drawing/2014/main" id="{B52DA14E-721B-8249-B021-36872F44E6E9}"/>
              </a:ext>
            </a:extLst>
          </p:cNvPr>
          <p:cNvSpPr>
            <a:spLocks noChangeAspect="1"/>
          </p:cNvSpPr>
          <p:nvPr userDrawn="1"/>
        </p:nvSpPr>
        <p:spPr>
          <a:xfrm>
            <a:off x="6027014" y="357311"/>
            <a:ext cx="863555" cy="863555"/>
          </a:xfrm>
          <a:prstGeom prst="ellipse">
            <a:avLst/>
          </a:prstGeom>
          <a:solidFill>
            <a:srgbClr val="3398D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Narrow" charset="0"/>
              <a:ea typeface="Arial Narrow" charset="0"/>
              <a:cs typeface="Arial Narrow" charset="0"/>
            </a:endParaRPr>
          </a:p>
        </p:txBody>
      </p:sp>
      <p:sp>
        <p:nvSpPr>
          <p:cNvPr id="14" name="Oval 13">
            <a:extLst>
              <a:ext uri="{FF2B5EF4-FFF2-40B4-BE49-F238E27FC236}">
                <a16:creationId xmlns:a16="http://schemas.microsoft.com/office/drawing/2014/main" id="{048EF4D8-93E6-4C40-AC6A-45701530CF5E}"/>
              </a:ext>
            </a:extLst>
          </p:cNvPr>
          <p:cNvSpPr>
            <a:spLocks noChangeAspect="1"/>
          </p:cNvSpPr>
          <p:nvPr userDrawn="1"/>
        </p:nvSpPr>
        <p:spPr>
          <a:xfrm>
            <a:off x="968830" y="420078"/>
            <a:ext cx="1601575" cy="1601575"/>
          </a:xfrm>
          <a:prstGeom prst="ellipse">
            <a:avLst/>
          </a:prstGeom>
          <a:solidFill>
            <a:srgbClr val="3398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Narrow" charset="0"/>
              <a:ea typeface="Arial Narrow" charset="0"/>
              <a:cs typeface="Arial Narrow" charset="0"/>
            </a:endParaRPr>
          </a:p>
        </p:txBody>
      </p:sp>
      <p:sp>
        <p:nvSpPr>
          <p:cNvPr id="24" name="Text Placeholder 8">
            <a:extLst>
              <a:ext uri="{FF2B5EF4-FFF2-40B4-BE49-F238E27FC236}">
                <a16:creationId xmlns:a16="http://schemas.microsoft.com/office/drawing/2014/main" id="{A85CDE51-95CE-9547-945A-2FC323AE2869}"/>
              </a:ext>
            </a:extLst>
          </p:cNvPr>
          <p:cNvSpPr>
            <a:spLocks noGrp="1"/>
          </p:cNvSpPr>
          <p:nvPr>
            <p:ph type="body" sz="quarter" idx="15" hasCustomPrompt="1"/>
          </p:nvPr>
        </p:nvSpPr>
        <p:spPr>
          <a:xfrm>
            <a:off x="5698154" y="3435696"/>
            <a:ext cx="1608991" cy="857430"/>
          </a:xfrm>
        </p:spPr>
        <p:txBody>
          <a:bodyPr>
            <a:noAutofit/>
          </a:bodyPr>
          <a:lstStyle>
            <a:lvl1pPr marL="0" indent="0" algn="ctr">
              <a:lnSpc>
                <a:spcPct val="100000"/>
              </a:lnSpc>
              <a:buNone/>
              <a:defRPr sz="1200" b="0" i="0">
                <a:solidFill>
                  <a:schemeClr val="bg1"/>
                </a:solidFill>
                <a:latin typeface="Avenir Book" panose="02000503020000020003" pitchFamily="2" charset="0"/>
              </a:defRPr>
            </a:lvl1pPr>
          </a:lstStyle>
          <a:p>
            <a:pPr lvl="0"/>
            <a:r>
              <a:rPr lang="en-US" dirty="0"/>
              <a:t>Click to add quote author</a:t>
            </a:r>
          </a:p>
        </p:txBody>
      </p:sp>
      <p:sp>
        <p:nvSpPr>
          <p:cNvPr id="20" name="Text Placeholder 8">
            <a:extLst>
              <a:ext uri="{FF2B5EF4-FFF2-40B4-BE49-F238E27FC236}">
                <a16:creationId xmlns:a16="http://schemas.microsoft.com/office/drawing/2014/main" id="{C8E6BEEC-5715-5848-9306-5D26A16CF47D}"/>
              </a:ext>
            </a:extLst>
          </p:cNvPr>
          <p:cNvSpPr>
            <a:spLocks noGrp="1"/>
          </p:cNvSpPr>
          <p:nvPr>
            <p:ph type="body" sz="quarter" idx="14" hasCustomPrompt="1"/>
          </p:nvPr>
        </p:nvSpPr>
        <p:spPr>
          <a:xfrm>
            <a:off x="3146786" y="1817701"/>
            <a:ext cx="2850426" cy="1831432"/>
          </a:xfrm>
        </p:spPr>
        <p:txBody>
          <a:bodyPr>
            <a:noAutofit/>
          </a:bodyPr>
          <a:lstStyle>
            <a:lvl1pPr marL="0" indent="0" algn="ctr">
              <a:lnSpc>
                <a:spcPct val="100000"/>
              </a:lnSpc>
              <a:buNone/>
              <a:defRPr sz="1800" b="0" i="0">
                <a:solidFill>
                  <a:schemeClr val="bg1"/>
                </a:solidFill>
                <a:latin typeface="Avenir Light" panose="020B0402020203020204" pitchFamily="34" charset="77"/>
              </a:defRPr>
            </a:lvl1pPr>
          </a:lstStyle>
          <a:p>
            <a:pPr lvl="0"/>
            <a:r>
              <a:rPr lang="en-US" dirty="0"/>
              <a:t>Click to add quote text</a:t>
            </a:r>
          </a:p>
        </p:txBody>
      </p:sp>
      <p:sp>
        <p:nvSpPr>
          <p:cNvPr id="26" name="Text Placeholder 8">
            <a:extLst>
              <a:ext uri="{FF2B5EF4-FFF2-40B4-BE49-F238E27FC236}">
                <a16:creationId xmlns:a16="http://schemas.microsoft.com/office/drawing/2014/main" id="{698563E6-FA25-2748-A566-F7D2EC9BDC52}"/>
              </a:ext>
            </a:extLst>
          </p:cNvPr>
          <p:cNvSpPr>
            <a:spLocks noGrp="1"/>
          </p:cNvSpPr>
          <p:nvPr>
            <p:ph type="body" sz="quarter" idx="13" hasCustomPrompt="1"/>
          </p:nvPr>
        </p:nvSpPr>
        <p:spPr>
          <a:xfrm>
            <a:off x="965121" y="572592"/>
            <a:ext cx="1608991" cy="1288599"/>
          </a:xfrm>
        </p:spPr>
        <p:txBody>
          <a:bodyPr anchor="ctr">
            <a:noAutofit/>
          </a:bodyPr>
          <a:lstStyle>
            <a:lvl1pPr marL="0" indent="0" algn="ctr">
              <a:lnSpc>
                <a:spcPct val="100000"/>
              </a:lnSpc>
              <a:buNone/>
              <a:defRPr sz="1200" b="0" i="0" cap="all" baseline="0">
                <a:solidFill>
                  <a:schemeClr val="bg1"/>
                </a:solidFill>
                <a:latin typeface="Avenir Book" panose="02000503020000020003" pitchFamily="2" charset="0"/>
              </a:defRPr>
            </a:lvl1pPr>
          </a:lstStyle>
          <a:p>
            <a:pPr lvl="0"/>
            <a:r>
              <a:rPr lang="en-US" dirty="0"/>
              <a:t>Click to add quote subject</a:t>
            </a:r>
          </a:p>
        </p:txBody>
      </p:sp>
    </p:spTree>
    <p:extLst>
      <p:ext uri="{BB962C8B-B14F-4D97-AF65-F5344CB8AC3E}">
        <p14:creationId xmlns:p14="http://schemas.microsoft.com/office/powerpoint/2010/main" val="19423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2000"/>
                                        <p:tgtEl>
                                          <p:spTgt spid="20">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fade">
                                      <p:cBhvr>
                                        <p:cTn id="2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000"/>
                        <p:tgtEl>
                          <p:spTgt spid="20"/>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JVX 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F30F3-1F53-3241-8243-B8509BBDBACF}"/>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rcRect l="1872" t="1538" r="2091" b="6019"/>
          <a:stretch/>
        </p:blipFill>
        <p:spPr>
          <a:xfrm>
            <a:off x="-175098" y="0"/>
            <a:ext cx="9491472" cy="5143500"/>
          </a:xfrm>
          <a:prstGeom prst="rect">
            <a:avLst/>
          </a:prstGeom>
        </p:spPr>
      </p:pic>
      <p:sp>
        <p:nvSpPr>
          <p:cNvPr id="15" name="Oval 14">
            <a:extLst>
              <a:ext uri="{FF2B5EF4-FFF2-40B4-BE49-F238E27FC236}">
                <a16:creationId xmlns:a16="http://schemas.microsoft.com/office/drawing/2014/main" id="{C52D79DC-5F86-8747-B438-8E954685F88A}"/>
              </a:ext>
            </a:extLst>
          </p:cNvPr>
          <p:cNvSpPr>
            <a:spLocks noChangeAspect="1"/>
          </p:cNvSpPr>
          <p:nvPr userDrawn="1"/>
        </p:nvSpPr>
        <p:spPr>
          <a:xfrm>
            <a:off x="5588250" y="2880181"/>
            <a:ext cx="1828800" cy="1828800"/>
          </a:xfrm>
          <a:prstGeom prst="ellipse">
            <a:avLst/>
          </a:prstGeom>
          <a:solidFill>
            <a:srgbClr val="3398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Narrow" charset="0"/>
              <a:ea typeface="Arial Narrow" charset="0"/>
              <a:cs typeface="Arial Narrow" charset="0"/>
            </a:endParaRPr>
          </a:p>
        </p:txBody>
      </p:sp>
      <p:grpSp>
        <p:nvGrpSpPr>
          <p:cNvPr id="2" name="Group 1">
            <a:extLst>
              <a:ext uri="{FF2B5EF4-FFF2-40B4-BE49-F238E27FC236}">
                <a16:creationId xmlns:a16="http://schemas.microsoft.com/office/drawing/2014/main" id="{A203C37B-FA35-D441-A934-AACD2FC24B45}"/>
              </a:ext>
            </a:extLst>
          </p:cNvPr>
          <p:cNvGrpSpPr/>
          <p:nvPr userDrawn="1"/>
        </p:nvGrpSpPr>
        <p:grpSpPr>
          <a:xfrm>
            <a:off x="2641350" y="-537031"/>
            <a:ext cx="3530850" cy="4708981"/>
            <a:chOff x="2641350" y="-537031"/>
            <a:chExt cx="3530850" cy="4708981"/>
          </a:xfrm>
        </p:grpSpPr>
        <p:sp>
          <p:nvSpPr>
            <p:cNvPr id="17" name="Oval 16">
              <a:extLst>
                <a:ext uri="{FF2B5EF4-FFF2-40B4-BE49-F238E27FC236}">
                  <a16:creationId xmlns:a16="http://schemas.microsoft.com/office/drawing/2014/main" id="{977D2400-C299-EE44-BFA1-A8D2EA65CECA}"/>
                </a:ext>
              </a:extLst>
            </p:cNvPr>
            <p:cNvSpPr/>
            <p:nvPr userDrawn="1"/>
          </p:nvSpPr>
          <p:spPr>
            <a:xfrm>
              <a:off x="2971800" y="971550"/>
              <a:ext cx="3200400" cy="3200400"/>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953FCE1-6C58-9B4C-9345-5973947B31E1}"/>
                </a:ext>
              </a:extLst>
            </p:cNvPr>
            <p:cNvSpPr txBox="1"/>
            <p:nvPr userDrawn="1"/>
          </p:nvSpPr>
          <p:spPr>
            <a:xfrm>
              <a:off x="2641350" y="-537031"/>
              <a:ext cx="1702050" cy="4708981"/>
            </a:xfrm>
            <a:prstGeom prst="rect">
              <a:avLst/>
            </a:prstGeom>
            <a:noFill/>
          </p:spPr>
          <p:txBody>
            <a:bodyPr wrap="square" rtlCol="0">
              <a:spAutoFit/>
            </a:bodyPr>
            <a:lstStyle/>
            <a:p>
              <a:r>
                <a:rPr lang="en-US" sz="30000" b="1" dirty="0">
                  <a:solidFill>
                    <a:schemeClr val="bg2">
                      <a:alpha val="70000"/>
                    </a:schemeClr>
                  </a:solidFill>
                  <a:latin typeface="Angsana New" panose="02020603050405020304" pitchFamily="18" charset="-34"/>
                  <a:cs typeface="Angsana New" panose="02020603050405020304" pitchFamily="18" charset="-34"/>
                </a:rPr>
                <a:t>“</a:t>
              </a:r>
            </a:p>
          </p:txBody>
        </p:sp>
      </p:grpSp>
      <p:sp>
        <p:nvSpPr>
          <p:cNvPr id="6" name="Slide Number Placeholder 5"/>
          <p:cNvSpPr>
            <a:spLocks noGrp="1"/>
          </p:cNvSpPr>
          <p:nvPr>
            <p:ph type="sldNum" sz="quarter" idx="12"/>
          </p:nvPr>
        </p:nvSpPr>
        <p:spPr/>
        <p:txBody>
          <a:bodyPr/>
          <a:lstStyle/>
          <a:p>
            <a:fld id="{307EF997-0A3B-314B-87C7-90A984899C61}" type="slidenum">
              <a:rPr lang="en-US" smtClean="0"/>
              <a:t>‹#›</a:t>
            </a:fld>
            <a:endParaRPr lang="en-US" dirty="0"/>
          </a:p>
        </p:txBody>
      </p:sp>
      <p:pic>
        <p:nvPicPr>
          <p:cNvPr id="10" name="Picture 9">
            <a:extLst>
              <a:ext uri="{FF2B5EF4-FFF2-40B4-BE49-F238E27FC236}">
                <a16:creationId xmlns:a16="http://schemas.microsoft.com/office/drawing/2014/main" id="{D4B35AFD-99CB-3440-95C2-F1D6FB9DF2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1733" y="4709042"/>
            <a:ext cx="685800" cy="220544"/>
          </a:xfrm>
          <a:prstGeom prst="rect">
            <a:avLst/>
          </a:prstGeom>
        </p:spPr>
      </p:pic>
      <p:sp>
        <p:nvSpPr>
          <p:cNvPr id="12" name="Oval 11">
            <a:extLst>
              <a:ext uri="{FF2B5EF4-FFF2-40B4-BE49-F238E27FC236}">
                <a16:creationId xmlns:a16="http://schemas.microsoft.com/office/drawing/2014/main" id="{73E15D02-808F-BC49-B743-80A68A0423F4}"/>
              </a:ext>
            </a:extLst>
          </p:cNvPr>
          <p:cNvSpPr>
            <a:spLocks noChangeAspect="1"/>
          </p:cNvSpPr>
          <p:nvPr userDrawn="1"/>
        </p:nvSpPr>
        <p:spPr>
          <a:xfrm>
            <a:off x="1922981" y="3169292"/>
            <a:ext cx="540319" cy="540319"/>
          </a:xfrm>
          <a:prstGeom prst="ellipse">
            <a:avLst/>
          </a:prstGeom>
          <a:solidFill>
            <a:srgbClr val="3398D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Narrow" charset="0"/>
              <a:ea typeface="Arial Narrow" charset="0"/>
              <a:cs typeface="Arial Narrow" charset="0"/>
            </a:endParaRPr>
          </a:p>
        </p:txBody>
      </p:sp>
      <p:sp>
        <p:nvSpPr>
          <p:cNvPr id="13" name="Oval 12">
            <a:extLst>
              <a:ext uri="{FF2B5EF4-FFF2-40B4-BE49-F238E27FC236}">
                <a16:creationId xmlns:a16="http://schemas.microsoft.com/office/drawing/2014/main" id="{B52DA14E-721B-8249-B021-36872F44E6E9}"/>
              </a:ext>
            </a:extLst>
          </p:cNvPr>
          <p:cNvSpPr>
            <a:spLocks noChangeAspect="1"/>
          </p:cNvSpPr>
          <p:nvPr userDrawn="1"/>
        </p:nvSpPr>
        <p:spPr>
          <a:xfrm>
            <a:off x="6027014" y="357311"/>
            <a:ext cx="863555" cy="863555"/>
          </a:xfrm>
          <a:prstGeom prst="ellipse">
            <a:avLst/>
          </a:prstGeom>
          <a:solidFill>
            <a:srgbClr val="3398D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Narrow" charset="0"/>
              <a:ea typeface="Arial Narrow" charset="0"/>
              <a:cs typeface="Arial Narrow" charset="0"/>
            </a:endParaRPr>
          </a:p>
        </p:txBody>
      </p:sp>
      <p:sp>
        <p:nvSpPr>
          <p:cNvPr id="14" name="Oval 13">
            <a:extLst>
              <a:ext uri="{FF2B5EF4-FFF2-40B4-BE49-F238E27FC236}">
                <a16:creationId xmlns:a16="http://schemas.microsoft.com/office/drawing/2014/main" id="{048EF4D8-93E6-4C40-AC6A-45701530CF5E}"/>
              </a:ext>
            </a:extLst>
          </p:cNvPr>
          <p:cNvSpPr>
            <a:spLocks noChangeAspect="1"/>
          </p:cNvSpPr>
          <p:nvPr userDrawn="1"/>
        </p:nvSpPr>
        <p:spPr>
          <a:xfrm>
            <a:off x="968830" y="420078"/>
            <a:ext cx="1601575" cy="1601575"/>
          </a:xfrm>
          <a:prstGeom prst="ellipse">
            <a:avLst/>
          </a:prstGeom>
          <a:solidFill>
            <a:srgbClr val="3398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Narrow" charset="0"/>
              <a:ea typeface="Arial Narrow" charset="0"/>
              <a:cs typeface="Arial Narrow" charset="0"/>
            </a:endParaRPr>
          </a:p>
        </p:txBody>
      </p:sp>
      <p:sp>
        <p:nvSpPr>
          <p:cNvPr id="24" name="Text Placeholder 8">
            <a:extLst>
              <a:ext uri="{FF2B5EF4-FFF2-40B4-BE49-F238E27FC236}">
                <a16:creationId xmlns:a16="http://schemas.microsoft.com/office/drawing/2014/main" id="{A85CDE51-95CE-9547-945A-2FC323AE2869}"/>
              </a:ext>
            </a:extLst>
          </p:cNvPr>
          <p:cNvSpPr>
            <a:spLocks noGrp="1"/>
          </p:cNvSpPr>
          <p:nvPr>
            <p:ph type="body" sz="quarter" idx="15" hasCustomPrompt="1"/>
          </p:nvPr>
        </p:nvSpPr>
        <p:spPr>
          <a:xfrm>
            <a:off x="5698154" y="3435696"/>
            <a:ext cx="1608991" cy="857430"/>
          </a:xfrm>
        </p:spPr>
        <p:txBody>
          <a:bodyPr>
            <a:noAutofit/>
          </a:bodyPr>
          <a:lstStyle>
            <a:lvl1pPr marL="0" indent="0" algn="ctr">
              <a:lnSpc>
                <a:spcPct val="100000"/>
              </a:lnSpc>
              <a:buNone/>
              <a:defRPr sz="1200" b="0" i="0">
                <a:solidFill>
                  <a:schemeClr val="bg1"/>
                </a:solidFill>
                <a:latin typeface="Avenir Book" panose="02000503020000020003" pitchFamily="2" charset="0"/>
              </a:defRPr>
            </a:lvl1pPr>
          </a:lstStyle>
          <a:p>
            <a:pPr lvl="0"/>
            <a:r>
              <a:rPr lang="en-US" dirty="0"/>
              <a:t>Click to add quote author</a:t>
            </a:r>
          </a:p>
        </p:txBody>
      </p:sp>
      <p:sp>
        <p:nvSpPr>
          <p:cNvPr id="20" name="Text Placeholder 8">
            <a:extLst>
              <a:ext uri="{FF2B5EF4-FFF2-40B4-BE49-F238E27FC236}">
                <a16:creationId xmlns:a16="http://schemas.microsoft.com/office/drawing/2014/main" id="{C8E6BEEC-5715-5848-9306-5D26A16CF47D}"/>
              </a:ext>
            </a:extLst>
          </p:cNvPr>
          <p:cNvSpPr>
            <a:spLocks noGrp="1"/>
          </p:cNvSpPr>
          <p:nvPr>
            <p:ph type="body" sz="quarter" idx="14" hasCustomPrompt="1"/>
          </p:nvPr>
        </p:nvSpPr>
        <p:spPr>
          <a:xfrm>
            <a:off x="3146786" y="1817701"/>
            <a:ext cx="2850426" cy="1831432"/>
          </a:xfrm>
        </p:spPr>
        <p:txBody>
          <a:bodyPr>
            <a:noAutofit/>
          </a:bodyPr>
          <a:lstStyle>
            <a:lvl1pPr marL="0" indent="0" algn="ctr">
              <a:lnSpc>
                <a:spcPct val="100000"/>
              </a:lnSpc>
              <a:buNone/>
              <a:defRPr sz="1800" b="0" i="0">
                <a:solidFill>
                  <a:schemeClr val="bg1"/>
                </a:solidFill>
                <a:latin typeface="Avenir Light" panose="020B0402020203020204" pitchFamily="34" charset="77"/>
              </a:defRPr>
            </a:lvl1pPr>
          </a:lstStyle>
          <a:p>
            <a:pPr lvl="0"/>
            <a:r>
              <a:rPr lang="en-US" dirty="0"/>
              <a:t>Click to add quote text</a:t>
            </a:r>
          </a:p>
        </p:txBody>
      </p:sp>
      <p:sp>
        <p:nvSpPr>
          <p:cNvPr id="26" name="Text Placeholder 8">
            <a:extLst>
              <a:ext uri="{FF2B5EF4-FFF2-40B4-BE49-F238E27FC236}">
                <a16:creationId xmlns:a16="http://schemas.microsoft.com/office/drawing/2014/main" id="{698563E6-FA25-2748-A566-F7D2EC9BDC52}"/>
              </a:ext>
            </a:extLst>
          </p:cNvPr>
          <p:cNvSpPr>
            <a:spLocks noGrp="1"/>
          </p:cNvSpPr>
          <p:nvPr>
            <p:ph type="body" sz="quarter" idx="13" hasCustomPrompt="1"/>
          </p:nvPr>
        </p:nvSpPr>
        <p:spPr>
          <a:xfrm>
            <a:off x="965121" y="572592"/>
            <a:ext cx="1608991" cy="1288599"/>
          </a:xfrm>
        </p:spPr>
        <p:txBody>
          <a:bodyPr anchor="ctr">
            <a:noAutofit/>
          </a:bodyPr>
          <a:lstStyle>
            <a:lvl1pPr marL="0" indent="0" algn="ctr">
              <a:lnSpc>
                <a:spcPct val="100000"/>
              </a:lnSpc>
              <a:buNone/>
              <a:defRPr sz="1200" b="0" i="0" cap="all" baseline="0">
                <a:solidFill>
                  <a:schemeClr val="bg1"/>
                </a:solidFill>
                <a:latin typeface="Avenir Book" panose="02000503020000020003" pitchFamily="2" charset="0"/>
              </a:defRPr>
            </a:lvl1pPr>
          </a:lstStyle>
          <a:p>
            <a:pPr lvl="0"/>
            <a:r>
              <a:rPr lang="en-US" dirty="0"/>
              <a:t>Click to add quote subject</a:t>
            </a:r>
          </a:p>
        </p:txBody>
      </p:sp>
    </p:spTree>
    <p:extLst>
      <p:ext uri="{BB962C8B-B14F-4D97-AF65-F5344CB8AC3E}">
        <p14:creationId xmlns:p14="http://schemas.microsoft.com/office/powerpoint/2010/main" val="351404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2000"/>
                                        <p:tgtEl>
                                          <p:spTgt spid="20">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fade">
                                      <p:cBhvr>
                                        <p:cTn id="2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000"/>
                        <p:tgtEl>
                          <p:spTgt spid="20"/>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23000">
              <a:schemeClr val="bg1"/>
            </a:gs>
            <a:gs pos="80000">
              <a:schemeClr val="bg1">
                <a:lumMod val="97000"/>
              </a:schemeClr>
            </a:gs>
            <a:gs pos="97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venir" panose="02000503020000020003" pitchFamily="2" charset="0"/>
              </a:defRPr>
            </a:lvl1pPr>
          </a:lstStyle>
          <a:p>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venir" panose="02000503020000020003" pitchFamily="2" charset="0"/>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venir" panose="02000503020000020003" pitchFamily="2" charset="0"/>
              </a:defRPr>
            </a:lvl1pPr>
          </a:lstStyle>
          <a:p>
            <a:fld id="{307EF997-0A3B-314B-87C7-90A984899C61}" type="slidenum">
              <a:rPr lang="en-US" smtClean="0"/>
              <a:pPr/>
              <a:t>‹#›</a:t>
            </a:fld>
            <a:endParaRPr lang="en-US" dirty="0"/>
          </a:p>
        </p:txBody>
      </p:sp>
    </p:spTree>
    <p:extLst>
      <p:ext uri="{BB962C8B-B14F-4D97-AF65-F5344CB8AC3E}">
        <p14:creationId xmlns:p14="http://schemas.microsoft.com/office/powerpoint/2010/main" val="3190706057"/>
      </p:ext>
    </p:extLst>
  </p:cSld>
  <p:clrMap bg1="lt1" tx1="dk1" bg2="lt2" tx2="dk2" accent1="accent1" accent2="accent2" accent3="accent3" accent4="accent4" accent5="accent5" accent6="accent6" hlink="hlink" folHlink="folHlink"/>
  <p:sldLayoutIdLst>
    <p:sldLayoutId id="2147483662" r:id="rId1"/>
    <p:sldLayoutId id="2147483682" r:id="rId2"/>
    <p:sldLayoutId id="2147483683" r:id="rId3"/>
    <p:sldLayoutId id="2147483687" r:id="rId4"/>
    <p:sldLayoutId id="2147483688" r:id="rId5"/>
    <p:sldLayoutId id="2147483689" r:id="rId6"/>
    <p:sldLayoutId id="2147483690" r:id="rId7"/>
    <p:sldLayoutId id="2147483674" r:id="rId8"/>
    <p:sldLayoutId id="2147483716" r:id="rId9"/>
    <p:sldLayoutId id="2147483680" r:id="rId10"/>
    <p:sldLayoutId id="2147483693" r:id="rId11"/>
    <p:sldLayoutId id="2147483721" r:id="rId12"/>
    <p:sldLayoutId id="2147483722" r:id="rId13"/>
  </p:sldLayoutIdLst>
  <p:hf hdr="0" ftr="0" dt="0"/>
  <p:txStyles>
    <p:titleStyle>
      <a:lvl1pPr algn="l" defTabSz="685800" rtl="0" eaLnBrk="1" latinLnBrk="0" hangingPunct="1">
        <a:lnSpc>
          <a:spcPct val="90000"/>
        </a:lnSpc>
        <a:spcBef>
          <a:spcPct val="0"/>
        </a:spcBef>
        <a:buNone/>
        <a:defRPr sz="3300" b="0" i="0" kern="1200">
          <a:solidFill>
            <a:schemeClr val="accent5"/>
          </a:solidFill>
          <a:latin typeface="Avenir Book" panose="02000503020000020003"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venir Book"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0" userDrawn="1">
          <p15:clr>
            <a:srgbClr val="F26B43"/>
          </p15:clr>
        </p15:guide>
        <p15:guide id="4" orient="horz" pos="7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tiff"/><Relationship Id="rId7" Type="http://schemas.openxmlformats.org/officeDocument/2006/relationships/image" Target="../media/image39.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tiff"/><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tiff"/><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tiff"/></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hyperlink" Target="https://en.wikipedia.org/wiki/LiveRam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svg"/><Relationship Id="rId7" Type="http://schemas.openxmlformats.org/officeDocument/2006/relationships/image" Target="../media/image32.sv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31.svg"/><Relationship Id="rId10" Type="http://schemas.openxmlformats.org/officeDocument/2006/relationships/image" Target="../media/image25.svg"/><Relationship Id="rId4" Type="http://schemas.openxmlformats.org/officeDocument/2006/relationships/image" Target="../media/image30.pn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AF64300-6A5A-F344-97FB-860EA1992580}"/>
              </a:ext>
            </a:extLst>
          </p:cNvPr>
          <p:cNvSpPr>
            <a:spLocks noGrp="1"/>
          </p:cNvSpPr>
          <p:nvPr>
            <p:ph type="subTitle" idx="1"/>
          </p:nvPr>
        </p:nvSpPr>
        <p:spPr/>
        <p:txBody>
          <a:bodyPr/>
          <a:lstStyle/>
          <a:p>
            <a:r>
              <a:rPr lang="en-US" dirty="0"/>
              <a:t>INTEGRATION FOR FIRST-PARTY AND COOKIELESS IDENTITY </a:t>
            </a:r>
          </a:p>
        </p:txBody>
      </p:sp>
      <p:sp>
        <p:nvSpPr>
          <p:cNvPr id="3" name="Title 2">
            <a:extLst>
              <a:ext uri="{FF2B5EF4-FFF2-40B4-BE49-F238E27FC236}">
                <a16:creationId xmlns:a16="http://schemas.microsoft.com/office/drawing/2014/main" id="{FCC185B7-AA9D-C347-9370-E4EFA1AB07A6}"/>
              </a:ext>
            </a:extLst>
          </p:cNvPr>
          <p:cNvSpPr>
            <a:spLocks noGrp="1"/>
          </p:cNvSpPr>
          <p:nvPr>
            <p:ph type="ctrTitle"/>
          </p:nvPr>
        </p:nvSpPr>
        <p:spPr/>
        <p:txBody>
          <a:bodyPr>
            <a:normAutofit/>
          </a:bodyPr>
          <a:lstStyle/>
          <a:p>
            <a:r>
              <a:rPr lang="en-US" sz="3600" dirty="0"/>
              <a:t>JIVOX AND LIVERAMP </a:t>
            </a:r>
            <a:r>
              <a:rPr lang="en-US" sz="3600" cap="none" dirty="0"/>
              <a:t>RAMPID</a:t>
            </a:r>
            <a:endParaRPr lang="en-US" sz="3600" dirty="0"/>
          </a:p>
        </p:txBody>
      </p:sp>
    </p:spTree>
    <p:extLst>
      <p:ext uri="{BB962C8B-B14F-4D97-AF65-F5344CB8AC3E}">
        <p14:creationId xmlns:p14="http://schemas.microsoft.com/office/powerpoint/2010/main" val="116189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651FAAC-6998-1143-B641-9F497F1E6CAA}"/>
              </a:ext>
            </a:extLst>
          </p:cNvPr>
          <p:cNvSpPr/>
          <p:nvPr/>
        </p:nvSpPr>
        <p:spPr>
          <a:xfrm>
            <a:off x="2584034" y="3350029"/>
            <a:ext cx="2001116" cy="86177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lumMod val="85000"/>
                    <a:lumOff val="15000"/>
                  </a:srgbClr>
                </a:solidFill>
                <a:effectLst/>
                <a:uLnTx/>
                <a:uFillTx/>
                <a:latin typeface="Avenir Book" panose="02000503020000020003" pitchFamily="2" charset="0"/>
                <a:ea typeface="+mn-ea"/>
                <a:cs typeface="+mn-cs"/>
              </a:rPr>
              <a:t>Jivo</a:t>
            </a:r>
            <a:r>
              <a:rPr lang="en-US" sz="1000" dirty="0">
                <a:solidFill>
                  <a:srgbClr val="000000">
                    <a:lumMod val="85000"/>
                    <a:lumOff val="15000"/>
                  </a:srgbClr>
                </a:solidFill>
                <a:latin typeface="Avenir Book" panose="02000503020000020003" pitchFamily="2" charset="0"/>
              </a:rPr>
              <a:t>x maps </a:t>
            </a:r>
            <a:r>
              <a:rPr kumimoji="0" lang="en-US" sz="1000" b="0" i="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a typeface="+mn-ea"/>
                <a:cs typeface="+mn-cs"/>
              </a:rPr>
              <a:t>the dynamic elements in the master ad file </a:t>
            </a:r>
            <a:r>
              <a:rPr kumimoji="0" lang="en-US" sz="1000" b="0" i="0" u="none" strike="noStrike" kern="1200" cap="none" spc="0" normalizeH="0" noProof="0" dirty="0">
                <a:ln>
                  <a:noFill/>
                </a:ln>
                <a:solidFill>
                  <a:srgbClr val="000000">
                    <a:lumMod val="85000"/>
                    <a:lumOff val="15000"/>
                  </a:srgbClr>
                </a:solidFill>
                <a:effectLst/>
                <a:uLnTx/>
                <a:uFillTx/>
                <a:latin typeface="Avenir Book" panose="02000503020000020003" pitchFamily="2" charset="0"/>
                <a:ea typeface="+mn-ea"/>
                <a:cs typeface="+mn-cs"/>
              </a:rPr>
              <a:t>to the brand’s </a:t>
            </a:r>
            <a:r>
              <a:rPr kumimoji="0" lang="en-US" sz="1000" u="none" strike="noStrike" kern="1200" cap="none" spc="0" normalizeH="0" noProof="0" dirty="0">
                <a:ln>
                  <a:noFill/>
                </a:ln>
                <a:solidFill>
                  <a:srgbClr val="000000">
                    <a:lumMod val="85000"/>
                    <a:lumOff val="15000"/>
                  </a:srgbClr>
                </a:solidFill>
                <a:effectLst/>
                <a:uLnTx/>
                <a:uFillTx/>
                <a:latin typeface="Avenir Medium" panose="02000503020000020003" pitchFamily="2" charset="0"/>
              </a:rPr>
              <a:t>first-party data </a:t>
            </a:r>
            <a:r>
              <a:rPr kumimoji="0" lang="en-US" sz="1000" b="0" i="0" u="none" strike="noStrike" kern="1200" cap="none" spc="0" normalizeH="0" noProof="0" dirty="0">
                <a:ln>
                  <a:noFill/>
                </a:ln>
                <a:solidFill>
                  <a:srgbClr val="000000">
                    <a:lumMod val="85000"/>
                    <a:lumOff val="15000"/>
                  </a:srgbClr>
                </a:solidFill>
                <a:effectLst/>
                <a:uLnTx/>
                <a:uFillTx/>
                <a:latin typeface="Avenir Book" panose="02000503020000020003" pitchFamily="2" charset="0"/>
                <a:ea typeface="+mn-ea"/>
                <a:cs typeface="+mn-cs"/>
              </a:rPr>
              <a:t>received from </a:t>
            </a:r>
            <a:r>
              <a:rPr kumimoji="0" lang="en-US" sz="1000" b="0" i="0" u="none" strike="noStrike" kern="1200" cap="none" spc="0" normalizeH="0" noProof="0" dirty="0" err="1">
                <a:ln>
                  <a:noFill/>
                </a:ln>
                <a:solidFill>
                  <a:srgbClr val="000000">
                    <a:lumMod val="85000"/>
                    <a:lumOff val="15000"/>
                  </a:srgbClr>
                </a:solidFill>
                <a:effectLst/>
                <a:uLnTx/>
                <a:uFillTx/>
                <a:latin typeface="Avenir Book" panose="02000503020000020003" pitchFamily="2" charset="0"/>
                <a:ea typeface="+mn-ea"/>
                <a:cs typeface="+mn-cs"/>
              </a:rPr>
              <a:t>LiveRamp</a:t>
            </a:r>
            <a:r>
              <a:rPr kumimoji="0" lang="en-US" sz="1000" b="0" i="0" u="none" strike="noStrike" kern="1200" cap="none" spc="0" normalizeH="0" noProof="0" dirty="0">
                <a:ln>
                  <a:noFill/>
                </a:ln>
                <a:solidFill>
                  <a:srgbClr val="000000">
                    <a:lumMod val="85000"/>
                    <a:lumOff val="15000"/>
                  </a:srgbClr>
                </a:solidFill>
                <a:effectLst/>
                <a:uLnTx/>
                <a:uFillTx/>
                <a:latin typeface="Avenir Book" panose="02000503020000020003" pitchFamily="2" charset="0"/>
                <a:ea typeface="+mn-ea"/>
                <a:cs typeface="+mn-cs"/>
              </a:rPr>
              <a:t> </a:t>
            </a:r>
            <a:r>
              <a:rPr kumimoji="0" lang="en-US" sz="1000" b="0" i="0" u="none" strike="noStrike" kern="1200" cap="none" spc="0" normalizeH="0" noProof="0" dirty="0" err="1">
                <a:ln>
                  <a:noFill/>
                </a:ln>
                <a:solidFill>
                  <a:srgbClr val="000000">
                    <a:lumMod val="85000"/>
                    <a:lumOff val="15000"/>
                  </a:srgbClr>
                </a:solidFill>
                <a:effectLst/>
                <a:uLnTx/>
                <a:uFillTx/>
                <a:latin typeface="Avenir Book" panose="02000503020000020003" pitchFamily="2" charset="0"/>
                <a:ea typeface="+mn-ea"/>
                <a:cs typeface="+mn-cs"/>
              </a:rPr>
              <a:t>RampID</a:t>
            </a:r>
            <a:endParaRPr kumimoji="0" lang="en-US" sz="1000" b="0" i="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a typeface="+mn-ea"/>
              <a:cs typeface="+mn-cs"/>
            </a:endParaRPr>
          </a:p>
        </p:txBody>
      </p:sp>
      <p:sp>
        <p:nvSpPr>
          <p:cNvPr id="40" name="TextBox 39">
            <a:extLst>
              <a:ext uri="{FF2B5EF4-FFF2-40B4-BE49-F238E27FC236}">
                <a16:creationId xmlns:a16="http://schemas.microsoft.com/office/drawing/2014/main" id="{0BB45D36-F7FC-7745-B2B8-9767FED9CD64}"/>
              </a:ext>
            </a:extLst>
          </p:cNvPr>
          <p:cNvSpPr txBox="1"/>
          <p:nvPr/>
        </p:nvSpPr>
        <p:spPr>
          <a:xfrm>
            <a:off x="4984037" y="3336211"/>
            <a:ext cx="2161976" cy="70788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lumMod val="85000"/>
                    <a:lumOff val="15000"/>
                  </a:srgbClr>
                </a:solidFill>
                <a:effectLst/>
                <a:uLnTx/>
                <a:uFillTx/>
                <a:latin typeface="Avenir Book" panose="02000503020000020003" pitchFamily="2" charset="0"/>
                <a:ea typeface="+mn-ea"/>
                <a:cs typeface="+mn-cs"/>
              </a:rPr>
              <a:t>Jivox’s</a:t>
            </a:r>
            <a:r>
              <a:rPr kumimoji="0" lang="en-US" sz="1000" b="0" i="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a typeface="+mn-ea"/>
                <a:cs typeface="+mn-cs"/>
              </a:rPr>
              <a:t> </a:t>
            </a:r>
            <a:r>
              <a:rPr kumimoji="0" lang="en-US" sz="1000" b="0" i="0" u="none" strike="noStrike" kern="1200" cap="none" spc="0" normalizeH="0" baseline="0" noProof="0" dirty="0">
                <a:ln>
                  <a:noFill/>
                </a:ln>
                <a:solidFill>
                  <a:srgbClr val="000000">
                    <a:lumMod val="85000"/>
                    <a:lumOff val="15000"/>
                  </a:srgbClr>
                </a:solidFill>
                <a:effectLst/>
                <a:uLnTx/>
                <a:uFillTx/>
                <a:latin typeface="Avenir Medium" panose="02000503020000020003" pitchFamily="2" charset="0"/>
                <a:ea typeface="+mn-ea"/>
                <a:cs typeface="+mn-cs"/>
              </a:rPr>
              <a:t>Dynamic Canvas technology </a:t>
            </a:r>
            <a:r>
              <a:rPr kumimoji="0" lang="en-US" sz="1000" b="0" i="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a typeface="+mn-ea"/>
                <a:cs typeface="+mn-cs"/>
              </a:rPr>
              <a:t>swaps the assets</a:t>
            </a:r>
            <a:r>
              <a:rPr kumimoji="0" lang="en-US" sz="1000" b="0" i="0" u="none" strike="noStrike" kern="1200" cap="none" spc="0" normalizeH="0" baseline="0" noProof="0" dirty="0">
                <a:ln>
                  <a:noFill/>
                </a:ln>
                <a:solidFill>
                  <a:srgbClr val="000000">
                    <a:lumMod val="85000"/>
                    <a:lumOff val="15000"/>
                  </a:srgbClr>
                </a:solidFill>
                <a:effectLst/>
                <a:uLnTx/>
                <a:uFillTx/>
                <a:latin typeface="Avenir Medium" panose="02000503020000020003" pitchFamily="2" charset="0"/>
                <a:ea typeface="+mn-ea"/>
                <a:cs typeface="+mn-cs"/>
              </a:rPr>
              <a:t> </a:t>
            </a:r>
            <a:r>
              <a:rPr kumimoji="0" lang="en-US" sz="1000" b="0" i="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a typeface="+mn-ea"/>
                <a:cs typeface="+mn-cs"/>
              </a:rPr>
              <a:t>to generate virtually unlimited image ad variations</a:t>
            </a:r>
          </a:p>
        </p:txBody>
      </p:sp>
      <p:sp>
        <p:nvSpPr>
          <p:cNvPr id="100" name="TextBox 99">
            <a:extLst>
              <a:ext uri="{FF2B5EF4-FFF2-40B4-BE49-F238E27FC236}">
                <a16:creationId xmlns:a16="http://schemas.microsoft.com/office/drawing/2014/main" id="{82AD5132-B116-6340-86D2-7ED1763A5ED8}"/>
              </a:ext>
            </a:extLst>
          </p:cNvPr>
          <p:cNvSpPr txBox="1"/>
          <p:nvPr/>
        </p:nvSpPr>
        <p:spPr>
          <a:xfrm>
            <a:off x="716096" y="1211274"/>
            <a:ext cx="7799253" cy="52322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err="1">
                <a:solidFill>
                  <a:srgbClr val="000000">
                    <a:lumMod val="85000"/>
                    <a:lumOff val="15000"/>
                  </a:srgbClr>
                </a:solidFill>
                <a:latin typeface="Avenir Book" panose="02000503020000020003" pitchFamily="2" charset="0"/>
              </a:rPr>
              <a:t>Jivox</a:t>
            </a:r>
            <a:r>
              <a:rPr lang="en-US" sz="1400" dirty="0">
                <a:solidFill>
                  <a:srgbClr val="000000">
                    <a:lumMod val="85000"/>
                    <a:lumOff val="15000"/>
                  </a:srgbClr>
                </a:solidFill>
                <a:latin typeface="Avenir Book" panose="02000503020000020003" pitchFamily="2" charset="0"/>
              </a:rPr>
              <a:t> can incorporate a brand’s first-party data segments from </a:t>
            </a:r>
            <a:r>
              <a:rPr lang="en-US" sz="1400" dirty="0" err="1">
                <a:solidFill>
                  <a:srgbClr val="000000">
                    <a:lumMod val="85000"/>
                    <a:lumOff val="15000"/>
                  </a:srgbClr>
                </a:solidFill>
                <a:latin typeface="Avenir Book" panose="02000503020000020003" pitchFamily="2" charset="0"/>
              </a:rPr>
              <a:t>LiveRamp</a:t>
            </a:r>
            <a:r>
              <a:rPr lang="en-US" sz="1400" dirty="0">
                <a:solidFill>
                  <a:srgbClr val="000000">
                    <a:lumMod val="85000"/>
                    <a:lumOff val="15000"/>
                  </a:srgbClr>
                </a:solidFill>
                <a:latin typeface="Avenir Book" panose="02000503020000020003" pitchFamily="2" charset="0"/>
              </a:rPr>
              <a:t> to generate multiple personalized variations of an ad to serve on Facebook  </a:t>
            </a:r>
            <a:endParaRPr kumimoji="0" lang="en-US" sz="120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ndParaRPr>
          </a:p>
        </p:txBody>
      </p:sp>
      <p:sp>
        <p:nvSpPr>
          <p:cNvPr id="125" name="TextBox 124">
            <a:extLst>
              <a:ext uri="{FF2B5EF4-FFF2-40B4-BE49-F238E27FC236}">
                <a16:creationId xmlns:a16="http://schemas.microsoft.com/office/drawing/2014/main" id="{ABFA0ABE-A1C5-224C-A435-22D912BBF284}"/>
              </a:ext>
            </a:extLst>
          </p:cNvPr>
          <p:cNvSpPr txBox="1"/>
          <p:nvPr/>
        </p:nvSpPr>
        <p:spPr>
          <a:xfrm>
            <a:off x="230676" y="3304168"/>
            <a:ext cx="1904847" cy="861774"/>
          </a:xfrm>
          <a:prstGeom prst="rect">
            <a:avLst/>
          </a:prstGeom>
          <a:noFill/>
        </p:spPr>
        <p:txBody>
          <a:bodyPr wrap="square" rtlCol="0">
            <a:spAutoFit/>
          </a:bodyPr>
          <a:lstStyle/>
          <a:p>
            <a:pPr lvl="0" algn="ctr">
              <a:defRPr/>
            </a:pPr>
            <a:r>
              <a:rPr kumimoji="0" lang="en-US" sz="1000" b="0" i="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a typeface="+mn-ea"/>
                <a:cs typeface="+mn-cs"/>
              </a:rPr>
              <a:t>A layered </a:t>
            </a:r>
            <a:r>
              <a:rPr lang="en-US" sz="1000" dirty="0">
                <a:solidFill>
                  <a:srgbClr val="000000">
                    <a:lumMod val="85000"/>
                    <a:lumOff val="15000"/>
                  </a:srgbClr>
                </a:solidFill>
                <a:latin typeface="Avenir Book" panose="02000503020000020003" pitchFamily="2" charset="0"/>
              </a:rPr>
              <a:t>ad is </a:t>
            </a:r>
            <a:r>
              <a:rPr kumimoji="0" lang="en-US" sz="1000" b="0" i="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a typeface="+mn-ea"/>
                <a:cs typeface="+mn-cs"/>
              </a:rPr>
              <a:t>uploaded to </a:t>
            </a:r>
            <a:r>
              <a:rPr kumimoji="0" lang="en-US" sz="1000" b="0" i="0" u="none" strike="noStrike" kern="1200" cap="none" spc="0" normalizeH="0" baseline="0" noProof="0" dirty="0" err="1">
                <a:ln>
                  <a:noFill/>
                </a:ln>
                <a:solidFill>
                  <a:srgbClr val="000000">
                    <a:lumMod val="85000"/>
                    <a:lumOff val="15000"/>
                  </a:srgbClr>
                </a:solidFill>
                <a:effectLst/>
                <a:uLnTx/>
                <a:uFillTx/>
                <a:latin typeface="Avenir Book" panose="02000503020000020003" pitchFamily="2" charset="0"/>
                <a:ea typeface="+mn-ea"/>
                <a:cs typeface="+mn-cs"/>
              </a:rPr>
              <a:t>Jivox</a:t>
            </a:r>
            <a:r>
              <a:rPr kumimoji="0" lang="en-US" sz="1000" b="0" i="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a typeface="+mn-ea"/>
                <a:cs typeface="+mn-cs"/>
              </a:rPr>
              <a:t> IQ as a Creative Master. </a:t>
            </a:r>
            <a:r>
              <a:rPr kumimoji="0" lang="en-US" sz="1000" b="0" i="0" u="none" strike="noStrike" kern="1200" cap="none" spc="0" normalizeH="0" baseline="0" noProof="0" dirty="0" err="1">
                <a:ln>
                  <a:noFill/>
                </a:ln>
                <a:solidFill>
                  <a:srgbClr val="000000">
                    <a:lumMod val="85000"/>
                    <a:lumOff val="15000"/>
                  </a:srgbClr>
                </a:solidFill>
                <a:effectLst/>
                <a:uLnTx/>
                <a:uFillTx/>
                <a:latin typeface="Avenir Book" panose="02000503020000020003" pitchFamily="2" charset="0"/>
                <a:ea typeface="+mn-ea"/>
                <a:cs typeface="+mn-cs"/>
              </a:rPr>
              <a:t>Jivox</a:t>
            </a:r>
            <a:r>
              <a:rPr kumimoji="0" lang="en-US" sz="1000" b="0" i="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a typeface="+mn-ea"/>
                <a:cs typeface="+mn-cs"/>
              </a:rPr>
              <a:t> identifies the dynamic</a:t>
            </a:r>
            <a:r>
              <a:rPr kumimoji="0" lang="en-US" sz="1000" b="0" i="0" u="none" strike="noStrike" kern="1200" cap="none" spc="0" normalizeH="0" noProof="0" dirty="0">
                <a:ln>
                  <a:noFill/>
                </a:ln>
                <a:solidFill>
                  <a:srgbClr val="000000">
                    <a:lumMod val="85000"/>
                    <a:lumOff val="15000"/>
                  </a:srgbClr>
                </a:solidFill>
                <a:effectLst/>
                <a:uLnTx/>
                <a:uFillTx/>
                <a:latin typeface="Avenir Book" panose="02000503020000020003" pitchFamily="2" charset="0"/>
                <a:ea typeface="+mn-ea"/>
                <a:cs typeface="+mn-cs"/>
              </a:rPr>
              <a:t> elements (copy, image, CTA </a:t>
            </a:r>
            <a:r>
              <a:rPr kumimoji="0" lang="en-US" sz="1000" b="0" i="0" u="none" strike="noStrike" kern="1200" cap="none" spc="0" normalizeH="0" noProof="0" dirty="0" err="1">
                <a:ln>
                  <a:noFill/>
                </a:ln>
                <a:solidFill>
                  <a:srgbClr val="000000">
                    <a:lumMod val="85000"/>
                    <a:lumOff val="15000"/>
                  </a:srgbClr>
                </a:solidFill>
                <a:effectLst/>
                <a:uLnTx/>
                <a:uFillTx/>
                <a:latin typeface="Avenir Book" panose="02000503020000020003" pitchFamily="2" charset="0"/>
                <a:ea typeface="+mn-ea"/>
                <a:cs typeface="+mn-cs"/>
              </a:rPr>
              <a:t>etc</a:t>
            </a:r>
            <a:r>
              <a:rPr kumimoji="0" lang="en-US" sz="1000" b="0" i="0" u="none" strike="noStrike" kern="1200" cap="none" spc="0" normalizeH="0" noProof="0" dirty="0">
                <a:ln>
                  <a:noFill/>
                </a:ln>
                <a:solidFill>
                  <a:srgbClr val="000000">
                    <a:lumMod val="85000"/>
                    <a:lumOff val="15000"/>
                  </a:srgbClr>
                </a:solidFill>
                <a:effectLst/>
                <a:uLnTx/>
                <a:uFillTx/>
                <a:latin typeface="Avenir Book" panose="02000503020000020003" pitchFamily="2" charset="0"/>
                <a:ea typeface="+mn-ea"/>
                <a:cs typeface="+mn-cs"/>
              </a:rPr>
              <a:t>) in the master </a:t>
            </a:r>
            <a:r>
              <a:rPr lang="en-US" sz="1000" dirty="0">
                <a:solidFill>
                  <a:srgbClr val="000000">
                    <a:lumMod val="85000"/>
                    <a:lumOff val="15000"/>
                  </a:srgbClr>
                </a:solidFill>
                <a:latin typeface="Avenir Book" panose="02000503020000020003" pitchFamily="2" charset="0"/>
              </a:rPr>
              <a:t>file.</a:t>
            </a:r>
            <a:endParaRPr kumimoji="0" lang="en-US" sz="1000" b="0" i="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a typeface="+mn-ea"/>
              <a:cs typeface="+mn-cs"/>
            </a:endParaRPr>
          </a:p>
        </p:txBody>
      </p:sp>
      <p:sp>
        <p:nvSpPr>
          <p:cNvPr id="134" name="TextBox 133">
            <a:extLst>
              <a:ext uri="{FF2B5EF4-FFF2-40B4-BE49-F238E27FC236}">
                <a16:creationId xmlns:a16="http://schemas.microsoft.com/office/drawing/2014/main" id="{B6AC3B10-2A93-EA42-852A-0505D851A84F}"/>
              </a:ext>
            </a:extLst>
          </p:cNvPr>
          <p:cNvSpPr txBox="1"/>
          <p:nvPr/>
        </p:nvSpPr>
        <p:spPr>
          <a:xfrm>
            <a:off x="7641125" y="3381112"/>
            <a:ext cx="1464979" cy="70788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lumMod val="85000"/>
                    <a:lumOff val="15000"/>
                  </a:srgbClr>
                </a:solidFill>
                <a:effectLst/>
                <a:uLnTx/>
                <a:uFillTx/>
                <a:latin typeface="Avenir Book" panose="02000503020000020003" pitchFamily="2" charset="0"/>
                <a:ea typeface="+mn-ea"/>
                <a:cs typeface="+mn-cs"/>
              </a:rPr>
              <a:t>Jivox</a:t>
            </a:r>
            <a:r>
              <a:rPr kumimoji="0" lang="en-US" sz="1000" b="0" i="0" u="none" strike="noStrike" kern="1200" cap="none" spc="0" normalizeH="0" noProof="0" dirty="0">
                <a:ln>
                  <a:noFill/>
                </a:ln>
                <a:solidFill>
                  <a:srgbClr val="000000">
                    <a:lumMod val="85000"/>
                    <a:lumOff val="15000"/>
                  </a:srgbClr>
                </a:solidFill>
                <a:effectLst/>
                <a:uLnTx/>
                <a:uFillTx/>
                <a:latin typeface="Avenir Book" panose="02000503020000020003" pitchFamily="2" charset="0"/>
                <a:ea typeface="+mn-ea"/>
                <a:cs typeface="+mn-cs"/>
              </a:rPr>
              <a:t> </a:t>
            </a:r>
            <a:r>
              <a:rPr kumimoji="0" lang="en-US" sz="1000" b="0" i="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a typeface="+mn-ea"/>
                <a:cs typeface="+mn-cs"/>
              </a:rPr>
              <a:t>pushes</a:t>
            </a:r>
            <a:r>
              <a:rPr kumimoji="0" lang="en-US" sz="1000" b="0" i="0" u="none" strike="noStrike" kern="1200" cap="none" spc="0" normalizeH="0" noProof="0" dirty="0">
                <a:ln>
                  <a:noFill/>
                </a:ln>
                <a:solidFill>
                  <a:srgbClr val="000000">
                    <a:lumMod val="85000"/>
                    <a:lumOff val="15000"/>
                  </a:srgbClr>
                </a:solidFill>
                <a:effectLst/>
                <a:uLnTx/>
                <a:uFillTx/>
                <a:latin typeface="Avenir Book" panose="02000503020000020003" pitchFamily="2" charset="0"/>
                <a:ea typeface="+mn-ea"/>
                <a:cs typeface="+mn-cs"/>
              </a:rPr>
              <a:t> the ads</a:t>
            </a:r>
            <a:r>
              <a:rPr kumimoji="0" lang="en-US" sz="1000" b="0" i="0" u="none" strike="noStrike" kern="1200" cap="none" spc="0" normalizeH="0" baseline="0" noProof="0" dirty="0">
                <a:ln>
                  <a:noFill/>
                </a:ln>
                <a:solidFill>
                  <a:srgbClr val="000000">
                    <a:lumMod val="85000"/>
                    <a:lumOff val="15000"/>
                  </a:srgbClr>
                </a:solidFill>
                <a:effectLst/>
                <a:uLnTx/>
                <a:uFillTx/>
                <a:latin typeface="Avenir Book" panose="02000503020000020003" pitchFamily="2" charset="0"/>
                <a:ea typeface="+mn-ea"/>
                <a:cs typeface="+mn-cs"/>
              </a:rPr>
              <a:t> directly to the relevant Facebook Ad Sets for serving. </a:t>
            </a:r>
          </a:p>
        </p:txBody>
      </p:sp>
      <p:sp>
        <p:nvSpPr>
          <p:cNvPr id="63" name="Title 5">
            <a:extLst>
              <a:ext uri="{FF2B5EF4-FFF2-40B4-BE49-F238E27FC236}">
                <a16:creationId xmlns:a16="http://schemas.microsoft.com/office/drawing/2014/main" id="{B048ED39-80DB-4F4C-9273-98CDA955ECC6}"/>
              </a:ext>
            </a:extLst>
          </p:cNvPr>
          <p:cNvSpPr txBox="1">
            <a:spLocks/>
          </p:cNvSpPr>
          <p:nvPr/>
        </p:nvSpPr>
        <p:spPr>
          <a:xfrm>
            <a:off x="653728" y="318967"/>
            <a:ext cx="7886700" cy="511305"/>
          </a:xfrm>
          <a:prstGeom prst="rect">
            <a:avLst/>
          </a:prstGeom>
        </p:spPr>
        <p:txBody>
          <a:bodyPr vert="horz" lIns="91440" tIns="45720" rIns="91440" bIns="45720" rtlCol="0" anchor="t">
            <a:normAutofit/>
          </a:bodyPr>
          <a:lstStyle>
            <a:lvl1pPr algn="ctr" defTabSz="685800" rtl="0" eaLnBrk="1" latinLnBrk="0" hangingPunct="1">
              <a:lnSpc>
                <a:spcPct val="90000"/>
              </a:lnSpc>
              <a:spcBef>
                <a:spcPct val="0"/>
              </a:spcBef>
              <a:buNone/>
              <a:defRPr sz="2800" b="1" i="0" kern="1200" cap="all" baseline="0">
                <a:solidFill>
                  <a:schemeClr val="accent5"/>
                </a:solidFill>
                <a:latin typeface="Avenir Heavy" panose="02000503020000020003" pitchFamily="2"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dirty="0"/>
              <a:t>FIRST-PARTY DATA FOR </a:t>
            </a:r>
            <a:r>
              <a:rPr lang="en-US" dirty="0">
                <a:solidFill>
                  <a:schemeClr val="accent4"/>
                </a:solidFill>
              </a:rPr>
              <a:t>FACEBOOK ADS</a:t>
            </a:r>
            <a:endParaRPr kumimoji="0" lang="en-US" sz="2800" b="1" i="0" u="none" strike="noStrike" kern="1200" cap="all" spc="0" normalizeH="0" baseline="0" noProof="0" dirty="0">
              <a:ln>
                <a:noFill/>
              </a:ln>
              <a:solidFill>
                <a:schemeClr val="accent4"/>
              </a:solidFill>
              <a:effectLst/>
              <a:uLnTx/>
              <a:uFillTx/>
            </a:endParaRPr>
          </a:p>
        </p:txBody>
      </p:sp>
      <p:pic>
        <p:nvPicPr>
          <p:cNvPr id="61" name="Picture 60">
            <a:extLst>
              <a:ext uri="{FF2B5EF4-FFF2-40B4-BE49-F238E27FC236}">
                <a16:creationId xmlns:a16="http://schemas.microsoft.com/office/drawing/2014/main" id="{59C37B02-0021-4F43-84CC-18603C9D78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1257" y="2019202"/>
            <a:ext cx="785536" cy="785536"/>
          </a:xfrm>
          <a:prstGeom prst="rect">
            <a:avLst/>
          </a:prstGeom>
        </p:spPr>
      </p:pic>
      <p:grpSp>
        <p:nvGrpSpPr>
          <p:cNvPr id="57" name="Group 56">
            <a:extLst>
              <a:ext uri="{FF2B5EF4-FFF2-40B4-BE49-F238E27FC236}">
                <a16:creationId xmlns:a16="http://schemas.microsoft.com/office/drawing/2014/main" id="{953EEFC5-D485-7749-A1A4-4FAEFDF896E8}"/>
              </a:ext>
            </a:extLst>
          </p:cNvPr>
          <p:cNvGrpSpPr/>
          <p:nvPr/>
        </p:nvGrpSpPr>
        <p:grpSpPr>
          <a:xfrm>
            <a:off x="3878540" y="2779499"/>
            <a:ext cx="301071" cy="290450"/>
            <a:chOff x="7018338" y="1735138"/>
            <a:chExt cx="1598612" cy="1619251"/>
          </a:xfrm>
          <a:solidFill>
            <a:schemeClr val="accent4"/>
          </a:solidFill>
        </p:grpSpPr>
        <p:sp>
          <p:nvSpPr>
            <p:cNvPr id="59" name="Freeform 128">
              <a:extLst>
                <a:ext uri="{FF2B5EF4-FFF2-40B4-BE49-F238E27FC236}">
                  <a16:creationId xmlns:a16="http://schemas.microsoft.com/office/drawing/2014/main" id="{6E0BCE9B-9D5B-5742-86C9-F83F3DFBBF2D}"/>
                </a:ext>
              </a:extLst>
            </p:cNvPr>
            <p:cNvSpPr>
              <a:spLocks/>
            </p:cNvSpPr>
            <p:nvPr/>
          </p:nvSpPr>
          <p:spPr bwMode="auto">
            <a:xfrm>
              <a:off x="7392988" y="1735138"/>
              <a:ext cx="1223962" cy="1608138"/>
            </a:xfrm>
            <a:custGeom>
              <a:avLst/>
              <a:gdLst>
                <a:gd name="T0" fmla="*/ 97 w 108"/>
                <a:gd name="T1" fmla="*/ 113 h 142"/>
                <a:gd name="T2" fmla="*/ 56 w 108"/>
                <a:gd name="T3" fmla="*/ 86 h 142"/>
                <a:gd name="T4" fmla="*/ 54 w 108"/>
                <a:gd name="T5" fmla="*/ 75 h 142"/>
                <a:gd name="T6" fmla="*/ 70 w 108"/>
                <a:gd name="T7" fmla="*/ 36 h 142"/>
                <a:gd name="T8" fmla="*/ 35 w 108"/>
                <a:gd name="T9" fmla="*/ 0 h 142"/>
                <a:gd name="T10" fmla="*/ 0 w 108"/>
                <a:gd name="T11" fmla="*/ 36 h 142"/>
                <a:gd name="T12" fmla="*/ 13 w 108"/>
                <a:gd name="T13" fmla="*/ 73 h 142"/>
                <a:gd name="T14" fmla="*/ 20 w 108"/>
                <a:gd name="T15" fmla="*/ 73 h 142"/>
                <a:gd name="T16" fmla="*/ 33 w 108"/>
                <a:gd name="T17" fmla="*/ 86 h 142"/>
                <a:gd name="T18" fmla="*/ 33 w 108"/>
                <a:gd name="T19" fmla="*/ 139 h 142"/>
                <a:gd name="T20" fmla="*/ 33 w 108"/>
                <a:gd name="T21" fmla="*/ 142 h 142"/>
                <a:gd name="T22" fmla="*/ 35 w 108"/>
                <a:gd name="T23" fmla="*/ 142 h 142"/>
                <a:gd name="T24" fmla="*/ 108 w 108"/>
                <a:gd name="T25" fmla="*/ 142 h 142"/>
                <a:gd name="T26" fmla="*/ 97 w 108"/>
                <a:gd name="T27"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42">
                  <a:moveTo>
                    <a:pt x="97" y="113"/>
                  </a:moveTo>
                  <a:cubicBezTo>
                    <a:pt x="86" y="100"/>
                    <a:pt x="60" y="95"/>
                    <a:pt x="56" y="86"/>
                  </a:cubicBezTo>
                  <a:cubicBezTo>
                    <a:pt x="53" y="80"/>
                    <a:pt x="54" y="75"/>
                    <a:pt x="54" y="75"/>
                  </a:cubicBezTo>
                  <a:cubicBezTo>
                    <a:pt x="60" y="69"/>
                    <a:pt x="70" y="50"/>
                    <a:pt x="70" y="36"/>
                  </a:cubicBezTo>
                  <a:cubicBezTo>
                    <a:pt x="70" y="11"/>
                    <a:pt x="51" y="0"/>
                    <a:pt x="35" y="0"/>
                  </a:cubicBezTo>
                  <a:cubicBezTo>
                    <a:pt x="18" y="0"/>
                    <a:pt x="0" y="11"/>
                    <a:pt x="0" y="36"/>
                  </a:cubicBezTo>
                  <a:cubicBezTo>
                    <a:pt x="0" y="48"/>
                    <a:pt x="8" y="65"/>
                    <a:pt x="13" y="73"/>
                  </a:cubicBezTo>
                  <a:cubicBezTo>
                    <a:pt x="20" y="73"/>
                    <a:pt x="20" y="73"/>
                    <a:pt x="20" y="73"/>
                  </a:cubicBezTo>
                  <a:cubicBezTo>
                    <a:pt x="28" y="73"/>
                    <a:pt x="33" y="79"/>
                    <a:pt x="33" y="86"/>
                  </a:cubicBezTo>
                  <a:cubicBezTo>
                    <a:pt x="33" y="139"/>
                    <a:pt x="33" y="139"/>
                    <a:pt x="33" y="139"/>
                  </a:cubicBezTo>
                  <a:cubicBezTo>
                    <a:pt x="33" y="140"/>
                    <a:pt x="33" y="141"/>
                    <a:pt x="33" y="142"/>
                  </a:cubicBezTo>
                  <a:cubicBezTo>
                    <a:pt x="35" y="142"/>
                    <a:pt x="35" y="142"/>
                    <a:pt x="35" y="142"/>
                  </a:cubicBezTo>
                  <a:cubicBezTo>
                    <a:pt x="108" y="142"/>
                    <a:pt x="108" y="142"/>
                    <a:pt x="108" y="142"/>
                  </a:cubicBezTo>
                  <a:cubicBezTo>
                    <a:pt x="108" y="142"/>
                    <a:pt x="107" y="124"/>
                    <a:pt x="97"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62" name="Rectangle 129">
              <a:extLst>
                <a:ext uri="{FF2B5EF4-FFF2-40B4-BE49-F238E27FC236}">
                  <a16:creationId xmlns:a16="http://schemas.microsoft.com/office/drawing/2014/main" id="{0919579F-3A4C-5E4D-94EC-0966343E0FD8}"/>
                </a:ext>
              </a:extLst>
            </p:cNvPr>
            <p:cNvSpPr>
              <a:spLocks noChangeArrowheads="1"/>
            </p:cNvSpPr>
            <p:nvPr/>
          </p:nvSpPr>
          <p:spPr bwMode="auto">
            <a:xfrm>
              <a:off x="7018338" y="2686051"/>
              <a:ext cx="657225" cy="1476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64" name="Rectangle 130">
              <a:extLst>
                <a:ext uri="{FF2B5EF4-FFF2-40B4-BE49-F238E27FC236}">
                  <a16:creationId xmlns:a16="http://schemas.microsoft.com/office/drawing/2014/main" id="{CCF2F995-91C6-A941-8EB1-024949572049}"/>
                </a:ext>
              </a:extLst>
            </p:cNvPr>
            <p:cNvSpPr>
              <a:spLocks noChangeArrowheads="1"/>
            </p:cNvSpPr>
            <p:nvPr/>
          </p:nvSpPr>
          <p:spPr bwMode="auto">
            <a:xfrm>
              <a:off x="7018338" y="2946401"/>
              <a:ext cx="657225" cy="1476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65" name="Rectangle 131">
              <a:extLst>
                <a:ext uri="{FF2B5EF4-FFF2-40B4-BE49-F238E27FC236}">
                  <a16:creationId xmlns:a16="http://schemas.microsoft.com/office/drawing/2014/main" id="{E28651B2-C65C-D24E-86DC-81884333DFD0}"/>
                </a:ext>
              </a:extLst>
            </p:cNvPr>
            <p:cNvSpPr>
              <a:spLocks noChangeArrowheads="1"/>
            </p:cNvSpPr>
            <p:nvPr/>
          </p:nvSpPr>
          <p:spPr bwMode="auto">
            <a:xfrm>
              <a:off x="7018338" y="3206751"/>
              <a:ext cx="657225" cy="1476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grpSp>
      <p:pic>
        <p:nvPicPr>
          <p:cNvPr id="66" name="Graphic 65" descr="Images">
            <a:extLst>
              <a:ext uri="{FF2B5EF4-FFF2-40B4-BE49-F238E27FC236}">
                <a16:creationId xmlns:a16="http://schemas.microsoft.com/office/drawing/2014/main" id="{A39D64CD-403D-4F49-AA42-05F25D3E08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5929" y="2135747"/>
            <a:ext cx="357358" cy="357358"/>
          </a:xfrm>
          <a:prstGeom prst="rect">
            <a:avLst/>
          </a:prstGeom>
        </p:spPr>
      </p:pic>
      <p:grpSp>
        <p:nvGrpSpPr>
          <p:cNvPr id="67" name="Group 66">
            <a:extLst>
              <a:ext uri="{FF2B5EF4-FFF2-40B4-BE49-F238E27FC236}">
                <a16:creationId xmlns:a16="http://schemas.microsoft.com/office/drawing/2014/main" id="{82BC9304-5758-D54E-8FDC-79E2AE6EFD3F}"/>
              </a:ext>
            </a:extLst>
          </p:cNvPr>
          <p:cNvGrpSpPr/>
          <p:nvPr/>
        </p:nvGrpSpPr>
        <p:grpSpPr>
          <a:xfrm>
            <a:off x="3172845" y="2445138"/>
            <a:ext cx="299252" cy="221218"/>
            <a:chOff x="7099300" y="2935087"/>
            <a:chExt cx="2362200" cy="1733550"/>
          </a:xfrm>
          <a:solidFill>
            <a:schemeClr val="accent4"/>
          </a:solidFill>
        </p:grpSpPr>
        <p:sp>
          <p:nvSpPr>
            <p:cNvPr id="68" name="Freeform 67">
              <a:extLst>
                <a:ext uri="{FF2B5EF4-FFF2-40B4-BE49-F238E27FC236}">
                  <a16:creationId xmlns:a16="http://schemas.microsoft.com/office/drawing/2014/main" id="{D1BF59C5-4871-0D48-BABC-6C2215AFD3AC}"/>
                </a:ext>
              </a:extLst>
            </p:cNvPr>
            <p:cNvSpPr>
              <a:spLocks noEditPoints="1"/>
            </p:cNvSpPr>
            <p:nvPr/>
          </p:nvSpPr>
          <p:spPr bwMode="auto">
            <a:xfrm>
              <a:off x="7099300" y="2935087"/>
              <a:ext cx="2362200" cy="1733550"/>
            </a:xfrm>
            <a:custGeom>
              <a:avLst/>
              <a:gdLst>
                <a:gd name="T0" fmla="*/ 203 w 209"/>
                <a:gd name="T1" fmla="*/ 13 h 153"/>
                <a:gd name="T2" fmla="*/ 193 w 209"/>
                <a:gd name="T3" fmla="*/ 4 h 153"/>
                <a:gd name="T4" fmla="*/ 176 w 209"/>
                <a:gd name="T5" fmla="*/ 0 h 153"/>
                <a:gd name="T6" fmla="*/ 33 w 209"/>
                <a:gd name="T7" fmla="*/ 0 h 153"/>
                <a:gd name="T8" fmla="*/ 17 w 209"/>
                <a:gd name="T9" fmla="*/ 4 h 153"/>
                <a:gd name="T10" fmla="*/ 7 w 209"/>
                <a:gd name="T11" fmla="*/ 13 h 153"/>
                <a:gd name="T12" fmla="*/ 0 w 209"/>
                <a:gd name="T13" fmla="*/ 33 h 153"/>
                <a:gd name="T14" fmla="*/ 0 w 209"/>
                <a:gd name="T15" fmla="*/ 120 h 153"/>
                <a:gd name="T16" fmla="*/ 33 w 209"/>
                <a:gd name="T17" fmla="*/ 153 h 153"/>
                <a:gd name="T18" fmla="*/ 176 w 209"/>
                <a:gd name="T19" fmla="*/ 153 h 153"/>
                <a:gd name="T20" fmla="*/ 209 w 209"/>
                <a:gd name="T21" fmla="*/ 120 h 153"/>
                <a:gd name="T22" fmla="*/ 209 w 209"/>
                <a:gd name="T23" fmla="*/ 33 h 153"/>
                <a:gd name="T24" fmla="*/ 203 w 209"/>
                <a:gd name="T25" fmla="*/ 13 h 153"/>
                <a:gd name="T26" fmla="*/ 196 w 209"/>
                <a:gd name="T27" fmla="*/ 120 h 153"/>
                <a:gd name="T28" fmla="*/ 195 w 209"/>
                <a:gd name="T29" fmla="*/ 128 h 153"/>
                <a:gd name="T30" fmla="*/ 186 w 209"/>
                <a:gd name="T31" fmla="*/ 138 h 153"/>
                <a:gd name="T32" fmla="*/ 176 w 209"/>
                <a:gd name="T33" fmla="*/ 140 h 153"/>
                <a:gd name="T34" fmla="*/ 33 w 209"/>
                <a:gd name="T35" fmla="*/ 140 h 153"/>
                <a:gd name="T36" fmla="*/ 27 w 209"/>
                <a:gd name="T37" fmla="*/ 139 h 153"/>
                <a:gd name="T38" fmla="*/ 16 w 209"/>
                <a:gd name="T39" fmla="*/ 131 h 153"/>
                <a:gd name="T40" fmla="*/ 13 w 209"/>
                <a:gd name="T41" fmla="*/ 120 h 153"/>
                <a:gd name="T42" fmla="*/ 13 w 209"/>
                <a:gd name="T43" fmla="*/ 33 h 153"/>
                <a:gd name="T44" fmla="*/ 16 w 209"/>
                <a:gd name="T45" fmla="*/ 22 h 153"/>
                <a:gd name="T46" fmla="*/ 27 w 209"/>
                <a:gd name="T47" fmla="*/ 14 h 153"/>
                <a:gd name="T48" fmla="*/ 33 w 209"/>
                <a:gd name="T49" fmla="*/ 13 h 153"/>
                <a:gd name="T50" fmla="*/ 176 w 209"/>
                <a:gd name="T51" fmla="*/ 13 h 153"/>
                <a:gd name="T52" fmla="*/ 183 w 209"/>
                <a:gd name="T53" fmla="*/ 14 h 153"/>
                <a:gd name="T54" fmla="*/ 193 w 209"/>
                <a:gd name="T55" fmla="*/ 22 h 153"/>
                <a:gd name="T56" fmla="*/ 196 w 209"/>
                <a:gd name="T57" fmla="*/ 33 h 153"/>
                <a:gd name="T58" fmla="*/ 196 w 209"/>
                <a:gd name="T59" fmla="*/ 12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153">
                  <a:moveTo>
                    <a:pt x="203" y="13"/>
                  </a:moveTo>
                  <a:cubicBezTo>
                    <a:pt x="200" y="9"/>
                    <a:pt x="196" y="6"/>
                    <a:pt x="193" y="4"/>
                  </a:cubicBezTo>
                  <a:cubicBezTo>
                    <a:pt x="188" y="1"/>
                    <a:pt x="182" y="0"/>
                    <a:pt x="176" y="0"/>
                  </a:cubicBezTo>
                  <a:cubicBezTo>
                    <a:pt x="33" y="0"/>
                    <a:pt x="33" y="0"/>
                    <a:pt x="33" y="0"/>
                  </a:cubicBezTo>
                  <a:cubicBezTo>
                    <a:pt x="27" y="0"/>
                    <a:pt x="22" y="1"/>
                    <a:pt x="17" y="4"/>
                  </a:cubicBezTo>
                  <a:cubicBezTo>
                    <a:pt x="13" y="6"/>
                    <a:pt x="9" y="9"/>
                    <a:pt x="7" y="13"/>
                  </a:cubicBezTo>
                  <a:cubicBezTo>
                    <a:pt x="2" y="19"/>
                    <a:pt x="0" y="26"/>
                    <a:pt x="0" y="33"/>
                  </a:cubicBezTo>
                  <a:cubicBezTo>
                    <a:pt x="0" y="120"/>
                    <a:pt x="0" y="120"/>
                    <a:pt x="0" y="120"/>
                  </a:cubicBezTo>
                  <a:cubicBezTo>
                    <a:pt x="0" y="139"/>
                    <a:pt x="15" y="153"/>
                    <a:pt x="33" y="153"/>
                  </a:cubicBezTo>
                  <a:cubicBezTo>
                    <a:pt x="176" y="153"/>
                    <a:pt x="176" y="153"/>
                    <a:pt x="176" y="153"/>
                  </a:cubicBezTo>
                  <a:cubicBezTo>
                    <a:pt x="194" y="153"/>
                    <a:pt x="209" y="139"/>
                    <a:pt x="209" y="120"/>
                  </a:cubicBezTo>
                  <a:cubicBezTo>
                    <a:pt x="209" y="33"/>
                    <a:pt x="209" y="33"/>
                    <a:pt x="209" y="33"/>
                  </a:cubicBezTo>
                  <a:cubicBezTo>
                    <a:pt x="209" y="26"/>
                    <a:pt x="207" y="19"/>
                    <a:pt x="203" y="13"/>
                  </a:cubicBezTo>
                  <a:close/>
                  <a:moveTo>
                    <a:pt x="196" y="120"/>
                  </a:moveTo>
                  <a:cubicBezTo>
                    <a:pt x="196" y="123"/>
                    <a:pt x="196" y="126"/>
                    <a:pt x="195" y="128"/>
                  </a:cubicBezTo>
                  <a:cubicBezTo>
                    <a:pt x="193" y="132"/>
                    <a:pt x="190" y="136"/>
                    <a:pt x="186" y="138"/>
                  </a:cubicBezTo>
                  <a:cubicBezTo>
                    <a:pt x="183" y="139"/>
                    <a:pt x="180" y="140"/>
                    <a:pt x="176" y="140"/>
                  </a:cubicBezTo>
                  <a:cubicBezTo>
                    <a:pt x="33" y="140"/>
                    <a:pt x="33" y="140"/>
                    <a:pt x="33" y="140"/>
                  </a:cubicBezTo>
                  <a:cubicBezTo>
                    <a:pt x="31" y="140"/>
                    <a:pt x="29" y="140"/>
                    <a:pt x="27" y="139"/>
                  </a:cubicBezTo>
                  <a:cubicBezTo>
                    <a:pt x="22" y="138"/>
                    <a:pt x="19" y="135"/>
                    <a:pt x="16" y="131"/>
                  </a:cubicBezTo>
                  <a:cubicBezTo>
                    <a:pt x="14" y="128"/>
                    <a:pt x="13" y="124"/>
                    <a:pt x="13" y="120"/>
                  </a:cubicBezTo>
                  <a:cubicBezTo>
                    <a:pt x="13" y="33"/>
                    <a:pt x="13" y="33"/>
                    <a:pt x="13" y="33"/>
                  </a:cubicBezTo>
                  <a:cubicBezTo>
                    <a:pt x="13" y="29"/>
                    <a:pt x="14" y="26"/>
                    <a:pt x="16" y="22"/>
                  </a:cubicBezTo>
                  <a:cubicBezTo>
                    <a:pt x="19" y="19"/>
                    <a:pt x="22" y="16"/>
                    <a:pt x="27" y="14"/>
                  </a:cubicBezTo>
                  <a:cubicBezTo>
                    <a:pt x="29" y="14"/>
                    <a:pt x="31" y="13"/>
                    <a:pt x="33" y="13"/>
                  </a:cubicBezTo>
                  <a:cubicBezTo>
                    <a:pt x="176" y="13"/>
                    <a:pt x="176" y="13"/>
                    <a:pt x="176" y="13"/>
                  </a:cubicBezTo>
                  <a:cubicBezTo>
                    <a:pt x="178" y="13"/>
                    <a:pt x="181" y="14"/>
                    <a:pt x="183" y="14"/>
                  </a:cubicBezTo>
                  <a:cubicBezTo>
                    <a:pt x="187" y="16"/>
                    <a:pt x="191" y="19"/>
                    <a:pt x="193" y="22"/>
                  </a:cubicBezTo>
                  <a:cubicBezTo>
                    <a:pt x="195" y="26"/>
                    <a:pt x="196" y="29"/>
                    <a:pt x="196" y="33"/>
                  </a:cubicBezTo>
                  <a:lnTo>
                    <a:pt x="19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69" name="Freeform 68">
              <a:extLst>
                <a:ext uri="{FF2B5EF4-FFF2-40B4-BE49-F238E27FC236}">
                  <a16:creationId xmlns:a16="http://schemas.microsoft.com/office/drawing/2014/main" id="{5597373E-E1D9-3344-BB61-672F728AEDE7}"/>
                </a:ext>
              </a:extLst>
            </p:cNvPr>
            <p:cNvSpPr>
              <a:spLocks/>
            </p:cNvSpPr>
            <p:nvPr/>
          </p:nvSpPr>
          <p:spPr bwMode="auto">
            <a:xfrm>
              <a:off x="8002588" y="3479600"/>
              <a:ext cx="668338" cy="657225"/>
            </a:xfrm>
            <a:custGeom>
              <a:avLst/>
              <a:gdLst>
                <a:gd name="T0" fmla="*/ 55 w 59"/>
                <a:gd name="T1" fmla="*/ 25 h 58"/>
                <a:gd name="T2" fmla="*/ 11 w 59"/>
                <a:gd name="T3" fmla="*/ 2 h 58"/>
                <a:gd name="T4" fmla="*/ 0 w 59"/>
                <a:gd name="T5" fmla="*/ 6 h 58"/>
                <a:gd name="T6" fmla="*/ 0 w 59"/>
                <a:gd name="T7" fmla="*/ 52 h 58"/>
                <a:gd name="T8" fmla="*/ 11 w 59"/>
                <a:gd name="T9" fmla="*/ 55 h 58"/>
                <a:gd name="T10" fmla="*/ 55 w 59"/>
                <a:gd name="T11" fmla="*/ 33 h 58"/>
                <a:gd name="T12" fmla="*/ 55 w 59"/>
                <a:gd name="T13" fmla="*/ 25 h 58"/>
              </a:gdLst>
              <a:ahLst/>
              <a:cxnLst>
                <a:cxn ang="0">
                  <a:pos x="T0" y="T1"/>
                </a:cxn>
                <a:cxn ang="0">
                  <a:pos x="T2" y="T3"/>
                </a:cxn>
                <a:cxn ang="0">
                  <a:pos x="T4" y="T5"/>
                </a:cxn>
                <a:cxn ang="0">
                  <a:pos x="T6" y="T7"/>
                </a:cxn>
                <a:cxn ang="0">
                  <a:pos x="T8" y="T9"/>
                </a:cxn>
                <a:cxn ang="0">
                  <a:pos x="T10" y="T11"/>
                </a:cxn>
                <a:cxn ang="0">
                  <a:pos x="T12" y="T13"/>
                </a:cxn>
              </a:cxnLst>
              <a:rect l="0" t="0" r="r" b="b"/>
              <a:pathLst>
                <a:path w="59" h="58">
                  <a:moveTo>
                    <a:pt x="55" y="25"/>
                  </a:moveTo>
                  <a:cubicBezTo>
                    <a:pt x="11" y="2"/>
                    <a:pt x="11" y="2"/>
                    <a:pt x="11" y="2"/>
                  </a:cubicBezTo>
                  <a:cubicBezTo>
                    <a:pt x="7" y="0"/>
                    <a:pt x="0" y="2"/>
                    <a:pt x="0" y="6"/>
                  </a:cubicBezTo>
                  <a:cubicBezTo>
                    <a:pt x="0" y="52"/>
                    <a:pt x="0" y="52"/>
                    <a:pt x="0" y="52"/>
                  </a:cubicBezTo>
                  <a:cubicBezTo>
                    <a:pt x="0" y="56"/>
                    <a:pt x="7" y="58"/>
                    <a:pt x="11" y="55"/>
                  </a:cubicBezTo>
                  <a:cubicBezTo>
                    <a:pt x="55" y="33"/>
                    <a:pt x="55" y="33"/>
                    <a:pt x="55" y="33"/>
                  </a:cubicBezTo>
                  <a:cubicBezTo>
                    <a:pt x="59" y="31"/>
                    <a:pt x="59" y="27"/>
                    <a:pt x="55"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grpSp>
      <p:pic>
        <p:nvPicPr>
          <p:cNvPr id="70" name="Graphic 69" descr="Text">
            <a:extLst>
              <a:ext uri="{FF2B5EF4-FFF2-40B4-BE49-F238E27FC236}">
                <a16:creationId xmlns:a16="http://schemas.microsoft.com/office/drawing/2014/main" id="{1DF2102C-3FE3-6345-A533-1D17F214E7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13287" y="2099280"/>
            <a:ext cx="271272" cy="271272"/>
          </a:xfrm>
          <a:prstGeom prst="rect">
            <a:avLst/>
          </a:prstGeom>
        </p:spPr>
      </p:pic>
      <p:sp>
        <p:nvSpPr>
          <p:cNvPr id="71" name="Arc 70">
            <a:extLst>
              <a:ext uri="{FF2B5EF4-FFF2-40B4-BE49-F238E27FC236}">
                <a16:creationId xmlns:a16="http://schemas.microsoft.com/office/drawing/2014/main" id="{CCB14ACD-B8E6-C44F-B950-123FACBC48A3}"/>
              </a:ext>
            </a:extLst>
          </p:cNvPr>
          <p:cNvSpPr/>
          <p:nvPr/>
        </p:nvSpPr>
        <p:spPr>
          <a:xfrm>
            <a:off x="3166781" y="2549245"/>
            <a:ext cx="781774" cy="750959"/>
          </a:xfrm>
          <a:prstGeom prst="arc">
            <a:avLst>
              <a:gd name="adj1" fmla="val 16200000"/>
              <a:gd name="adj2" fmla="val 19715552"/>
            </a:avLst>
          </a:prstGeom>
          <a:ln w="952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71">
            <a:extLst>
              <a:ext uri="{FF2B5EF4-FFF2-40B4-BE49-F238E27FC236}">
                <a16:creationId xmlns:a16="http://schemas.microsoft.com/office/drawing/2014/main" id="{82D5B825-61AE-B642-8785-193F227CB89F}"/>
              </a:ext>
            </a:extLst>
          </p:cNvPr>
          <p:cNvSpPr/>
          <p:nvPr/>
        </p:nvSpPr>
        <p:spPr>
          <a:xfrm rot="16783383">
            <a:off x="3413013" y="2198194"/>
            <a:ext cx="781774" cy="750959"/>
          </a:xfrm>
          <a:prstGeom prst="arc">
            <a:avLst>
              <a:gd name="adj1" fmla="val 10023886"/>
              <a:gd name="adj2" fmla="val 13988261"/>
            </a:avLst>
          </a:prstGeom>
          <a:ln w="952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a:extLst>
              <a:ext uri="{FF2B5EF4-FFF2-40B4-BE49-F238E27FC236}">
                <a16:creationId xmlns:a16="http://schemas.microsoft.com/office/drawing/2014/main" id="{81A85CCD-9852-D649-A0C7-6C6FCFCE1C24}"/>
              </a:ext>
            </a:extLst>
          </p:cNvPr>
          <p:cNvGrpSpPr/>
          <p:nvPr/>
        </p:nvGrpSpPr>
        <p:grpSpPr>
          <a:xfrm>
            <a:off x="5235102" y="2151323"/>
            <a:ext cx="596565" cy="521295"/>
            <a:chOff x="4752987" y="2438823"/>
            <a:chExt cx="727787" cy="633848"/>
          </a:xfrm>
        </p:grpSpPr>
        <p:sp>
          <p:nvSpPr>
            <p:cNvPr id="2" name="Rounded Rectangle 1">
              <a:extLst>
                <a:ext uri="{FF2B5EF4-FFF2-40B4-BE49-F238E27FC236}">
                  <a16:creationId xmlns:a16="http://schemas.microsoft.com/office/drawing/2014/main" id="{70CC2812-41A3-F846-ADB1-8B7302EC9895}"/>
                </a:ext>
              </a:extLst>
            </p:cNvPr>
            <p:cNvSpPr/>
            <p:nvPr/>
          </p:nvSpPr>
          <p:spPr>
            <a:xfrm>
              <a:off x="4752987" y="2438823"/>
              <a:ext cx="727787" cy="6338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C0504692-EA6B-4D45-855B-B41B006D82DE}"/>
                </a:ext>
              </a:extLst>
            </p:cNvPr>
            <p:cNvSpPr/>
            <p:nvPr/>
          </p:nvSpPr>
          <p:spPr>
            <a:xfrm>
              <a:off x="4845020" y="2533650"/>
              <a:ext cx="139017" cy="126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a:extLst>
                <a:ext uri="{FF2B5EF4-FFF2-40B4-BE49-F238E27FC236}">
                  <a16:creationId xmlns:a16="http://schemas.microsoft.com/office/drawing/2014/main" id="{F3939F65-DF35-4642-B793-A4AE99181A51}"/>
                </a:ext>
              </a:extLst>
            </p:cNvPr>
            <p:cNvSpPr/>
            <p:nvPr/>
          </p:nvSpPr>
          <p:spPr>
            <a:xfrm>
              <a:off x="5025791" y="2533650"/>
              <a:ext cx="382485" cy="126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13733497-AE26-8441-B2C4-C080EF942A62}"/>
                </a:ext>
              </a:extLst>
            </p:cNvPr>
            <p:cNvSpPr/>
            <p:nvPr/>
          </p:nvSpPr>
          <p:spPr>
            <a:xfrm>
              <a:off x="4853191" y="2716819"/>
              <a:ext cx="555085" cy="2534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826A23DA-42B4-6040-8F7F-A4AD353F1D93}"/>
              </a:ext>
            </a:extLst>
          </p:cNvPr>
          <p:cNvGrpSpPr/>
          <p:nvPr/>
        </p:nvGrpSpPr>
        <p:grpSpPr>
          <a:xfrm>
            <a:off x="5601595" y="2343483"/>
            <a:ext cx="596565" cy="521295"/>
            <a:chOff x="4752987" y="2438823"/>
            <a:chExt cx="727787" cy="633848"/>
          </a:xfrm>
        </p:grpSpPr>
        <p:sp>
          <p:nvSpPr>
            <p:cNvPr id="78" name="Rounded Rectangle 77">
              <a:extLst>
                <a:ext uri="{FF2B5EF4-FFF2-40B4-BE49-F238E27FC236}">
                  <a16:creationId xmlns:a16="http://schemas.microsoft.com/office/drawing/2014/main" id="{5904A475-4A30-B149-9D13-71770CA975AF}"/>
                </a:ext>
              </a:extLst>
            </p:cNvPr>
            <p:cNvSpPr/>
            <p:nvPr/>
          </p:nvSpPr>
          <p:spPr>
            <a:xfrm>
              <a:off x="4752987" y="2438823"/>
              <a:ext cx="727787" cy="6338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B6A59FC6-08BD-494F-A6BC-AA74DDA01DCD}"/>
                </a:ext>
              </a:extLst>
            </p:cNvPr>
            <p:cNvSpPr/>
            <p:nvPr/>
          </p:nvSpPr>
          <p:spPr>
            <a:xfrm>
              <a:off x="4845020" y="2533650"/>
              <a:ext cx="139017" cy="126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78CF1588-6425-7142-8E70-5C97862CD33F}"/>
                </a:ext>
              </a:extLst>
            </p:cNvPr>
            <p:cNvSpPr/>
            <p:nvPr/>
          </p:nvSpPr>
          <p:spPr>
            <a:xfrm>
              <a:off x="5025791" y="2533650"/>
              <a:ext cx="382485" cy="126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a:extLst>
                <a:ext uri="{FF2B5EF4-FFF2-40B4-BE49-F238E27FC236}">
                  <a16:creationId xmlns:a16="http://schemas.microsoft.com/office/drawing/2014/main" id="{36911BD1-240E-2647-A61F-03EFA9474CBD}"/>
                </a:ext>
              </a:extLst>
            </p:cNvPr>
            <p:cNvSpPr/>
            <p:nvPr/>
          </p:nvSpPr>
          <p:spPr>
            <a:xfrm>
              <a:off x="4853191" y="2716819"/>
              <a:ext cx="555085" cy="2534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 name="Group 81">
            <a:extLst>
              <a:ext uri="{FF2B5EF4-FFF2-40B4-BE49-F238E27FC236}">
                <a16:creationId xmlns:a16="http://schemas.microsoft.com/office/drawing/2014/main" id="{A58EDDC8-64E0-3D4D-839F-F82668EA7975}"/>
              </a:ext>
            </a:extLst>
          </p:cNvPr>
          <p:cNvGrpSpPr/>
          <p:nvPr/>
        </p:nvGrpSpPr>
        <p:grpSpPr>
          <a:xfrm>
            <a:off x="6033731" y="2569928"/>
            <a:ext cx="596565" cy="521295"/>
            <a:chOff x="4752987" y="2438823"/>
            <a:chExt cx="727787" cy="633848"/>
          </a:xfrm>
        </p:grpSpPr>
        <p:sp>
          <p:nvSpPr>
            <p:cNvPr id="83" name="Rounded Rectangle 82">
              <a:extLst>
                <a:ext uri="{FF2B5EF4-FFF2-40B4-BE49-F238E27FC236}">
                  <a16:creationId xmlns:a16="http://schemas.microsoft.com/office/drawing/2014/main" id="{30F5F768-DCD0-D542-AF1C-91A79A9E4837}"/>
                </a:ext>
              </a:extLst>
            </p:cNvPr>
            <p:cNvSpPr/>
            <p:nvPr/>
          </p:nvSpPr>
          <p:spPr>
            <a:xfrm>
              <a:off x="4752987" y="2438823"/>
              <a:ext cx="727787" cy="6338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EC8EF919-CC0A-A34F-90FC-EBC315A0D758}"/>
                </a:ext>
              </a:extLst>
            </p:cNvPr>
            <p:cNvSpPr/>
            <p:nvPr/>
          </p:nvSpPr>
          <p:spPr>
            <a:xfrm>
              <a:off x="4845020" y="2533650"/>
              <a:ext cx="139017" cy="126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a:extLst>
                <a:ext uri="{FF2B5EF4-FFF2-40B4-BE49-F238E27FC236}">
                  <a16:creationId xmlns:a16="http://schemas.microsoft.com/office/drawing/2014/main" id="{D03607CF-5EEB-5642-B879-EE29CB9B40F5}"/>
                </a:ext>
              </a:extLst>
            </p:cNvPr>
            <p:cNvSpPr/>
            <p:nvPr/>
          </p:nvSpPr>
          <p:spPr>
            <a:xfrm>
              <a:off x="5025791" y="2533650"/>
              <a:ext cx="382485" cy="126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a:extLst>
                <a:ext uri="{FF2B5EF4-FFF2-40B4-BE49-F238E27FC236}">
                  <a16:creationId xmlns:a16="http://schemas.microsoft.com/office/drawing/2014/main" id="{32DE7E34-5471-D44B-A9E7-42DD61585541}"/>
                </a:ext>
              </a:extLst>
            </p:cNvPr>
            <p:cNvSpPr/>
            <p:nvPr/>
          </p:nvSpPr>
          <p:spPr>
            <a:xfrm>
              <a:off x="4853191" y="2719372"/>
              <a:ext cx="555085" cy="25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Connector 86">
            <a:extLst>
              <a:ext uri="{FF2B5EF4-FFF2-40B4-BE49-F238E27FC236}">
                <a16:creationId xmlns:a16="http://schemas.microsoft.com/office/drawing/2014/main" id="{ABABB8E0-D96A-4B45-B5B0-A294E2475844}"/>
              </a:ext>
            </a:extLst>
          </p:cNvPr>
          <p:cNvCxnSpPr>
            <a:cxnSpLocks/>
          </p:cNvCxnSpPr>
          <p:nvPr/>
        </p:nvCxnSpPr>
        <p:spPr>
          <a:xfrm>
            <a:off x="1700232" y="2496389"/>
            <a:ext cx="979721" cy="14546"/>
          </a:xfrm>
          <a:prstGeom prst="line">
            <a:avLst/>
          </a:prstGeom>
          <a:ln w="53975" cap="sq">
            <a:gradFill>
              <a:gsLst>
                <a:gs pos="0">
                  <a:schemeClr val="accent1">
                    <a:lumMod val="5000"/>
                    <a:lumOff val="95000"/>
                  </a:schemeClr>
                </a:gs>
                <a:gs pos="66000">
                  <a:schemeClr val="accent4">
                    <a:lumMod val="60000"/>
                    <a:lumOff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7BEA635-EE5D-8D44-86DE-3CFF6F44748A}"/>
              </a:ext>
            </a:extLst>
          </p:cNvPr>
          <p:cNvCxnSpPr>
            <a:cxnSpLocks/>
          </p:cNvCxnSpPr>
          <p:nvPr/>
        </p:nvCxnSpPr>
        <p:spPr>
          <a:xfrm>
            <a:off x="4073129" y="2525419"/>
            <a:ext cx="1024041" cy="0"/>
          </a:xfrm>
          <a:prstGeom prst="line">
            <a:avLst/>
          </a:prstGeom>
          <a:ln w="53975" cap="sq">
            <a:gradFill flip="none" rotWithShape="1">
              <a:gsLst>
                <a:gs pos="0">
                  <a:schemeClr val="accent4">
                    <a:lumMod val="40000"/>
                    <a:lumOff val="60000"/>
                  </a:schemeClr>
                </a:gs>
                <a:gs pos="100000">
                  <a:schemeClr val="accent4"/>
                </a:gs>
              </a:gsLst>
              <a:lin ang="2700000" scaled="1"/>
              <a:tileRect/>
            </a:gradFill>
            <a:prstDash val="sysDot"/>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0C296EA-CD76-C24B-974E-B4056C07B426}"/>
              </a:ext>
            </a:extLst>
          </p:cNvPr>
          <p:cNvCxnSpPr>
            <a:cxnSpLocks/>
          </p:cNvCxnSpPr>
          <p:nvPr/>
        </p:nvCxnSpPr>
        <p:spPr>
          <a:xfrm>
            <a:off x="6746843" y="2493105"/>
            <a:ext cx="1024041" cy="0"/>
          </a:xfrm>
          <a:prstGeom prst="line">
            <a:avLst/>
          </a:prstGeom>
          <a:ln w="53975" cap="sq">
            <a:gradFill flip="none" rotWithShape="1">
              <a:gsLst>
                <a:gs pos="0">
                  <a:schemeClr val="accent4">
                    <a:lumMod val="60000"/>
                    <a:lumOff val="40000"/>
                  </a:schemeClr>
                </a:gs>
                <a:gs pos="100000">
                  <a:schemeClr val="accent4"/>
                </a:gs>
              </a:gsLst>
              <a:lin ang="2700000" scaled="1"/>
              <a:tileRect/>
            </a:gradFill>
            <a:prstDash val="sysDot"/>
            <a:round/>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37FA88CB-A685-AC47-9005-091E99303425}"/>
              </a:ext>
            </a:extLst>
          </p:cNvPr>
          <p:cNvGrpSpPr/>
          <p:nvPr/>
        </p:nvGrpSpPr>
        <p:grpSpPr>
          <a:xfrm>
            <a:off x="716096" y="2190301"/>
            <a:ext cx="717061" cy="626948"/>
            <a:chOff x="4752988" y="2438822"/>
            <a:chExt cx="727787" cy="633848"/>
          </a:xfrm>
        </p:grpSpPr>
        <p:sp>
          <p:nvSpPr>
            <p:cNvPr id="95" name="Rounded Rectangle 94">
              <a:extLst>
                <a:ext uri="{FF2B5EF4-FFF2-40B4-BE49-F238E27FC236}">
                  <a16:creationId xmlns:a16="http://schemas.microsoft.com/office/drawing/2014/main" id="{CB9CEA68-B597-2343-99B8-FD8F0DBDEB62}"/>
                </a:ext>
              </a:extLst>
            </p:cNvPr>
            <p:cNvSpPr/>
            <p:nvPr/>
          </p:nvSpPr>
          <p:spPr>
            <a:xfrm>
              <a:off x="4752988" y="2438822"/>
              <a:ext cx="727787" cy="6338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a:extLst>
                <a:ext uri="{FF2B5EF4-FFF2-40B4-BE49-F238E27FC236}">
                  <a16:creationId xmlns:a16="http://schemas.microsoft.com/office/drawing/2014/main" id="{950B2CF7-BE7F-7246-A5A1-99E18658B279}"/>
                </a:ext>
              </a:extLst>
            </p:cNvPr>
            <p:cNvSpPr/>
            <p:nvPr/>
          </p:nvSpPr>
          <p:spPr>
            <a:xfrm>
              <a:off x="4845020" y="2533650"/>
              <a:ext cx="139017" cy="126391"/>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a:extLst>
                <a:ext uri="{FF2B5EF4-FFF2-40B4-BE49-F238E27FC236}">
                  <a16:creationId xmlns:a16="http://schemas.microsoft.com/office/drawing/2014/main" id="{799A0F7D-DCD6-164A-9E5F-E9AEC560B6D4}"/>
                </a:ext>
              </a:extLst>
            </p:cNvPr>
            <p:cNvSpPr/>
            <p:nvPr/>
          </p:nvSpPr>
          <p:spPr>
            <a:xfrm>
              <a:off x="5025791" y="2533650"/>
              <a:ext cx="382485" cy="126391"/>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a:extLst>
                <a:ext uri="{FF2B5EF4-FFF2-40B4-BE49-F238E27FC236}">
                  <a16:creationId xmlns:a16="http://schemas.microsoft.com/office/drawing/2014/main" id="{0BC655BD-E944-074D-A491-96EC31D2514E}"/>
                </a:ext>
              </a:extLst>
            </p:cNvPr>
            <p:cNvSpPr/>
            <p:nvPr/>
          </p:nvSpPr>
          <p:spPr>
            <a:xfrm>
              <a:off x="4853191" y="2716819"/>
              <a:ext cx="555085" cy="253415"/>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 Placeholder 4">
            <a:extLst>
              <a:ext uri="{FF2B5EF4-FFF2-40B4-BE49-F238E27FC236}">
                <a16:creationId xmlns:a16="http://schemas.microsoft.com/office/drawing/2014/main" id="{758A2CE7-1FBE-4B44-844F-94F364D4F0C7}"/>
              </a:ext>
            </a:extLst>
          </p:cNvPr>
          <p:cNvSpPr txBox="1">
            <a:spLocks/>
          </p:cNvSpPr>
          <p:nvPr/>
        </p:nvSpPr>
        <p:spPr>
          <a:xfrm>
            <a:off x="623901" y="768003"/>
            <a:ext cx="7886700" cy="38242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venir Book"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a:t>How it works</a:t>
            </a:r>
          </a:p>
        </p:txBody>
      </p:sp>
    </p:spTree>
    <p:extLst>
      <p:ext uri="{BB962C8B-B14F-4D97-AF65-F5344CB8AC3E}">
        <p14:creationId xmlns:p14="http://schemas.microsoft.com/office/powerpoint/2010/main" val="117897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val 109">
            <a:extLst>
              <a:ext uri="{FF2B5EF4-FFF2-40B4-BE49-F238E27FC236}">
                <a16:creationId xmlns:a16="http://schemas.microsoft.com/office/drawing/2014/main" id="{6AF4A832-2701-D347-BEFD-4BAD4D7C7356}"/>
              </a:ext>
            </a:extLst>
          </p:cNvPr>
          <p:cNvSpPr/>
          <p:nvPr/>
        </p:nvSpPr>
        <p:spPr>
          <a:xfrm>
            <a:off x="3925877" y="2730953"/>
            <a:ext cx="1097106" cy="114362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1" name="Oval 10">
            <a:extLst>
              <a:ext uri="{FF2B5EF4-FFF2-40B4-BE49-F238E27FC236}">
                <a16:creationId xmlns:a16="http://schemas.microsoft.com/office/drawing/2014/main" id="{BEED3043-6036-1F47-A8FA-917B56C74DB1}"/>
              </a:ext>
            </a:extLst>
          </p:cNvPr>
          <p:cNvSpPr/>
          <p:nvPr/>
        </p:nvSpPr>
        <p:spPr>
          <a:xfrm>
            <a:off x="849694" y="1456956"/>
            <a:ext cx="2670617" cy="266625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14283218-3BB2-5A43-BECE-CFFE7915383B}"/>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07EF997-0A3B-314B-87C7-90A984899C61}" type="slidenum">
              <a:rPr kumimoji="0" lang="en-US" sz="900" b="0" i="0" u="none" strike="noStrike" kern="1200" cap="none" spc="0" normalizeH="0" baseline="0" noProof="0" smtClean="0">
                <a:ln>
                  <a:noFill/>
                </a:ln>
                <a:solidFill>
                  <a:srgbClr val="000000">
                    <a:tint val="75000"/>
                  </a:srgbClr>
                </a:solidFill>
                <a:effectLst/>
                <a:uLnTx/>
                <a:uFillTx/>
                <a:latin typeface="Avenir" panose="02000503020000020003"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000000">
                  <a:tint val="75000"/>
                </a:srgbClr>
              </a:solidFill>
              <a:effectLst/>
              <a:uLnTx/>
              <a:uFillTx/>
              <a:latin typeface="Avenir" panose="02000503020000020003" pitchFamily="2" charset="0"/>
              <a:ea typeface="+mn-ea"/>
              <a:cs typeface="+mn-cs"/>
            </a:endParaRPr>
          </a:p>
        </p:txBody>
      </p:sp>
      <p:sp>
        <p:nvSpPr>
          <p:cNvPr id="3" name="Text Placeholder 2">
            <a:extLst>
              <a:ext uri="{FF2B5EF4-FFF2-40B4-BE49-F238E27FC236}">
                <a16:creationId xmlns:a16="http://schemas.microsoft.com/office/drawing/2014/main" id="{CB868FC7-7150-624D-A13E-26E856399094}"/>
              </a:ext>
            </a:extLst>
          </p:cNvPr>
          <p:cNvSpPr>
            <a:spLocks noGrp="1"/>
          </p:cNvSpPr>
          <p:nvPr>
            <p:ph type="body" sz="quarter" idx="13"/>
          </p:nvPr>
        </p:nvSpPr>
        <p:spPr/>
        <p:txBody>
          <a:bodyPr/>
          <a:lstStyle/>
          <a:p>
            <a:r>
              <a:rPr lang="en-US" dirty="0"/>
              <a:t>Enabled by First-party Data</a:t>
            </a:r>
          </a:p>
        </p:txBody>
      </p:sp>
      <p:sp>
        <p:nvSpPr>
          <p:cNvPr id="4" name="Title 3">
            <a:extLst>
              <a:ext uri="{FF2B5EF4-FFF2-40B4-BE49-F238E27FC236}">
                <a16:creationId xmlns:a16="http://schemas.microsoft.com/office/drawing/2014/main" id="{81A735BF-8CB8-5F4D-AEF0-447014AE0B9A}"/>
              </a:ext>
            </a:extLst>
          </p:cNvPr>
          <p:cNvSpPr>
            <a:spLocks noGrp="1"/>
          </p:cNvSpPr>
          <p:nvPr>
            <p:ph type="title"/>
          </p:nvPr>
        </p:nvSpPr>
        <p:spPr/>
        <p:txBody>
          <a:bodyPr/>
          <a:lstStyle/>
          <a:p>
            <a:r>
              <a:rPr lang="en-US" dirty="0">
                <a:solidFill>
                  <a:schemeClr val="accent4"/>
                </a:solidFill>
              </a:rPr>
              <a:t>IDENTITY</a:t>
            </a:r>
            <a:r>
              <a:rPr lang="en-US" dirty="0"/>
              <a:t> ECOSYSTEM</a:t>
            </a:r>
          </a:p>
        </p:txBody>
      </p:sp>
      <p:sp>
        <p:nvSpPr>
          <p:cNvPr id="128" name="TextBox 127">
            <a:extLst>
              <a:ext uri="{FF2B5EF4-FFF2-40B4-BE49-F238E27FC236}">
                <a16:creationId xmlns:a16="http://schemas.microsoft.com/office/drawing/2014/main" id="{5B541B59-F865-3745-A137-87201D0911A4}"/>
              </a:ext>
            </a:extLst>
          </p:cNvPr>
          <p:cNvSpPr txBox="1"/>
          <p:nvPr/>
        </p:nvSpPr>
        <p:spPr>
          <a:xfrm>
            <a:off x="5168521" y="1570246"/>
            <a:ext cx="3346829" cy="2457083"/>
          </a:xfrm>
          <a:prstGeom prst="rect">
            <a:avLst/>
          </a:prstGeom>
          <a:noFill/>
        </p:spPr>
        <p:txBody>
          <a:bodyPr wrap="square" rtlCol="0">
            <a:spAutoFit/>
          </a:bodyPr>
          <a:lstStyle/>
          <a:p>
            <a:pPr marL="0" marR="0" lvl="0" indent="0" algn="l" defTabSz="685800" rtl="0" eaLnBrk="1" fontAlgn="auto" latinLnBrk="0" hangingPunct="1">
              <a:lnSpc>
                <a:spcPts val="174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546A"/>
                </a:solidFill>
                <a:effectLst/>
                <a:uLnTx/>
                <a:uFillTx/>
                <a:latin typeface="Avenir Book" panose="02000503020000020003" pitchFamily="2" charset="0"/>
                <a:ea typeface="+mn-ea"/>
                <a:cs typeface="+mn-cs"/>
              </a:rPr>
              <a:t>IQiD</a:t>
            </a:r>
            <a:r>
              <a:rPr kumimoji="0" lang="en-US" sz="1200" b="0" i="0" u="none" strike="noStrike" kern="1200" cap="none" spc="0" normalizeH="0" baseline="0" noProof="0" dirty="0">
                <a:ln>
                  <a:noFill/>
                </a:ln>
                <a:solidFill>
                  <a:srgbClr val="44546A"/>
                </a:solidFill>
                <a:effectLst/>
                <a:uLnTx/>
                <a:uFillTx/>
                <a:latin typeface="Avenir Book" panose="02000503020000020003" pitchFamily="2" charset="0"/>
                <a:ea typeface="+mn-ea"/>
                <a:cs typeface="+mn-cs"/>
              </a:rPr>
              <a:t> is </a:t>
            </a:r>
            <a:r>
              <a:rPr kumimoji="0" lang="en-US" sz="1200" b="0" i="0" u="none" strike="noStrike" kern="1200" cap="none" spc="0" normalizeH="0" baseline="0" noProof="0" dirty="0" err="1">
                <a:ln>
                  <a:noFill/>
                </a:ln>
                <a:solidFill>
                  <a:srgbClr val="44546A"/>
                </a:solidFill>
                <a:effectLst/>
                <a:uLnTx/>
                <a:uFillTx/>
                <a:latin typeface="Avenir Book" panose="02000503020000020003" pitchFamily="2" charset="0"/>
                <a:ea typeface="+mn-ea"/>
                <a:cs typeface="+mn-cs"/>
              </a:rPr>
              <a:t>Jivox’s</a:t>
            </a:r>
            <a:r>
              <a:rPr kumimoji="0" lang="en-US" sz="1200" b="0" i="0" u="none" strike="noStrike" kern="1200" cap="none" spc="0" normalizeH="0" baseline="0" noProof="0" dirty="0">
                <a:ln>
                  <a:noFill/>
                </a:ln>
                <a:solidFill>
                  <a:srgbClr val="44546A"/>
                </a:solidFill>
                <a:effectLst/>
                <a:uLnTx/>
                <a:uFillTx/>
                <a:latin typeface="Avenir Book" panose="02000503020000020003" pitchFamily="2" charset="0"/>
                <a:ea typeface="+mn-ea"/>
                <a:cs typeface="+mn-cs"/>
              </a:rPr>
              <a:t> proprietary identity graph that offers brands a first-party identity ecosystem</a:t>
            </a:r>
          </a:p>
          <a:p>
            <a:pPr marL="290513" marR="0" lvl="0" indent="-176213" algn="l" defTabSz="685800" rtl="0" eaLnBrk="1" fontAlgn="auto" latinLnBrk="0" hangingPunct="1">
              <a:lnSpc>
                <a:spcPts val="1740"/>
              </a:lnSpc>
              <a:spcBef>
                <a:spcPts val="0"/>
              </a:spcBef>
              <a:spcAft>
                <a:spcPts val="0"/>
              </a:spcAft>
              <a:buClrTx/>
              <a:buSzTx/>
              <a:buFont typeface="Wingdings" pitchFamily="2" charset="2"/>
              <a:buChar char="ü"/>
              <a:tabLst/>
              <a:defRPr/>
            </a:pPr>
            <a:r>
              <a:rPr kumimoji="0" lang="en-US" sz="1200" b="0" i="0" u="none" strike="noStrike" kern="1200" cap="none" spc="0" normalizeH="0" baseline="0" noProof="0" dirty="0">
                <a:ln>
                  <a:noFill/>
                </a:ln>
                <a:solidFill>
                  <a:srgbClr val="44546A"/>
                </a:solidFill>
                <a:effectLst/>
                <a:uLnTx/>
                <a:uFillTx/>
                <a:latin typeface="Avenir Book" panose="02000503020000020003" pitchFamily="2" charset="0"/>
                <a:ea typeface="+mn-ea"/>
                <a:cs typeface="+mn-cs"/>
              </a:rPr>
              <a:t>Integrates with </a:t>
            </a:r>
            <a:r>
              <a:rPr kumimoji="0" lang="en-US" sz="1200" b="0" i="0" u="none" strike="noStrike" kern="1200" cap="none" spc="0" normalizeH="0" baseline="0" noProof="0" dirty="0">
                <a:ln>
                  <a:noFill/>
                </a:ln>
                <a:solidFill>
                  <a:srgbClr val="44546A"/>
                </a:solidFill>
                <a:effectLst/>
                <a:uLnTx/>
                <a:uFillTx/>
                <a:latin typeface="Avenir Medium" panose="02000503020000020003" pitchFamily="2" charset="0"/>
                <a:ea typeface="+mn-ea"/>
                <a:cs typeface="+mn-cs"/>
              </a:rPr>
              <a:t>Data Management Platforms (DMP) </a:t>
            </a:r>
            <a:r>
              <a:rPr kumimoji="0" lang="en-US" sz="1200" b="0" i="0" u="none" strike="noStrike" kern="1200" cap="none" spc="0" normalizeH="0" baseline="0" noProof="0" dirty="0">
                <a:ln>
                  <a:noFill/>
                </a:ln>
                <a:solidFill>
                  <a:srgbClr val="44546A"/>
                </a:solidFill>
                <a:effectLst/>
                <a:uLnTx/>
                <a:uFillTx/>
                <a:latin typeface="Avenir Book" panose="02000503020000020003" pitchFamily="2" charset="0"/>
                <a:ea typeface="+mn-ea"/>
                <a:cs typeface="+mn-cs"/>
              </a:rPr>
              <a:t>and </a:t>
            </a:r>
            <a:r>
              <a:rPr kumimoji="0" lang="en-US" sz="1200" b="0" i="0" u="none" strike="noStrike" kern="1200" cap="none" spc="0" normalizeH="0" baseline="0" noProof="0" dirty="0">
                <a:ln>
                  <a:noFill/>
                </a:ln>
                <a:solidFill>
                  <a:srgbClr val="44546A"/>
                </a:solidFill>
                <a:effectLst/>
                <a:uLnTx/>
                <a:uFillTx/>
                <a:latin typeface="Avenir Medium" panose="02000503020000020003" pitchFamily="2" charset="0"/>
                <a:ea typeface="+mn-ea"/>
                <a:cs typeface="+mn-cs"/>
              </a:rPr>
              <a:t>Customer Data Platforms (CDP)</a:t>
            </a:r>
          </a:p>
          <a:p>
            <a:pPr marL="290513" marR="0" lvl="0" indent="-176213" algn="l" defTabSz="685800" rtl="0" eaLnBrk="1" fontAlgn="auto" latinLnBrk="0" hangingPunct="1">
              <a:lnSpc>
                <a:spcPts val="1740"/>
              </a:lnSpc>
              <a:spcBef>
                <a:spcPts val="0"/>
              </a:spcBef>
              <a:spcAft>
                <a:spcPts val="0"/>
              </a:spcAft>
              <a:buClrTx/>
              <a:buSzTx/>
              <a:buFont typeface="Wingdings" pitchFamily="2" charset="2"/>
              <a:buChar char="ü"/>
              <a:tabLst/>
              <a:defRPr/>
            </a:pPr>
            <a:r>
              <a:rPr kumimoji="0" lang="en-US" sz="1200" b="0" i="0" u="none" strike="noStrike" kern="1200" cap="none" spc="0" normalizeH="0" baseline="0" noProof="0" dirty="0">
                <a:ln>
                  <a:noFill/>
                </a:ln>
                <a:solidFill>
                  <a:srgbClr val="44546A"/>
                </a:solidFill>
                <a:effectLst/>
                <a:uLnTx/>
                <a:uFillTx/>
                <a:latin typeface="Avenir Book" panose="02000503020000020003" pitchFamily="2" charset="0"/>
                <a:ea typeface="+mn-ea"/>
                <a:cs typeface="+mn-cs"/>
              </a:rPr>
              <a:t>Integrates with </a:t>
            </a:r>
            <a:r>
              <a:rPr kumimoji="0" lang="en-US" sz="1200" b="0" i="0" u="none" strike="noStrike" kern="1200" cap="none" spc="0" normalizeH="0" baseline="0" noProof="0" dirty="0">
                <a:ln>
                  <a:noFill/>
                </a:ln>
                <a:solidFill>
                  <a:srgbClr val="44546A"/>
                </a:solidFill>
                <a:effectLst/>
                <a:uLnTx/>
                <a:uFillTx/>
                <a:latin typeface="Avenir Medium" panose="02000503020000020003" pitchFamily="2" charset="0"/>
                <a:ea typeface="+mn-ea"/>
                <a:cs typeface="+mn-cs"/>
              </a:rPr>
              <a:t>external/ customer user IDs</a:t>
            </a:r>
            <a:r>
              <a:rPr kumimoji="0" lang="en-US" sz="1200" b="0" i="0" u="none" strike="noStrike" kern="1200" cap="none" spc="0" normalizeH="0" baseline="0" noProof="0" dirty="0">
                <a:ln>
                  <a:noFill/>
                </a:ln>
                <a:solidFill>
                  <a:srgbClr val="44546A"/>
                </a:solidFill>
                <a:effectLst/>
                <a:uLnTx/>
                <a:uFillTx/>
                <a:latin typeface="Avenir Book" panose="02000503020000020003" pitchFamily="2" charset="0"/>
                <a:ea typeface="+mn-ea"/>
                <a:cs typeface="+mn-cs"/>
              </a:rPr>
              <a:t> such as The Trade Desk Unified ID and </a:t>
            </a:r>
            <a:r>
              <a:rPr kumimoji="0" lang="en-US" sz="1200" b="0" i="0" u="none" strike="noStrike" kern="1200" cap="none" spc="0" normalizeH="0" baseline="0" noProof="0" dirty="0" err="1">
                <a:ln>
                  <a:noFill/>
                </a:ln>
                <a:solidFill>
                  <a:srgbClr val="44546A"/>
                </a:solidFill>
                <a:effectLst/>
                <a:uLnTx/>
                <a:uFillTx/>
                <a:latin typeface="Avenir Book" panose="02000503020000020003" pitchFamily="2" charset="0"/>
                <a:ea typeface="+mn-ea"/>
                <a:cs typeface="+mn-cs"/>
              </a:rPr>
              <a:t>LiveRamp’s</a:t>
            </a:r>
            <a:r>
              <a:rPr kumimoji="0" lang="en-US" sz="1200" b="0" i="0" u="none" strike="noStrike" kern="1200" cap="none" spc="0" normalizeH="0" baseline="0" noProof="0" dirty="0">
                <a:ln>
                  <a:noFill/>
                </a:ln>
                <a:solidFill>
                  <a:srgbClr val="44546A"/>
                </a:solidFill>
                <a:effectLst/>
                <a:uLnTx/>
                <a:uFillTx/>
                <a:latin typeface="Avenir Book" panose="02000503020000020003" pitchFamily="2" charset="0"/>
                <a:ea typeface="+mn-ea"/>
                <a:cs typeface="+mn-cs"/>
              </a:rPr>
              <a:t> </a:t>
            </a:r>
            <a:r>
              <a:rPr kumimoji="0" lang="en-US" sz="1200" b="0" i="0" u="none" strike="noStrike" kern="1200" cap="none" spc="0" normalizeH="0" baseline="0" noProof="0" dirty="0" err="1">
                <a:ln>
                  <a:noFill/>
                </a:ln>
                <a:solidFill>
                  <a:srgbClr val="44546A"/>
                </a:solidFill>
                <a:effectLst/>
                <a:uLnTx/>
                <a:uFillTx/>
                <a:latin typeface="Avenir Book" panose="02000503020000020003" pitchFamily="2" charset="0"/>
                <a:ea typeface="+mn-ea"/>
                <a:cs typeface="+mn-cs"/>
              </a:rPr>
              <a:t>RampID</a:t>
            </a:r>
            <a:endParaRPr kumimoji="0" lang="en-US" sz="1200" b="0" i="0" u="none" strike="noStrike" kern="1200" cap="none" spc="0" normalizeH="0" baseline="0" noProof="0" dirty="0">
              <a:ln>
                <a:noFill/>
              </a:ln>
              <a:solidFill>
                <a:srgbClr val="44546A"/>
              </a:solidFill>
              <a:effectLst/>
              <a:uLnTx/>
              <a:uFillTx/>
              <a:latin typeface="Avenir Book" panose="02000503020000020003" pitchFamily="2" charset="0"/>
              <a:ea typeface="+mn-ea"/>
              <a:cs typeface="+mn-cs"/>
            </a:endParaRPr>
          </a:p>
          <a:p>
            <a:pPr marL="290513" marR="0" lvl="0" indent="-176213" algn="l" defTabSz="685800" rtl="0" eaLnBrk="1" fontAlgn="auto" latinLnBrk="0" hangingPunct="1">
              <a:lnSpc>
                <a:spcPts val="1740"/>
              </a:lnSpc>
              <a:spcBef>
                <a:spcPts val="0"/>
              </a:spcBef>
              <a:spcAft>
                <a:spcPts val="0"/>
              </a:spcAft>
              <a:buClrTx/>
              <a:buSzTx/>
              <a:buFont typeface="Wingdings" pitchFamily="2" charset="2"/>
              <a:buChar char="ü"/>
              <a:tabLst/>
              <a:defRPr/>
            </a:pPr>
            <a:r>
              <a:rPr kumimoji="0" lang="en-US" sz="1200" b="0" i="0" u="none" strike="noStrike" kern="1200" cap="none" spc="0" normalizeH="0" baseline="0" noProof="0" dirty="0">
                <a:ln>
                  <a:noFill/>
                </a:ln>
                <a:solidFill>
                  <a:srgbClr val="44546A"/>
                </a:solidFill>
                <a:effectLst/>
                <a:uLnTx/>
                <a:uFillTx/>
                <a:latin typeface="Avenir Book" panose="02000503020000020003" pitchFamily="2" charset="0"/>
                <a:ea typeface="+mn-ea"/>
                <a:cs typeface="+mn-cs"/>
              </a:rPr>
              <a:t>Provides brands data from multiple IDs for </a:t>
            </a:r>
            <a:r>
              <a:rPr kumimoji="0" lang="en-US" sz="1200" b="0" i="0" u="none" strike="noStrike" kern="1200" cap="none" spc="0" normalizeH="0" baseline="0" noProof="0" dirty="0">
                <a:ln>
                  <a:noFill/>
                </a:ln>
                <a:solidFill>
                  <a:srgbClr val="44546A"/>
                </a:solidFill>
                <a:effectLst/>
                <a:uLnTx/>
                <a:uFillTx/>
                <a:latin typeface="Avenir Medium" panose="02000503020000020003" pitchFamily="2" charset="0"/>
                <a:ea typeface="+mn-ea"/>
                <a:cs typeface="+mn-cs"/>
              </a:rPr>
              <a:t>analytics and attribution</a:t>
            </a:r>
            <a:endParaRPr kumimoji="0" lang="en-US" sz="1200" b="0" i="0" u="none" strike="noStrike" kern="1200" cap="none" spc="0" normalizeH="0" baseline="0" noProof="0" dirty="0">
              <a:ln>
                <a:noFill/>
              </a:ln>
              <a:solidFill>
                <a:srgbClr val="44546A"/>
              </a:solidFill>
              <a:effectLst/>
              <a:uLnTx/>
              <a:uFillTx/>
              <a:latin typeface="Avenir Book" panose="02000503020000020003" pitchFamily="2"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endParaRPr kumimoji="0" lang="en-US" sz="1200" b="0" i="0" u="none" strike="noStrike" kern="1200" cap="none" spc="0" normalizeH="0" baseline="0" noProof="0" dirty="0">
              <a:ln>
                <a:noFill/>
              </a:ln>
              <a:solidFill>
                <a:srgbClr val="44546A"/>
              </a:solidFill>
              <a:effectLst/>
              <a:uLnTx/>
              <a:uFillTx/>
              <a:latin typeface="Avenir Book" panose="02000503020000020003" pitchFamily="2" charset="0"/>
              <a:ea typeface="+mn-ea"/>
              <a:cs typeface="+mn-cs"/>
            </a:endParaRPr>
          </a:p>
        </p:txBody>
      </p:sp>
      <p:sp>
        <p:nvSpPr>
          <p:cNvPr id="9" name="Rectangle 8">
            <a:extLst>
              <a:ext uri="{FF2B5EF4-FFF2-40B4-BE49-F238E27FC236}">
                <a16:creationId xmlns:a16="http://schemas.microsoft.com/office/drawing/2014/main" id="{A6740B19-09F0-8D4E-AA9D-DBF8AA27CEEF}"/>
              </a:ext>
            </a:extLst>
          </p:cNvPr>
          <p:cNvSpPr/>
          <p:nvPr/>
        </p:nvSpPr>
        <p:spPr>
          <a:xfrm>
            <a:off x="199791" y="1475969"/>
            <a:ext cx="4094891" cy="274926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76C0B9BB-BC57-7C46-AA0E-A2076B00A23E}"/>
              </a:ext>
            </a:extLst>
          </p:cNvPr>
          <p:cNvSpPr txBox="1"/>
          <p:nvPr/>
        </p:nvSpPr>
        <p:spPr>
          <a:xfrm>
            <a:off x="199791" y="3476571"/>
            <a:ext cx="1047485" cy="222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6454F"/>
                </a:solidFill>
                <a:effectLst/>
                <a:uLnTx/>
                <a:uFillTx/>
                <a:latin typeface="Avenir Book" panose="02000503020000020003" pitchFamily="2" charset="0"/>
                <a:ea typeface="+mn-ea"/>
                <a:cs typeface="+mn-cs"/>
              </a:rPr>
              <a:t>CDP ID</a:t>
            </a:r>
          </a:p>
        </p:txBody>
      </p:sp>
      <p:sp>
        <p:nvSpPr>
          <p:cNvPr id="5" name="TextBox 4">
            <a:extLst>
              <a:ext uri="{FF2B5EF4-FFF2-40B4-BE49-F238E27FC236}">
                <a16:creationId xmlns:a16="http://schemas.microsoft.com/office/drawing/2014/main" id="{6497CD8C-CED4-AF48-AE8A-435184127424}"/>
              </a:ext>
            </a:extLst>
          </p:cNvPr>
          <p:cNvSpPr txBox="1"/>
          <p:nvPr/>
        </p:nvSpPr>
        <p:spPr>
          <a:xfrm>
            <a:off x="1609446" y="1476694"/>
            <a:ext cx="1445110" cy="222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6454F"/>
                </a:solidFill>
                <a:effectLst/>
                <a:uLnTx/>
                <a:uFillTx/>
                <a:latin typeface="Avenir Book" panose="02000503020000020003" pitchFamily="2" charset="0"/>
                <a:ea typeface="+mn-ea"/>
                <a:cs typeface="+mn-cs"/>
              </a:rPr>
              <a:t>Trade Desk Unified ID</a:t>
            </a:r>
          </a:p>
        </p:txBody>
      </p:sp>
      <p:sp>
        <p:nvSpPr>
          <p:cNvPr id="7" name="TextBox 6">
            <a:extLst>
              <a:ext uri="{FF2B5EF4-FFF2-40B4-BE49-F238E27FC236}">
                <a16:creationId xmlns:a16="http://schemas.microsoft.com/office/drawing/2014/main" id="{CA093D2B-98D0-CC4A-940B-5FCBC864645C}"/>
              </a:ext>
            </a:extLst>
          </p:cNvPr>
          <p:cNvSpPr txBox="1"/>
          <p:nvPr/>
        </p:nvSpPr>
        <p:spPr>
          <a:xfrm>
            <a:off x="1862527" y="4322030"/>
            <a:ext cx="683719" cy="222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6454F"/>
                </a:solidFill>
                <a:effectLst/>
                <a:uLnTx/>
                <a:uFillTx/>
                <a:latin typeface="Avenir Book" panose="02000503020000020003" pitchFamily="2" charset="0"/>
                <a:ea typeface="+mn-ea"/>
                <a:cs typeface="+mn-cs"/>
              </a:rPr>
              <a:t>DMP </a:t>
            </a:r>
            <a:r>
              <a:rPr kumimoji="0" lang="en-US" sz="900" b="0" i="0" u="none" strike="noStrike" kern="1200" cap="none" spc="0" normalizeH="0" baseline="0" noProof="0" dirty="0" err="1">
                <a:ln>
                  <a:noFill/>
                </a:ln>
                <a:solidFill>
                  <a:srgbClr val="36454F"/>
                </a:solidFill>
                <a:effectLst/>
                <a:uLnTx/>
                <a:uFillTx/>
                <a:latin typeface="Avenir Book" panose="02000503020000020003" pitchFamily="2" charset="0"/>
                <a:ea typeface="+mn-ea"/>
                <a:cs typeface="+mn-cs"/>
              </a:rPr>
              <a:t>iD</a:t>
            </a:r>
            <a:endParaRPr kumimoji="0" lang="en-US" sz="900" b="0" i="0" u="none" strike="noStrike" kern="1200" cap="none" spc="0" normalizeH="0" baseline="0" noProof="0" dirty="0">
              <a:ln>
                <a:noFill/>
              </a:ln>
              <a:solidFill>
                <a:srgbClr val="36454F"/>
              </a:solidFill>
              <a:effectLst/>
              <a:uLnTx/>
              <a:uFillTx/>
              <a:latin typeface="Avenir Book" panose="02000503020000020003" pitchFamily="2" charset="0"/>
              <a:ea typeface="+mn-ea"/>
              <a:cs typeface="+mn-cs"/>
            </a:endParaRPr>
          </a:p>
        </p:txBody>
      </p:sp>
      <p:sp>
        <p:nvSpPr>
          <p:cNvPr id="8" name="Freeform 73">
            <a:extLst>
              <a:ext uri="{FF2B5EF4-FFF2-40B4-BE49-F238E27FC236}">
                <a16:creationId xmlns:a16="http://schemas.microsoft.com/office/drawing/2014/main" id="{FD298015-9DFB-C74C-AE00-FEB40220DC0F}"/>
              </a:ext>
            </a:extLst>
          </p:cNvPr>
          <p:cNvSpPr>
            <a:spLocks/>
          </p:cNvSpPr>
          <p:nvPr/>
        </p:nvSpPr>
        <p:spPr bwMode="auto">
          <a:xfrm>
            <a:off x="1463037" y="2414842"/>
            <a:ext cx="1482700" cy="828881"/>
          </a:xfrm>
          <a:custGeom>
            <a:avLst/>
            <a:gdLst/>
            <a:ahLst/>
            <a:cxnLst>
              <a:cxn ang="0">
                <a:pos x="17" y="56"/>
              </a:cxn>
              <a:cxn ang="0">
                <a:pos x="76" y="56"/>
              </a:cxn>
              <a:cxn ang="0">
                <a:pos x="74" y="26"/>
              </a:cxn>
              <a:cxn ang="0">
                <a:pos x="52" y="13"/>
              </a:cxn>
              <a:cxn ang="0">
                <a:pos x="18" y="26"/>
              </a:cxn>
              <a:cxn ang="0">
                <a:pos x="17" y="56"/>
              </a:cxn>
            </a:cxnLst>
            <a:rect l="0" t="0" r="r" b="b"/>
            <a:pathLst>
              <a:path w="95" h="57">
                <a:moveTo>
                  <a:pt x="17" y="56"/>
                </a:moveTo>
                <a:cubicBezTo>
                  <a:pt x="76" y="56"/>
                  <a:pt x="76" y="56"/>
                  <a:pt x="76" y="56"/>
                </a:cubicBezTo>
                <a:cubicBezTo>
                  <a:pt x="95" y="54"/>
                  <a:pt x="92" y="25"/>
                  <a:pt x="74" y="26"/>
                </a:cubicBezTo>
                <a:cubicBezTo>
                  <a:pt x="76" y="8"/>
                  <a:pt x="59" y="5"/>
                  <a:pt x="52" y="13"/>
                </a:cubicBezTo>
                <a:cubicBezTo>
                  <a:pt x="42" y="0"/>
                  <a:pt x="19" y="4"/>
                  <a:pt x="18" y="26"/>
                </a:cubicBezTo>
                <a:cubicBezTo>
                  <a:pt x="0" y="29"/>
                  <a:pt x="5" y="57"/>
                  <a:pt x="17" y="56"/>
                </a:cubicBezTo>
                <a:close/>
              </a:path>
            </a:pathLst>
          </a:custGeom>
          <a:solidFill>
            <a:schemeClr val="accent3"/>
          </a:solidFill>
          <a:ln w="57150" cmpd="sng">
            <a:solidFill>
              <a:schemeClr val="accent3">
                <a:lumMod val="20000"/>
                <a:lumOff val="8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444444"/>
              </a:solidFill>
              <a:effectLst/>
              <a:uLnTx/>
              <a:uFillTx/>
              <a:latin typeface="Arial"/>
              <a:ea typeface="+mn-ea"/>
              <a:cs typeface="+mn-cs"/>
            </a:endParaRPr>
          </a:p>
        </p:txBody>
      </p:sp>
      <p:sp>
        <p:nvSpPr>
          <p:cNvPr id="6" name="TextBox 5">
            <a:extLst>
              <a:ext uri="{FF2B5EF4-FFF2-40B4-BE49-F238E27FC236}">
                <a16:creationId xmlns:a16="http://schemas.microsoft.com/office/drawing/2014/main" id="{8614C53D-7961-B945-BF9B-EB0C7D8967A5}"/>
              </a:ext>
            </a:extLst>
          </p:cNvPr>
          <p:cNvSpPr txBox="1"/>
          <p:nvPr/>
        </p:nvSpPr>
        <p:spPr>
          <a:xfrm>
            <a:off x="1259160" y="2834823"/>
            <a:ext cx="1931396" cy="32706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Avenir" panose="02000503020000020003" pitchFamily="2" charset="0"/>
                <a:ea typeface="+mn-ea"/>
                <a:cs typeface="+mn-cs"/>
              </a:rPr>
              <a:t>Jivox</a:t>
            </a:r>
            <a:r>
              <a:rPr kumimoji="0" lang="en-US" sz="1600" b="0" i="0" u="none" strike="noStrike" kern="1200" cap="none" spc="0" normalizeH="0" baseline="0" noProof="0" dirty="0">
                <a:ln>
                  <a:noFill/>
                </a:ln>
                <a:solidFill>
                  <a:srgbClr val="FFFFFF"/>
                </a:solidFill>
                <a:effectLst/>
                <a:uLnTx/>
                <a:uFillTx/>
                <a:latin typeface="Avenir" panose="02000503020000020003" pitchFamily="2" charset="0"/>
                <a:ea typeface="+mn-ea"/>
                <a:cs typeface="+mn-cs"/>
              </a:rPr>
              <a:t> </a:t>
            </a:r>
            <a:r>
              <a:rPr kumimoji="0" lang="en-US" sz="1600" b="0" i="0" u="none" strike="noStrike" kern="1200" cap="none" spc="0" normalizeH="0" baseline="0" noProof="0" dirty="0" err="1">
                <a:ln>
                  <a:noFill/>
                </a:ln>
                <a:solidFill>
                  <a:srgbClr val="FFFFFF"/>
                </a:solidFill>
                <a:effectLst/>
                <a:uLnTx/>
                <a:uFillTx/>
                <a:latin typeface="Avenir" panose="02000503020000020003" pitchFamily="2" charset="0"/>
                <a:ea typeface="+mn-ea"/>
                <a:cs typeface="+mn-cs"/>
              </a:rPr>
              <a:t>IQiD</a:t>
            </a:r>
            <a:endParaRPr kumimoji="0" lang="en-US" sz="1600" b="0" i="0" u="none" strike="noStrike" kern="1200" cap="none" spc="0" normalizeH="0" baseline="0" noProof="0" dirty="0">
              <a:ln>
                <a:noFill/>
              </a:ln>
              <a:solidFill>
                <a:srgbClr val="FFFFFF"/>
              </a:solidFill>
              <a:effectLst/>
              <a:uLnTx/>
              <a:uFillTx/>
              <a:latin typeface="Avenir" panose="02000503020000020003" pitchFamily="2" charset="0"/>
              <a:ea typeface="+mn-ea"/>
              <a:cs typeface="+mn-cs"/>
            </a:endParaRPr>
          </a:p>
        </p:txBody>
      </p:sp>
      <p:sp>
        <p:nvSpPr>
          <p:cNvPr id="14" name="TextBox 13">
            <a:extLst>
              <a:ext uri="{FF2B5EF4-FFF2-40B4-BE49-F238E27FC236}">
                <a16:creationId xmlns:a16="http://schemas.microsoft.com/office/drawing/2014/main" id="{22765602-28BD-0E4B-9AE8-17567EE31A95}"/>
              </a:ext>
            </a:extLst>
          </p:cNvPr>
          <p:cNvSpPr txBox="1"/>
          <p:nvPr/>
        </p:nvSpPr>
        <p:spPr>
          <a:xfrm>
            <a:off x="3020825" y="2348751"/>
            <a:ext cx="1149390"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36454F"/>
                </a:solidFill>
                <a:effectLst/>
                <a:uLnTx/>
                <a:uFillTx/>
                <a:latin typeface="Avenir Book" panose="02000503020000020003" pitchFamily="2" charset="0"/>
                <a:ea typeface="+mn-ea"/>
                <a:cs typeface="+mn-cs"/>
              </a:rPr>
              <a:t>RampID</a:t>
            </a:r>
            <a:endParaRPr kumimoji="0" lang="en-US" sz="900" b="0" i="0" u="none" strike="noStrike" kern="1200" cap="none" spc="0" normalizeH="0" baseline="0" noProof="0" dirty="0">
              <a:ln>
                <a:noFill/>
              </a:ln>
              <a:solidFill>
                <a:srgbClr val="36454F"/>
              </a:solidFill>
              <a:effectLst/>
              <a:uLnTx/>
              <a:uFillTx/>
              <a:latin typeface="Avenir Book" panose="02000503020000020003" pitchFamily="2" charset="0"/>
              <a:ea typeface="+mn-ea"/>
              <a:cs typeface="+mn-cs"/>
            </a:endParaRPr>
          </a:p>
        </p:txBody>
      </p:sp>
      <p:sp>
        <p:nvSpPr>
          <p:cNvPr id="15" name="TextBox 14">
            <a:extLst>
              <a:ext uri="{FF2B5EF4-FFF2-40B4-BE49-F238E27FC236}">
                <a16:creationId xmlns:a16="http://schemas.microsoft.com/office/drawing/2014/main" id="{765429F7-D62C-8E40-A6D8-75D8E6F95196}"/>
              </a:ext>
            </a:extLst>
          </p:cNvPr>
          <p:cNvSpPr txBox="1"/>
          <p:nvPr/>
        </p:nvSpPr>
        <p:spPr>
          <a:xfrm>
            <a:off x="454981" y="2021507"/>
            <a:ext cx="1201531" cy="3567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6454F"/>
                </a:solidFill>
                <a:effectLst/>
                <a:uLnTx/>
                <a:uFillTx/>
                <a:latin typeface="Avenir Book" panose="02000503020000020003" pitchFamily="2" charset="0"/>
                <a:ea typeface="+mn-ea"/>
                <a:cs typeface="+mn-cs"/>
              </a:rPr>
              <a:t>Proprietary Customer ID</a:t>
            </a:r>
          </a:p>
        </p:txBody>
      </p:sp>
      <p:pic>
        <p:nvPicPr>
          <p:cNvPr id="16" name="Picture 15" descr="A picture containing drawing&#10;&#10;Description automatically generated">
            <a:extLst>
              <a:ext uri="{FF2B5EF4-FFF2-40B4-BE49-F238E27FC236}">
                <a16:creationId xmlns:a16="http://schemas.microsoft.com/office/drawing/2014/main" id="{A76C6025-76DB-2C44-9DBD-B6F4838733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3109" y="1270255"/>
            <a:ext cx="935704" cy="259362"/>
          </a:xfrm>
          <a:prstGeom prst="rect">
            <a:avLst/>
          </a:prstGeom>
        </p:spPr>
      </p:pic>
      <p:grpSp>
        <p:nvGrpSpPr>
          <p:cNvPr id="76" name="Group 75">
            <a:extLst>
              <a:ext uri="{FF2B5EF4-FFF2-40B4-BE49-F238E27FC236}">
                <a16:creationId xmlns:a16="http://schemas.microsoft.com/office/drawing/2014/main" id="{7662AA76-B777-044C-900D-6C5B43914F10}"/>
              </a:ext>
            </a:extLst>
          </p:cNvPr>
          <p:cNvGrpSpPr/>
          <p:nvPr/>
        </p:nvGrpSpPr>
        <p:grpSpPr>
          <a:xfrm>
            <a:off x="413866" y="2788575"/>
            <a:ext cx="576251" cy="673830"/>
            <a:chOff x="4259236" y="1672616"/>
            <a:chExt cx="750317" cy="851744"/>
          </a:xfrm>
        </p:grpSpPr>
        <p:grpSp>
          <p:nvGrpSpPr>
            <p:cNvPr id="32" name="Group 31">
              <a:extLst>
                <a:ext uri="{FF2B5EF4-FFF2-40B4-BE49-F238E27FC236}">
                  <a16:creationId xmlns:a16="http://schemas.microsoft.com/office/drawing/2014/main" id="{7BC6E0FF-D59E-5042-8708-0E0354AE5450}"/>
                </a:ext>
              </a:extLst>
            </p:cNvPr>
            <p:cNvGrpSpPr/>
            <p:nvPr/>
          </p:nvGrpSpPr>
          <p:grpSpPr>
            <a:xfrm>
              <a:off x="4523028" y="1973201"/>
              <a:ext cx="211813" cy="246221"/>
              <a:chOff x="2590800" y="1092200"/>
              <a:chExt cx="944563" cy="1130301"/>
            </a:xfrm>
            <a:solidFill>
              <a:schemeClr val="accent1"/>
            </a:solidFill>
          </p:grpSpPr>
          <p:sp>
            <p:nvSpPr>
              <p:cNvPr id="33" name="Freeform 29">
                <a:extLst>
                  <a:ext uri="{FF2B5EF4-FFF2-40B4-BE49-F238E27FC236}">
                    <a16:creationId xmlns:a16="http://schemas.microsoft.com/office/drawing/2014/main" id="{49654ACE-88ED-FA4B-8E3F-C9E43F385AB0}"/>
                  </a:ext>
                </a:extLst>
              </p:cNvPr>
              <p:cNvSpPr>
                <a:spLocks/>
              </p:cNvSpPr>
              <p:nvPr/>
            </p:nvSpPr>
            <p:spPr bwMode="auto">
              <a:xfrm>
                <a:off x="3294063" y="1441450"/>
                <a:ext cx="171450" cy="252413"/>
              </a:xfrm>
              <a:custGeom>
                <a:avLst/>
                <a:gdLst>
                  <a:gd name="T0" fmla="*/ 227 w 544"/>
                  <a:gd name="T1" fmla="*/ 0 h 797"/>
                  <a:gd name="T2" fmla="*/ 279 w 544"/>
                  <a:gd name="T3" fmla="*/ 5 h 797"/>
                  <a:gd name="T4" fmla="*/ 290 w 544"/>
                  <a:gd name="T5" fmla="*/ 83 h 797"/>
                  <a:gd name="T6" fmla="*/ 303 w 544"/>
                  <a:gd name="T7" fmla="*/ 155 h 797"/>
                  <a:gd name="T8" fmla="*/ 317 w 544"/>
                  <a:gd name="T9" fmla="*/ 222 h 797"/>
                  <a:gd name="T10" fmla="*/ 334 w 544"/>
                  <a:gd name="T11" fmla="*/ 284 h 797"/>
                  <a:gd name="T12" fmla="*/ 353 w 544"/>
                  <a:gd name="T13" fmla="*/ 343 h 797"/>
                  <a:gd name="T14" fmla="*/ 372 w 544"/>
                  <a:gd name="T15" fmla="*/ 396 h 797"/>
                  <a:gd name="T16" fmla="*/ 393 w 544"/>
                  <a:gd name="T17" fmla="*/ 446 h 797"/>
                  <a:gd name="T18" fmla="*/ 414 w 544"/>
                  <a:gd name="T19" fmla="*/ 490 h 797"/>
                  <a:gd name="T20" fmla="*/ 436 w 544"/>
                  <a:gd name="T21" fmla="*/ 531 h 797"/>
                  <a:gd name="T22" fmla="*/ 459 w 544"/>
                  <a:gd name="T23" fmla="*/ 569 h 797"/>
                  <a:gd name="T24" fmla="*/ 480 w 544"/>
                  <a:gd name="T25" fmla="*/ 603 h 797"/>
                  <a:gd name="T26" fmla="*/ 502 w 544"/>
                  <a:gd name="T27" fmla="*/ 633 h 797"/>
                  <a:gd name="T28" fmla="*/ 524 w 544"/>
                  <a:gd name="T29" fmla="*/ 659 h 797"/>
                  <a:gd name="T30" fmla="*/ 544 w 544"/>
                  <a:gd name="T31" fmla="*/ 683 h 797"/>
                  <a:gd name="T32" fmla="*/ 519 w 544"/>
                  <a:gd name="T33" fmla="*/ 700 h 797"/>
                  <a:gd name="T34" fmla="*/ 491 w 544"/>
                  <a:gd name="T35" fmla="*/ 717 h 797"/>
                  <a:gd name="T36" fmla="*/ 461 w 544"/>
                  <a:gd name="T37" fmla="*/ 735 h 797"/>
                  <a:gd name="T38" fmla="*/ 427 w 544"/>
                  <a:gd name="T39" fmla="*/ 751 h 797"/>
                  <a:gd name="T40" fmla="*/ 392 w 544"/>
                  <a:gd name="T41" fmla="*/ 766 h 797"/>
                  <a:gd name="T42" fmla="*/ 354 w 544"/>
                  <a:gd name="T43" fmla="*/ 779 h 797"/>
                  <a:gd name="T44" fmla="*/ 314 w 544"/>
                  <a:gd name="T45" fmla="*/ 789 h 797"/>
                  <a:gd name="T46" fmla="*/ 273 w 544"/>
                  <a:gd name="T47" fmla="*/ 794 h 797"/>
                  <a:gd name="T48" fmla="*/ 230 w 544"/>
                  <a:gd name="T49" fmla="*/ 797 h 797"/>
                  <a:gd name="T50" fmla="*/ 186 w 544"/>
                  <a:gd name="T51" fmla="*/ 795 h 797"/>
                  <a:gd name="T52" fmla="*/ 141 w 544"/>
                  <a:gd name="T53" fmla="*/ 788 h 797"/>
                  <a:gd name="T54" fmla="*/ 94 w 544"/>
                  <a:gd name="T55" fmla="*/ 775 h 797"/>
                  <a:gd name="T56" fmla="*/ 48 w 544"/>
                  <a:gd name="T57" fmla="*/ 754 h 797"/>
                  <a:gd name="T58" fmla="*/ 0 w 544"/>
                  <a:gd name="T59" fmla="*/ 728 h 797"/>
                  <a:gd name="T60" fmla="*/ 42 w 544"/>
                  <a:gd name="T61" fmla="*/ 684 h 797"/>
                  <a:gd name="T62" fmla="*/ 79 w 544"/>
                  <a:gd name="T63" fmla="*/ 636 h 797"/>
                  <a:gd name="T64" fmla="*/ 114 w 544"/>
                  <a:gd name="T65" fmla="*/ 586 h 797"/>
                  <a:gd name="T66" fmla="*/ 143 w 544"/>
                  <a:gd name="T67" fmla="*/ 533 h 797"/>
                  <a:gd name="T68" fmla="*/ 168 w 544"/>
                  <a:gd name="T69" fmla="*/ 477 h 797"/>
                  <a:gd name="T70" fmla="*/ 188 w 544"/>
                  <a:gd name="T71" fmla="*/ 419 h 797"/>
                  <a:gd name="T72" fmla="*/ 203 w 544"/>
                  <a:gd name="T73" fmla="*/ 358 h 797"/>
                  <a:gd name="T74" fmla="*/ 214 w 544"/>
                  <a:gd name="T75" fmla="*/ 295 h 797"/>
                  <a:gd name="T76" fmla="*/ 220 w 544"/>
                  <a:gd name="T77" fmla="*/ 231 h 797"/>
                  <a:gd name="T78" fmla="*/ 227 w 544"/>
                  <a:gd name="T79"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4" h="797">
                    <a:moveTo>
                      <a:pt x="227" y="0"/>
                    </a:moveTo>
                    <a:lnTo>
                      <a:pt x="279" y="5"/>
                    </a:lnTo>
                    <a:lnTo>
                      <a:pt x="290" y="83"/>
                    </a:lnTo>
                    <a:lnTo>
                      <a:pt x="303" y="155"/>
                    </a:lnTo>
                    <a:lnTo>
                      <a:pt x="317" y="222"/>
                    </a:lnTo>
                    <a:lnTo>
                      <a:pt x="334" y="284"/>
                    </a:lnTo>
                    <a:lnTo>
                      <a:pt x="353" y="343"/>
                    </a:lnTo>
                    <a:lnTo>
                      <a:pt x="372" y="396"/>
                    </a:lnTo>
                    <a:lnTo>
                      <a:pt x="393" y="446"/>
                    </a:lnTo>
                    <a:lnTo>
                      <a:pt x="414" y="490"/>
                    </a:lnTo>
                    <a:lnTo>
                      <a:pt x="436" y="531"/>
                    </a:lnTo>
                    <a:lnTo>
                      <a:pt x="459" y="569"/>
                    </a:lnTo>
                    <a:lnTo>
                      <a:pt x="480" y="603"/>
                    </a:lnTo>
                    <a:lnTo>
                      <a:pt x="502" y="633"/>
                    </a:lnTo>
                    <a:lnTo>
                      <a:pt x="524" y="659"/>
                    </a:lnTo>
                    <a:lnTo>
                      <a:pt x="544" y="683"/>
                    </a:lnTo>
                    <a:lnTo>
                      <a:pt x="519" y="700"/>
                    </a:lnTo>
                    <a:lnTo>
                      <a:pt x="491" y="717"/>
                    </a:lnTo>
                    <a:lnTo>
                      <a:pt x="461" y="735"/>
                    </a:lnTo>
                    <a:lnTo>
                      <a:pt x="427" y="751"/>
                    </a:lnTo>
                    <a:lnTo>
                      <a:pt x="392" y="766"/>
                    </a:lnTo>
                    <a:lnTo>
                      <a:pt x="354" y="779"/>
                    </a:lnTo>
                    <a:lnTo>
                      <a:pt x="314" y="789"/>
                    </a:lnTo>
                    <a:lnTo>
                      <a:pt x="273" y="794"/>
                    </a:lnTo>
                    <a:lnTo>
                      <a:pt x="230" y="797"/>
                    </a:lnTo>
                    <a:lnTo>
                      <a:pt x="186" y="795"/>
                    </a:lnTo>
                    <a:lnTo>
                      <a:pt x="141" y="788"/>
                    </a:lnTo>
                    <a:lnTo>
                      <a:pt x="94" y="775"/>
                    </a:lnTo>
                    <a:lnTo>
                      <a:pt x="48" y="754"/>
                    </a:lnTo>
                    <a:lnTo>
                      <a:pt x="0" y="728"/>
                    </a:lnTo>
                    <a:lnTo>
                      <a:pt x="42" y="684"/>
                    </a:lnTo>
                    <a:lnTo>
                      <a:pt x="79" y="636"/>
                    </a:lnTo>
                    <a:lnTo>
                      <a:pt x="114" y="586"/>
                    </a:lnTo>
                    <a:lnTo>
                      <a:pt x="143" y="533"/>
                    </a:lnTo>
                    <a:lnTo>
                      <a:pt x="168" y="477"/>
                    </a:lnTo>
                    <a:lnTo>
                      <a:pt x="188" y="419"/>
                    </a:lnTo>
                    <a:lnTo>
                      <a:pt x="203" y="358"/>
                    </a:lnTo>
                    <a:lnTo>
                      <a:pt x="214" y="295"/>
                    </a:lnTo>
                    <a:lnTo>
                      <a:pt x="220" y="231"/>
                    </a:lnTo>
                    <a:lnTo>
                      <a:pt x="2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34" name="Freeform 30">
                <a:extLst>
                  <a:ext uri="{FF2B5EF4-FFF2-40B4-BE49-F238E27FC236}">
                    <a16:creationId xmlns:a16="http://schemas.microsoft.com/office/drawing/2014/main" id="{59A08330-F95F-C240-BAA0-0A532E61D8CC}"/>
                  </a:ext>
                </a:extLst>
              </p:cNvPr>
              <p:cNvSpPr>
                <a:spLocks/>
              </p:cNvSpPr>
              <p:nvPr/>
            </p:nvSpPr>
            <p:spPr bwMode="auto">
              <a:xfrm>
                <a:off x="2660650" y="1449388"/>
                <a:ext cx="171450" cy="244475"/>
              </a:xfrm>
              <a:custGeom>
                <a:avLst/>
                <a:gdLst>
                  <a:gd name="T0" fmla="*/ 317 w 541"/>
                  <a:gd name="T1" fmla="*/ 0 h 770"/>
                  <a:gd name="T2" fmla="*/ 325 w 541"/>
                  <a:gd name="T3" fmla="*/ 212 h 770"/>
                  <a:gd name="T4" fmla="*/ 329 w 541"/>
                  <a:gd name="T5" fmla="*/ 276 h 770"/>
                  <a:gd name="T6" fmla="*/ 340 w 541"/>
                  <a:gd name="T7" fmla="*/ 337 h 770"/>
                  <a:gd name="T8" fmla="*/ 355 w 541"/>
                  <a:gd name="T9" fmla="*/ 397 h 770"/>
                  <a:gd name="T10" fmla="*/ 376 w 541"/>
                  <a:gd name="T11" fmla="*/ 455 h 770"/>
                  <a:gd name="T12" fmla="*/ 401 w 541"/>
                  <a:gd name="T13" fmla="*/ 511 h 770"/>
                  <a:gd name="T14" fmla="*/ 430 w 541"/>
                  <a:gd name="T15" fmla="*/ 564 h 770"/>
                  <a:gd name="T16" fmla="*/ 462 w 541"/>
                  <a:gd name="T17" fmla="*/ 613 h 770"/>
                  <a:gd name="T18" fmla="*/ 500 w 541"/>
                  <a:gd name="T19" fmla="*/ 660 h 770"/>
                  <a:gd name="T20" fmla="*/ 541 w 541"/>
                  <a:gd name="T21" fmla="*/ 703 h 770"/>
                  <a:gd name="T22" fmla="*/ 494 w 541"/>
                  <a:gd name="T23" fmla="*/ 729 h 770"/>
                  <a:gd name="T24" fmla="*/ 447 w 541"/>
                  <a:gd name="T25" fmla="*/ 749 h 770"/>
                  <a:gd name="T26" fmla="*/ 402 w 541"/>
                  <a:gd name="T27" fmla="*/ 760 h 770"/>
                  <a:gd name="T28" fmla="*/ 357 w 541"/>
                  <a:gd name="T29" fmla="*/ 768 h 770"/>
                  <a:gd name="T30" fmla="*/ 313 w 541"/>
                  <a:gd name="T31" fmla="*/ 770 h 770"/>
                  <a:gd name="T32" fmla="*/ 271 w 541"/>
                  <a:gd name="T33" fmla="*/ 767 h 770"/>
                  <a:gd name="T34" fmla="*/ 230 w 541"/>
                  <a:gd name="T35" fmla="*/ 760 h 770"/>
                  <a:gd name="T36" fmla="*/ 190 w 541"/>
                  <a:gd name="T37" fmla="*/ 751 h 770"/>
                  <a:gd name="T38" fmla="*/ 153 w 541"/>
                  <a:gd name="T39" fmla="*/ 739 h 770"/>
                  <a:gd name="T40" fmla="*/ 117 w 541"/>
                  <a:gd name="T41" fmla="*/ 724 h 770"/>
                  <a:gd name="T42" fmla="*/ 84 w 541"/>
                  <a:gd name="T43" fmla="*/ 707 h 770"/>
                  <a:gd name="T44" fmla="*/ 53 w 541"/>
                  <a:gd name="T45" fmla="*/ 690 h 770"/>
                  <a:gd name="T46" fmla="*/ 25 w 541"/>
                  <a:gd name="T47" fmla="*/ 673 h 770"/>
                  <a:gd name="T48" fmla="*/ 0 w 541"/>
                  <a:gd name="T49" fmla="*/ 655 h 770"/>
                  <a:gd name="T50" fmla="*/ 22 w 541"/>
                  <a:gd name="T51" fmla="*/ 632 h 770"/>
                  <a:gd name="T52" fmla="*/ 44 w 541"/>
                  <a:gd name="T53" fmla="*/ 604 h 770"/>
                  <a:gd name="T54" fmla="*/ 66 w 541"/>
                  <a:gd name="T55" fmla="*/ 571 h 770"/>
                  <a:gd name="T56" fmla="*/ 90 w 541"/>
                  <a:gd name="T57" fmla="*/ 535 h 770"/>
                  <a:gd name="T58" fmla="*/ 114 w 541"/>
                  <a:gd name="T59" fmla="*/ 495 h 770"/>
                  <a:gd name="T60" fmla="*/ 137 w 541"/>
                  <a:gd name="T61" fmla="*/ 451 h 770"/>
                  <a:gd name="T62" fmla="*/ 158 w 541"/>
                  <a:gd name="T63" fmla="*/ 402 h 770"/>
                  <a:gd name="T64" fmla="*/ 180 w 541"/>
                  <a:gd name="T65" fmla="*/ 349 h 770"/>
                  <a:gd name="T66" fmla="*/ 201 w 541"/>
                  <a:gd name="T67" fmla="*/ 291 h 770"/>
                  <a:gd name="T68" fmla="*/ 219 w 541"/>
                  <a:gd name="T69" fmla="*/ 228 h 770"/>
                  <a:gd name="T70" fmla="*/ 235 w 541"/>
                  <a:gd name="T71" fmla="*/ 160 h 770"/>
                  <a:gd name="T72" fmla="*/ 249 w 541"/>
                  <a:gd name="T73" fmla="*/ 88 h 770"/>
                  <a:gd name="T74" fmla="*/ 261 w 541"/>
                  <a:gd name="T75" fmla="*/ 9 h 770"/>
                  <a:gd name="T76" fmla="*/ 289 w 541"/>
                  <a:gd name="T77" fmla="*/ 5 h 770"/>
                  <a:gd name="T78" fmla="*/ 317 w 541"/>
                  <a:gd name="T79" fmla="*/ 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1" h="770">
                    <a:moveTo>
                      <a:pt x="317" y="0"/>
                    </a:moveTo>
                    <a:lnTo>
                      <a:pt x="325" y="212"/>
                    </a:lnTo>
                    <a:lnTo>
                      <a:pt x="329" y="276"/>
                    </a:lnTo>
                    <a:lnTo>
                      <a:pt x="340" y="337"/>
                    </a:lnTo>
                    <a:lnTo>
                      <a:pt x="355" y="397"/>
                    </a:lnTo>
                    <a:lnTo>
                      <a:pt x="376" y="455"/>
                    </a:lnTo>
                    <a:lnTo>
                      <a:pt x="401" y="511"/>
                    </a:lnTo>
                    <a:lnTo>
                      <a:pt x="430" y="564"/>
                    </a:lnTo>
                    <a:lnTo>
                      <a:pt x="462" y="613"/>
                    </a:lnTo>
                    <a:lnTo>
                      <a:pt x="500" y="660"/>
                    </a:lnTo>
                    <a:lnTo>
                      <a:pt x="541" y="703"/>
                    </a:lnTo>
                    <a:lnTo>
                      <a:pt x="494" y="729"/>
                    </a:lnTo>
                    <a:lnTo>
                      <a:pt x="447" y="749"/>
                    </a:lnTo>
                    <a:lnTo>
                      <a:pt x="402" y="760"/>
                    </a:lnTo>
                    <a:lnTo>
                      <a:pt x="357" y="768"/>
                    </a:lnTo>
                    <a:lnTo>
                      <a:pt x="313" y="770"/>
                    </a:lnTo>
                    <a:lnTo>
                      <a:pt x="271" y="767"/>
                    </a:lnTo>
                    <a:lnTo>
                      <a:pt x="230" y="760"/>
                    </a:lnTo>
                    <a:lnTo>
                      <a:pt x="190" y="751"/>
                    </a:lnTo>
                    <a:lnTo>
                      <a:pt x="153" y="739"/>
                    </a:lnTo>
                    <a:lnTo>
                      <a:pt x="117" y="724"/>
                    </a:lnTo>
                    <a:lnTo>
                      <a:pt x="84" y="707"/>
                    </a:lnTo>
                    <a:lnTo>
                      <a:pt x="53" y="690"/>
                    </a:lnTo>
                    <a:lnTo>
                      <a:pt x="25" y="673"/>
                    </a:lnTo>
                    <a:lnTo>
                      <a:pt x="0" y="655"/>
                    </a:lnTo>
                    <a:lnTo>
                      <a:pt x="22" y="632"/>
                    </a:lnTo>
                    <a:lnTo>
                      <a:pt x="44" y="604"/>
                    </a:lnTo>
                    <a:lnTo>
                      <a:pt x="66" y="571"/>
                    </a:lnTo>
                    <a:lnTo>
                      <a:pt x="90" y="535"/>
                    </a:lnTo>
                    <a:lnTo>
                      <a:pt x="114" y="495"/>
                    </a:lnTo>
                    <a:lnTo>
                      <a:pt x="137" y="451"/>
                    </a:lnTo>
                    <a:lnTo>
                      <a:pt x="158" y="402"/>
                    </a:lnTo>
                    <a:lnTo>
                      <a:pt x="180" y="349"/>
                    </a:lnTo>
                    <a:lnTo>
                      <a:pt x="201" y="291"/>
                    </a:lnTo>
                    <a:lnTo>
                      <a:pt x="219" y="228"/>
                    </a:lnTo>
                    <a:lnTo>
                      <a:pt x="235" y="160"/>
                    </a:lnTo>
                    <a:lnTo>
                      <a:pt x="249" y="88"/>
                    </a:lnTo>
                    <a:lnTo>
                      <a:pt x="261" y="9"/>
                    </a:lnTo>
                    <a:lnTo>
                      <a:pt x="289" y="5"/>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35" name="Freeform 31">
                <a:extLst>
                  <a:ext uri="{FF2B5EF4-FFF2-40B4-BE49-F238E27FC236}">
                    <a16:creationId xmlns:a16="http://schemas.microsoft.com/office/drawing/2014/main" id="{2CBA8000-D09B-7644-9CF7-2E6A26DBBE25}"/>
                  </a:ext>
                </a:extLst>
              </p:cNvPr>
              <p:cNvSpPr>
                <a:spLocks/>
              </p:cNvSpPr>
              <p:nvPr/>
            </p:nvSpPr>
            <p:spPr bwMode="auto">
              <a:xfrm>
                <a:off x="2744788" y="1092200"/>
                <a:ext cx="636588" cy="320675"/>
              </a:xfrm>
              <a:custGeom>
                <a:avLst/>
                <a:gdLst>
                  <a:gd name="T0" fmla="*/ 1028 w 2005"/>
                  <a:gd name="T1" fmla="*/ 0 h 1011"/>
                  <a:gd name="T2" fmla="*/ 1188 w 2005"/>
                  <a:gd name="T3" fmla="*/ 14 h 1011"/>
                  <a:gd name="T4" fmla="*/ 1340 w 2005"/>
                  <a:gd name="T5" fmla="*/ 52 h 1011"/>
                  <a:gd name="T6" fmla="*/ 1480 w 2005"/>
                  <a:gd name="T7" fmla="*/ 110 h 1011"/>
                  <a:gd name="T8" fmla="*/ 1608 w 2005"/>
                  <a:gd name="T9" fmla="*/ 189 h 1011"/>
                  <a:gd name="T10" fmla="*/ 1722 w 2005"/>
                  <a:gd name="T11" fmla="*/ 285 h 1011"/>
                  <a:gd name="T12" fmla="*/ 1819 w 2005"/>
                  <a:gd name="T13" fmla="*/ 398 h 1011"/>
                  <a:gd name="T14" fmla="*/ 1898 w 2005"/>
                  <a:gd name="T15" fmla="*/ 524 h 1011"/>
                  <a:gd name="T16" fmla="*/ 1956 w 2005"/>
                  <a:gd name="T17" fmla="*/ 664 h 1011"/>
                  <a:gd name="T18" fmla="*/ 1992 w 2005"/>
                  <a:gd name="T19" fmla="*/ 813 h 1011"/>
                  <a:gd name="T20" fmla="*/ 2005 w 2005"/>
                  <a:gd name="T21" fmla="*/ 971 h 1011"/>
                  <a:gd name="T22" fmla="*/ 1887 w 2005"/>
                  <a:gd name="T23" fmla="*/ 967 h 1011"/>
                  <a:gd name="T24" fmla="*/ 1665 w 2005"/>
                  <a:gd name="T25" fmla="*/ 925 h 1011"/>
                  <a:gd name="T26" fmla="*/ 1465 w 2005"/>
                  <a:gd name="T27" fmla="*/ 874 h 1011"/>
                  <a:gd name="T28" fmla="*/ 1285 w 2005"/>
                  <a:gd name="T29" fmla="*/ 816 h 1011"/>
                  <a:gd name="T30" fmla="*/ 1125 w 2005"/>
                  <a:gd name="T31" fmla="*/ 756 h 1011"/>
                  <a:gd name="T32" fmla="*/ 985 w 2005"/>
                  <a:gd name="T33" fmla="*/ 695 h 1011"/>
                  <a:gd name="T34" fmla="*/ 866 w 2005"/>
                  <a:gd name="T35" fmla="*/ 637 h 1011"/>
                  <a:gd name="T36" fmla="*/ 769 w 2005"/>
                  <a:gd name="T37" fmla="*/ 583 h 1011"/>
                  <a:gd name="T38" fmla="*/ 693 w 2005"/>
                  <a:gd name="T39" fmla="*/ 536 h 1011"/>
                  <a:gd name="T40" fmla="*/ 635 w 2005"/>
                  <a:gd name="T41" fmla="*/ 500 h 1011"/>
                  <a:gd name="T42" fmla="*/ 574 w 2005"/>
                  <a:gd name="T43" fmla="*/ 484 h 1011"/>
                  <a:gd name="T44" fmla="*/ 513 w 2005"/>
                  <a:gd name="T45" fmla="*/ 487 h 1011"/>
                  <a:gd name="T46" fmla="*/ 457 w 2005"/>
                  <a:gd name="T47" fmla="*/ 509 h 1011"/>
                  <a:gd name="T48" fmla="*/ 412 w 2005"/>
                  <a:gd name="T49" fmla="*/ 550 h 1011"/>
                  <a:gd name="T50" fmla="*/ 382 w 2005"/>
                  <a:gd name="T51" fmla="*/ 604 h 1011"/>
                  <a:gd name="T52" fmla="*/ 341 w 2005"/>
                  <a:gd name="T53" fmla="*/ 712 h 1011"/>
                  <a:gd name="T54" fmla="*/ 291 w 2005"/>
                  <a:gd name="T55" fmla="*/ 801 h 1011"/>
                  <a:gd name="T56" fmla="*/ 229 w 2005"/>
                  <a:gd name="T57" fmla="*/ 872 h 1011"/>
                  <a:gd name="T58" fmla="*/ 146 w 2005"/>
                  <a:gd name="T59" fmla="*/ 936 h 1011"/>
                  <a:gd name="T60" fmla="*/ 48 w 2005"/>
                  <a:gd name="T61" fmla="*/ 992 h 1011"/>
                  <a:gd name="T62" fmla="*/ 1 w 2005"/>
                  <a:gd name="T63" fmla="*/ 971 h 1011"/>
                  <a:gd name="T64" fmla="*/ 0 w 2005"/>
                  <a:gd name="T65" fmla="*/ 965 h 1011"/>
                  <a:gd name="T66" fmla="*/ 0 w 2005"/>
                  <a:gd name="T67" fmla="*/ 961 h 1011"/>
                  <a:gd name="T68" fmla="*/ 11 w 2005"/>
                  <a:gd name="T69" fmla="*/ 808 h 1011"/>
                  <a:gd name="T70" fmla="*/ 49 w 2005"/>
                  <a:gd name="T71" fmla="*/ 661 h 1011"/>
                  <a:gd name="T72" fmla="*/ 108 w 2005"/>
                  <a:gd name="T73" fmla="*/ 523 h 1011"/>
                  <a:gd name="T74" fmla="*/ 188 w 2005"/>
                  <a:gd name="T75" fmla="*/ 398 h 1011"/>
                  <a:gd name="T76" fmla="*/ 285 w 2005"/>
                  <a:gd name="T77" fmla="*/ 286 h 1011"/>
                  <a:gd name="T78" fmla="*/ 400 w 2005"/>
                  <a:gd name="T79" fmla="*/ 190 h 1011"/>
                  <a:gd name="T80" fmla="*/ 527 w 2005"/>
                  <a:gd name="T81" fmla="*/ 111 h 1011"/>
                  <a:gd name="T82" fmla="*/ 668 w 2005"/>
                  <a:gd name="T83" fmla="*/ 52 h 1011"/>
                  <a:gd name="T84" fmla="*/ 818 w 2005"/>
                  <a:gd name="T85" fmla="*/ 14 h 1011"/>
                  <a:gd name="T86" fmla="*/ 976 w 2005"/>
                  <a:gd name="T87"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5" h="1011">
                    <a:moveTo>
                      <a:pt x="1002" y="0"/>
                    </a:moveTo>
                    <a:lnTo>
                      <a:pt x="1028" y="0"/>
                    </a:lnTo>
                    <a:lnTo>
                      <a:pt x="1109" y="4"/>
                    </a:lnTo>
                    <a:lnTo>
                      <a:pt x="1188" y="14"/>
                    </a:lnTo>
                    <a:lnTo>
                      <a:pt x="1265" y="30"/>
                    </a:lnTo>
                    <a:lnTo>
                      <a:pt x="1340" y="52"/>
                    </a:lnTo>
                    <a:lnTo>
                      <a:pt x="1411" y="79"/>
                    </a:lnTo>
                    <a:lnTo>
                      <a:pt x="1480" y="110"/>
                    </a:lnTo>
                    <a:lnTo>
                      <a:pt x="1546" y="147"/>
                    </a:lnTo>
                    <a:lnTo>
                      <a:pt x="1608" y="189"/>
                    </a:lnTo>
                    <a:lnTo>
                      <a:pt x="1668" y="235"/>
                    </a:lnTo>
                    <a:lnTo>
                      <a:pt x="1722" y="285"/>
                    </a:lnTo>
                    <a:lnTo>
                      <a:pt x="1772" y="339"/>
                    </a:lnTo>
                    <a:lnTo>
                      <a:pt x="1819" y="398"/>
                    </a:lnTo>
                    <a:lnTo>
                      <a:pt x="1861" y="459"/>
                    </a:lnTo>
                    <a:lnTo>
                      <a:pt x="1898" y="524"/>
                    </a:lnTo>
                    <a:lnTo>
                      <a:pt x="1929" y="592"/>
                    </a:lnTo>
                    <a:lnTo>
                      <a:pt x="1956" y="664"/>
                    </a:lnTo>
                    <a:lnTo>
                      <a:pt x="1977" y="737"/>
                    </a:lnTo>
                    <a:lnTo>
                      <a:pt x="1992" y="813"/>
                    </a:lnTo>
                    <a:lnTo>
                      <a:pt x="2002" y="891"/>
                    </a:lnTo>
                    <a:lnTo>
                      <a:pt x="2005" y="971"/>
                    </a:lnTo>
                    <a:lnTo>
                      <a:pt x="2005" y="984"/>
                    </a:lnTo>
                    <a:lnTo>
                      <a:pt x="1887" y="967"/>
                    </a:lnTo>
                    <a:lnTo>
                      <a:pt x="1774" y="947"/>
                    </a:lnTo>
                    <a:lnTo>
                      <a:pt x="1665" y="925"/>
                    </a:lnTo>
                    <a:lnTo>
                      <a:pt x="1563" y="900"/>
                    </a:lnTo>
                    <a:lnTo>
                      <a:pt x="1465" y="874"/>
                    </a:lnTo>
                    <a:lnTo>
                      <a:pt x="1372" y="846"/>
                    </a:lnTo>
                    <a:lnTo>
                      <a:pt x="1285" y="816"/>
                    </a:lnTo>
                    <a:lnTo>
                      <a:pt x="1201" y="786"/>
                    </a:lnTo>
                    <a:lnTo>
                      <a:pt x="1125" y="756"/>
                    </a:lnTo>
                    <a:lnTo>
                      <a:pt x="1052" y="725"/>
                    </a:lnTo>
                    <a:lnTo>
                      <a:pt x="985" y="695"/>
                    </a:lnTo>
                    <a:lnTo>
                      <a:pt x="923" y="666"/>
                    </a:lnTo>
                    <a:lnTo>
                      <a:pt x="866" y="637"/>
                    </a:lnTo>
                    <a:lnTo>
                      <a:pt x="815" y="609"/>
                    </a:lnTo>
                    <a:lnTo>
                      <a:pt x="769" y="583"/>
                    </a:lnTo>
                    <a:lnTo>
                      <a:pt x="728" y="558"/>
                    </a:lnTo>
                    <a:lnTo>
                      <a:pt x="693" y="536"/>
                    </a:lnTo>
                    <a:lnTo>
                      <a:pt x="663" y="517"/>
                    </a:lnTo>
                    <a:lnTo>
                      <a:pt x="635" y="500"/>
                    </a:lnTo>
                    <a:lnTo>
                      <a:pt x="604" y="490"/>
                    </a:lnTo>
                    <a:lnTo>
                      <a:pt x="574" y="484"/>
                    </a:lnTo>
                    <a:lnTo>
                      <a:pt x="544" y="483"/>
                    </a:lnTo>
                    <a:lnTo>
                      <a:pt x="513" y="487"/>
                    </a:lnTo>
                    <a:lnTo>
                      <a:pt x="484" y="496"/>
                    </a:lnTo>
                    <a:lnTo>
                      <a:pt x="457" y="509"/>
                    </a:lnTo>
                    <a:lnTo>
                      <a:pt x="432" y="528"/>
                    </a:lnTo>
                    <a:lnTo>
                      <a:pt x="412" y="550"/>
                    </a:lnTo>
                    <a:lnTo>
                      <a:pt x="394" y="576"/>
                    </a:lnTo>
                    <a:lnTo>
                      <a:pt x="382" y="604"/>
                    </a:lnTo>
                    <a:lnTo>
                      <a:pt x="363" y="661"/>
                    </a:lnTo>
                    <a:lnTo>
                      <a:pt x="341" y="712"/>
                    </a:lnTo>
                    <a:lnTo>
                      <a:pt x="317" y="759"/>
                    </a:lnTo>
                    <a:lnTo>
                      <a:pt x="291" y="801"/>
                    </a:lnTo>
                    <a:lnTo>
                      <a:pt x="261" y="839"/>
                    </a:lnTo>
                    <a:lnTo>
                      <a:pt x="229" y="872"/>
                    </a:lnTo>
                    <a:lnTo>
                      <a:pt x="194" y="902"/>
                    </a:lnTo>
                    <a:lnTo>
                      <a:pt x="146" y="936"/>
                    </a:lnTo>
                    <a:lnTo>
                      <a:pt x="96" y="967"/>
                    </a:lnTo>
                    <a:lnTo>
                      <a:pt x="48" y="992"/>
                    </a:lnTo>
                    <a:lnTo>
                      <a:pt x="0" y="1011"/>
                    </a:lnTo>
                    <a:lnTo>
                      <a:pt x="1" y="971"/>
                    </a:lnTo>
                    <a:lnTo>
                      <a:pt x="1" y="968"/>
                    </a:lnTo>
                    <a:lnTo>
                      <a:pt x="0" y="965"/>
                    </a:lnTo>
                    <a:lnTo>
                      <a:pt x="0" y="962"/>
                    </a:lnTo>
                    <a:lnTo>
                      <a:pt x="0" y="961"/>
                    </a:lnTo>
                    <a:lnTo>
                      <a:pt x="3" y="883"/>
                    </a:lnTo>
                    <a:lnTo>
                      <a:pt x="11" y="808"/>
                    </a:lnTo>
                    <a:lnTo>
                      <a:pt x="28" y="733"/>
                    </a:lnTo>
                    <a:lnTo>
                      <a:pt x="49" y="661"/>
                    </a:lnTo>
                    <a:lnTo>
                      <a:pt x="76" y="591"/>
                    </a:lnTo>
                    <a:lnTo>
                      <a:pt x="108" y="523"/>
                    </a:lnTo>
                    <a:lnTo>
                      <a:pt x="146" y="459"/>
                    </a:lnTo>
                    <a:lnTo>
                      <a:pt x="188" y="398"/>
                    </a:lnTo>
                    <a:lnTo>
                      <a:pt x="234" y="340"/>
                    </a:lnTo>
                    <a:lnTo>
                      <a:pt x="285" y="286"/>
                    </a:lnTo>
                    <a:lnTo>
                      <a:pt x="340" y="235"/>
                    </a:lnTo>
                    <a:lnTo>
                      <a:pt x="400" y="190"/>
                    </a:lnTo>
                    <a:lnTo>
                      <a:pt x="461" y="148"/>
                    </a:lnTo>
                    <a:lnTo>
                      <a:pt x="527" y="111"/>
                    </a:lnTo>
                    <a:lnTo>
                      <a:pt x="597" y="79"/>
                    </a:lnTo>
                    <a:lnTo>
                      <a:pt x="668" y="52"/>
                    </a:lnTo>
                    <a:lnTo>
                      <a:pt x="742" y="30"/>
                    </a:lnTo>
                    <a:lnTo>
                      <a:pt x="818" y="14"/>
                    </a:lnTo>
                    <a:lnTo>
                      <a:pt x="896" y="4"/>
                    </a:lnTo>
                    <a:lnTo>
                      <a:pt x="976" y="0"/>
                    </a:lnTo>
                    <a:lnTo>
                      <a:pt x="10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36" name="Freeform 32">
                <a:extLst>
                  <a:ext uri="{FF2B5EF4-FFF2-40B4-BE49-F238E27FC236}">
                    <a16:creationId xmlns:a16="http://schemas.microsoft.com/office/drawing/2014/main" id="{572A2BE4-E149-4E49-9114-850614C349E2}"/>
                  </a:ext>
                </a:extLst>
              </p:cNvPr>
              <p:cNvSpPr>
                <a:spLocks/>
              </p:cNvSpPr>
              <p:nvPr/>
            </p:nvSpPr>
            <p:spPr bwMode="auto">
              <a:xfrm>
                <a:off x="2830513" y="1330325"/>
                <a:ext cx="15875" cy="22225"/>
              </a:xfrm>
              <a:custGeom>
                <a:avLst/>
                <a:gdLst>
                  <a:gd name="T0" fmla="*/ 48 w 48"/>
                  <a:gd name="T1" fmla="*/ 0 h 71"/>
                  <a:gd name="T2" fmla="*/ 25 w 48"/>
                  <a:gd name="T3" fmla="*/ 37 h 71"/>
                  <a:gd name="T4" fmla="*/ 0 w 48"/>
                  <a:gd name="T5" fmla="*/ 71 h 71"/>
                  <a:gd name="T6" fmla="*/ 23 w 48"/>
                  <a:gd name="T7" fmla="*/ 35 h 71"/>
                  <a:gd name="T8" fmla="*/ 48 w 48"/>
                  <a:gd name="T9" fmla="*/ 0 h 71"/>
                </a:gdLst>
                <a:ahLst/>
                <a:cxnLst>
                  <a:cxn ang="0">
                    <a:pos x="T0" y="T1"/>
                  </a:cxn>
                  <a:cxn ang="0">
                    <a:pos x="T2" y="T3"/>
                  </a:cxn>
                  <a:cxn ang="0">
                    <a:pos x="T4" y="T5"/>
                  </a:cxn>
                  <a:cxn ang="0">
                    <a:pos x="T6" y="T7"/>
                  </a:cxn>
                  <a:cxn ang="0">
                    <a:pos x="T8" y="T9"/>
                  </a:cxn>
                </a:cxnLst>
                <a:rect l="0" t="0" r="r" b="b"/>
                <a:pathLst>
                  <a:path w="48" h="71">
                    <a:moveTo>
                      <a:pt x="48" y="0"/>
                    </a:moveTo>
                    <a:lnTo>
                      <a:pt x="25" y="37"/>
                    </a:lnTo>
                    <a:lnTo>
                      <a:pt x="0" y="71"/>
                    </a:lnTo>
                    <a:lnTo>
                      <a:pt x="23" y="35"/>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37" name="Freeform 33">
                <a:extLst>
                  <a:ext uri="{FF2B5EF4-FFF2-40B4-BE49-F238E27FC236}">
                    <a16:creationId xmlns:a16="http://schemas.microsoft.com/office/drawing/2014/main" id="{156BF873-05AF-444C-8FD0-0C3D8F147A23}"/>
                  </a:ext>
                </a:extLst>
              </p:cNvPr>
              <p:cNvSpPr>
                <a:spLocks/>
              </p:cNvSpPr>
              <p:nvPr/>
            </p:nvSpPr>
            <p:spPr bwMode="auto">
              <a:xfrm>
                <a:off x="2794000" y="1276350"/>
                <a:ext cx="539750" cy="484188"/>
              </a:xfrm>
              <a:custGeom>
                <a:avLst/>
                <a:gdLst>
                  <a:gd name="T0" fmla="*/ 417 w 1702"/>
                  <a:gd name="T1" fmla="*/ 2 h 1525"/>
                  <a:gd name="T2" fmla="*/ 453 w 1702"/>
                  <a:gd name="T3" fmla="*/ 16 h 1525"/>
                  <a:gd name="T4" fmla="*/ 519 w 1702"/>
                  <a:gd name="T5" fmla="*/ 59 h 1525"/>
                  <a:gd name="T6" fmla="*/ 607 w 1702"/>
                  <a:gd name="T7" fmla="*/ 110 h 1525"/>
                  <a:gd name="T8" fmla="*/ 716 w 1702"/>
                  <a:gd name="T9" fmla="*/ 167 h 1525"/>
                  <a:gd name="T10" fmla="*/ 845 w 1702"/>
                  <a:gd name="T11" fmla="*/ 228 h 1525"/>
                  <a:gd name="T12" fmla="*/ 994 w 1702"/>
                  <a:gd name="T13" fmla="*/ 290 h 1525"/>
                  <a:gd name="T14" fmla="*/ 1165 w 1702"/>
                  <a:gd name="T15" fmla="*/ 349 h 1525"/>
                  <a:gd name="T16" fmla="*/ 1354 w 1702"/>
                  <a:gd name="T17" fmla="*/ 405 h 1525"/>
                  <a:gd name="T18" fmla="*/ 1565 w 1702"/>
                  <a:gd name="T19" fmla="*/ 454 h 1525"/>
                  <a:gd name="T20" fmla="*/ 1691 w 1702"/>
                  <a:gd name="T21" fmla="*/ 541 h 1525"/>
                  <a:gd name="T22" fmla="*/ 1702 w 1702"/>
                  <a:gd name="T23" fmla="*/ 674 h 1525"/>
                  <a:gd name="T24" fmla="*/ 1690 w 1702"/>
                  <a:gd name="T25" fmla="*/ 819 h 1525"/>
                  <a:gd name="T26" fmla="*/ 1654 w 1702"/>
                  <a:gd name="T27" fmla="*/ 956 h 1525"/>
                  <a:gd name="T28" fmla="*/ 1597 w 1702"/>
                  <a:gd name="T29" fmla="*/ 1083 h 1525"/>
                  <a:gd name="T30" fmla="*/ 1521 w 1702"/>
                  <a:gd name="T31" fmla="*/ 1198 h 1525"/>
                  <a:gd name="T32" fmla="*/ 1427 w 1702"/>
                  <a:gd name="T33" fmla="*/ 1299 h 1525"/>
                  <a:gd name="T34" fmla="*/ 1319 w 1702"/>
                  <a:gd name="T35" fmla="*/ 1383 h 1525"/>
                  <a:gd name="T36" fmla="*/ 1198 w 1702"/>
                  <a:gd name="T37" fmla="*/ 1450 h 1525"/>
                  <a:gd name="T38" fmla="*/ 1066 w 1702"/>
                  <a:gd name="T39" fmla="*/ 1497 h 1525"/>
                  <a:gd name="T40" fmla="*/ 924 w 1702"/>
                  <a:gd name="T41" fmla="*/ 1522 h 1525"/>
                  <a:gd name="T42" fmla="*/ 778 w 1702"/>
                  <a:gd name="T43" fmla="*/ 1522 h 1525"/>
                  <a:gd name="T44" fmla="*/ 636 w 1702"/>
                  <a:gd name="T45" fmla="*/ 1497 h 1525"/>
                  <a:gd name="T46" fmla="*/ 504 w 1702"/>
                  <a:gd name="T47" fmla="*/ 1450 h 1525"/>
                  <a:gd name="T48" fmla="*/ 383 w 1702"/>
                  <a:gd name="T49" fmla="*/ 1383 h 1525"/>
                  <a:gd name="T50" fmla="*/ 274 w 1702"/>
                  <a:gd name="T51" fmla="*/ 1299 h 1525"/>
                  <a:gd name="T52" fmla="*/ 181 w 1702"/>
                  <a:gd name="T53" fmla="*/ 1198 h 1525"/>
                  <a:gd name="T54" fmla="*/ 105 w 1702"/>
                  <a:gd name="T55" fmla="*/ 1083 h 1525"/>
                  <a:gd name="T56" fmla="*/ 48 w 1702"/>
                  <a:gd name="T57" fmla="*/ 956 h 1525"/>
                  <a:gd name="T58" fmla="*/ 12 w 1702"/>
                  <a:gd name="T59" fmla="*/ 819 h 1525"/>
                  <a:gd name="T60" fmla="*/ 0 w 1702"/>
                  <a:gd name="T61" fmla="*/ 674 h 1525"/>
                  <a:gd name="T62" fmla="*/ 8 w 1702"/>
                  <a:gd name="T63" fmla="*/ 558 h 1525"/>
                  <a:gd name="T64" fmla="*/ 32 w 1702"/>
                  <a:gd name="T65" fmla="*/ 448 h 1525"/>
                  <a:gd name="T66" fmla="*/ 103 w 1702"/>
                  <a:gd name="T67" fmla="*/ 398 h 1525"/>
                  <a:gd name="T68" fmla="*/ 182 w 1702"/>
                  <a:gd name="T69" fmla="*/ 323 h 1525"/>
                  <a:gd name="T70" fmla="*/ 248 w 1702"/>
                  <a:gd name="T71" fmla="*/ 230 h 1525"/>
                  <a:gd name="T72" fmla="*/ 302 w 1702"/>
                  <a:gd name="T73" fmla="*/ 117 h 1525"/>
                  <a:gd name="T74" fmla="*/ 333 w 1702"/>
                  <a:gd name="T75" fmla="*/ 34 h 1525"/>
                  <a:gd name="T76" fmla="*/ 361 w 1702"/>
                  <a:gd name="T77" fmla="*/ 9 h 1525"/>
                  <a:gd name="T78" fmla="*/ 397 w 1702"/>
                  <a:gd name="T79" fmla="*/ 0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2" h="1525">
                    <a:moveTo>
                      <a:pt x="397" y="0"/>
                    </a:moveTo>
                    <a:lnTo>
                      <a:pt x="417" y="2"/>
                    </a:lnTo>
                    <a:lnTo>
                      <a:pt x="436" y="7"/>
                    </a:lnTo>
                    <a:lnTo>
                      <a:pt x="453" y="16"/>
                    </a:lnTo>
                    <a:lnTo>
                      <a:pt x="484" y="36"/>
                    </a:lnTo>
                    <a:lnTo>
                      <a:pt x="519" y="59"/>
                    </a:lnTo>
                    <a:lnTo>
                      <a:pt x="560" y="84"/>
                    </a:lnTo>
                    <a:lnTo>
                      <a:pt x="607" y="110"/>
                    </a:lnTo>
                    <a:lnTo>
                      <a:pt x="659" y="138"/>
                    </a:lnTo>
                    <a:lnTo>
                      <a:pt x="716" y="167"/>
                    </a:lnTo>
                    <a:lnTo>
                      <a:pt x="778" y="198"/>
                    </a:lnTo>
                    <a:lnTo>
                      <a:pt x="845" y="228"/>
                    </a:lnTo>
                    <a:lnTo>
                      <a:pt x="917" y="259"/>
                    </a:lnTo>
                    <a:lnTo>
                      <a:pt x="994" y="290"/>
                    </a:lnTo>
                    <a:lnTo>
                      <a:pt x="1078" y="320"/>
                    </a:lnTo>
                    <a:lnTo>
                      <a:pt x="1165" y="349"/>
                    </a:lnTo>
                    <a:lnTo>
                      <a:pt x="1257" y="378"/>
                    </a:lnTo>
                    <a:lnTo>
                      <a:pt x="1354" y="405"/>
                    </a:lnTo>
                    <a:lnTo>
                      <a:pt x="1457" y="431"/>
                    </a:lnTo>
                    <a:lnTo>
                      <a:pt x="1565" y="454"/>
                    </a:lnTo>
                    <a:lnTo>
                      <a:pt x="1678" y="476"/>
                    </a:lnTo>
                    <a:lnTo>
                      <a:pt x="1691" y="541"/>
                    </a:lnTo>
                    <a:lnTo>
                      <a:pt x="1698" y="607"/>
                    </a:lnTo>
                    <a:lnTo>
                      <a:pt x="1702" y="674"/>
                    </a:lnTo>
                    <a:lnTo>
                      <a:pt x="1698" y="747"/>
                    </a:lnTo>
                    <a:lnTo>
                      <a:pt x="1690" y="819"/>
                    </a:lnTo>
                    <a:lnTo>
                      <a:pt x="1675" y="888"/>
                    </a:lnTo>
                    <a:lnTo>
                      <a:pt x="1654" y="956"/>
                    </a:lnTo>
                    <a:lnTo>
                      <a:pt x="1628" y="1021"/>
                    </a:lnTo>
                    <a:lnTo>
                      <a:pt x="1597" y="1083"/>
                    </a:lnTo>
                    <a:lnTo>
                      <a:pt x="1561" y="1142"/>
                    </a:lnTo>
                    <a:lnTo>
                      <a:pt x="1521" y="1198"/>
                    </a:lnTo>
                    <a:lnTo>
                      <a:pt x="1476" y="1250"/>
                    </a:lnTo>
                    <a:lnTo>
                      <a:pt x="1427" y="1299"/>
                    </a:lnTo>
                    <a:lnTo>
                      <a:pt x="1375" y="1343"/>
                    </a:lnTo>
                    <a:lnTo>
                      <a:pt x="1319" y="1383"/>
                    </a:lnTo>
                    <a:lnTo>
                      <a:pt x="1259" y="1420"/>
                    </a:lnTo>
                    <a:lnTo>
                      <a:pt x="1198" y="1450"/>
                    </a:lnTo>
                    <a:lnTo>
                      <a:pt x="1133" y="1476"/>
                    </a:lnTo>
                    <a:lnTo>
                      <a:pt x="1066" y="1497"/>
                    </a:lnTo>
                    <a:lnTo>
                      <a:pt x="995" y="1512"/>
                    </a:lnTo>
                    <a:lnTo>
                      <a:pt x="924" y="1522"/>
                    </a:lnTo>
                    <a:lnTo>
                      <a:pt x="850" y="1525"/>
                    </a:lnTo>
                    <a:lnTo>
                      <a:pt x="778" y="1522"/>
                    </a:lnTo>
                    <a:lnTo>
                      <a:pt x="705" y="1512"/>
                    </a:lnTo>
                    <a:lnTo>
                      <a:pt x="636" y="1497"/>
                    </a:lnTo>
                    <a:lnTo>
                      <a:pt x="569" y="1476"/>
                    </a:lnTo>
                    <a:lnTo>
                      <a:pt x="504" y="1450"/>
                    </a:lnTo>
                    <a:lnTo>
                      <a:pt x="442" y="1420"/>
                    </a:lnTo>
                    <a:lnTo>
                      <a:pt x="383" y="1383"/>
                    </a:lnTo>
                    <a:lnTo>
                      <a:pt x="327" y="1343"/>
                    </a:lnTo>
                    <a:lnTo>
                      <a:pt x="274" y="1299"/>
                    </a:lnTo>
                    <a:lnTo>
                      <a:pt x="225" y="1250"/>
                    </a:lnTo>
                    <a:lnTo>
                      <a:pt x="181" y="1198"/>
                    </a:lnTo>
                    <a:lnTo>
                      <a:pt x="141" y="1142"/>
                    </a:lnTo>
                    <a:lnTo>
                      <a:pt x="105" y="1083"/>
                    </a:lnTo>
                    <a:lnTo>
                      <a:pt x="74" y="1021"/>
                    </a:lnTo>
                    <a:lnTo>
                      <a:pt x="48" y="956"/>
                    </a:lnTo>
                    <a:lnTo>
                      <a:pt x="27" y="888"/>
                    </a:lnTo>
                    <a:lnTo>
                      <a:pt x="12" y="819"/>
                    </a:lnTo>
                    <a:lnTo>
                      <a:pt x="3" y="747"/>
                    </a:lnTo>
                    <a:lnTo>
                      <a:pt x="0" y="674"/>
                    </a:lnTo>
                    <a:lnTo>
                      <a:pt x="2" y="615"/>
                    </a:lnTo>
                    <a:lnTo>
                      <a:pt x="8" y="558"/>
                    </a:lnTo>
                    <a:lnTo>
                      <a:pt x="19" y="503"/>
                    </a:lnTo>
                    <a:lnTo>
                      <a:pt x="32" y="448"/>
                    </a:lnTo>
                    <a:lnTo>
                      <a:pt x="67" y="424"/>
                    </a:lnTo>
                    <a:lnTo>
                      <a:pt x="103" y="398"/>
                    </a:lnTo>
                    <a:lnTo>
                      <a:pt x="144" y="363"/>
                    </a:lnTo>
                    <a:lnTo>
                      <a:pt x="182" y="323"/>
                    </a:lnTo>
                    <a:lnTo>
                      <a:pt x="217" y="279"/>
                    </a:lnTo>
                    <a:lnTo>
                      <a:pt x="248" y="230"/>
                    </a:lnTo>
                    <a:lnTo>
                      <a:pt x="277" y="176"/>
                    </a:lnTo>
                    <a:lnTo>
                      <a:pt x="302" y="117"/>
                    </a:lnTo>
                    <a:lnTo>
                      <a:pt x="326" y="52"/>
                    </a:lnTo>
                    <a:lnTo>
                      <a:pt x="333" y="34"/>
                    </a:lnTo>
                    <a:lnTo>
                      <a:pt x="347" y="19"/>
                    </a:lnTo>
                    <a:lnTo>
                      <a:pt x="361" y="9"/>
                    </a:lnTo>
                    <a:lnTo>
                      <a:pt x="379" y="3"/>
                    </a:lnTo>
                    <a:lnTo>
                      <a:pt x="3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38" name="Freeform 34">
                <a:extLst>
                  <a:ext uri="{FF2B5EF4-FFF2-40B4-BE49-F238E27FC236}">
                    <a16:creationId xmlns:a16="http://schemas.microsoft.com/office/drawing/2014/main" id="{67992CBA-247F-634F-9B52-E946FD9A0D47}"/>
                  </a:ext>
                </a:extLst>
              </p:cNvPr>
              <p:cNvSpPr>
                <a:spLocks/>
              </p:cNvSpPr>
              <p:nvPr/>
            </p:nvSpPr>
            <p:spPr bwMode="auto">
              <a:xfrm>
                <a:off x="2590800" y="1928813"/>
                <a:ext cx="944563" cy="293688"/>
              </a:xfrm>
              <a:custGeom>
                <a:avLst/>
                <a:gdLst>
                  <a:gd name="T0" fmla="*/ 951 w 2977"/>
                  <a:gd name="T1" fmla="*/ 0 h 927"/>
                  <a:gd name="T2" fmla="*/ 2027 w 2977"/>
                  <a:gd name="T3" fmla="*/ 0 h 927"/>
                  <a:gd name="T4" fmla="*/ 2077 w 2977"/>
                  <a:gd name="T5" fmla="*/ 2 h 927"/>
                  <a:gd name="T6" fmla="*/ 2123 w 2977"/>
                  <a:gd name="T7" fmla="*/ 9 h 927"/>
                  <a:gd name="T8" fmla="*/ 2167 w 2977"/>
                  <a:gd name="T9" fmla="*/ 18 h 927"/>
                  <a:gd name="T10" fmla="*/ 2208 w 2977"/>
                  <a:gd name="T11" fmla="*/ 32 h 927"/>
                  <a:gd name="T12" fmla="*/ 2247 w 2977"/>
                  <a:gd name="T13" fmla="*/ 50 h 927"/>
                  <a:gd name="T14" fmla="*/ 2282 w 2977"/>
                  <a:gd name="T15" fmla="*/ 69 h 927"/>
                  <a:gd name="T16" fmla="*/ 2316 w 2977"/>
                  <a:gd name="T17" fmla="*/ 92 h 927"/>
                  <a:gd name="T18" fmla="*/ 2347 w 2977"/>
                  <a:gd name="T19" fmla="*/ 116 h 927"/>
                  <a:gd name="T20" fmla="*/ 2376 w 2977"/>
                  <a:gd name="T21" fmla="*/ 141 h 927"/>
                  <a:gd name="T22" fmla="*/ 2404 w 2977"/>
                  <a:gd name="T23" fmla="*/ 168 h 927"/>
                  <a:gd name="T24" fmla="*/ 2430 w 2977"/>
                  <a:gd name="T25" fmla="*/ 195 h 927"/>
                  <a:gd name="T26" fmla="*/ 2454 w 2977"/>
                  <a:gd name="T27" fmla="*/ 222 h 927"/>
                  <a:gd name="T28" fmla="*/ 2477 w 2977"/>
                  <a:gd name="T29" fmla="*/ 249 h 927"/>
                  <a:gd name="T30" fmla="*/ 2497 w 2977"/>
                  <a:gd name="T31" fmla="*/ 276 h 927"/>
                  <a:gd name="T32" fmla="*/ 2517 w 2977"/>
                  <a:gd name="T33" fmla="*/ 302 h 927"/>
                  <a:gd name="T34" fmla="*/ 2535 w 2977"/>
                  <a:gd name="T35" fmla="*/ 326 h 927"/>
                  <a:gd name="T36" fmla="*/ 2977 w 2977"/>
                  <a:gd name="T37" fmla="*/ 927 h 927"/>
                  <a:gd name="T38" fmla="*/ 2977 w 2977"/>
                  <a:gd name="T39" fmla="*/ 927 h 927"/>
                  <a:gd name="T40" fmla="*/ 0 w 2977"/>
                  <a:gd name="T41" fmla="*/ 927 h 927"/>
                  <a:gd name="T42" fmla="*/ 441 w 2977"/>
                  <a:gd name="T43" fmla="*/ 326 h 927"/>
                  <a:gd name="T44" fmla="*/ 461 w 2977"/>
                  <a:gd name="T45" fmla="*/ 302 h 927"/>
                  <a:gd name="T46" fmla="*/ 480 w 2977"/>
                  <a:gd name="T47" fmla="*/ 276 h 927"/>
                  <a:gd name="T48" fmla="*/ 501 w 2977"/>
                  <a:gd name="T49" fmla="*/ 249 h 927"/>
                  <a:gd name="T50" fmla="*/ 523 w 2977"/>
                  <a:gd name="T51" fmla="*/ 222 h 927"/>
                  <a:gd name="T52" fmla="*/ 547 w 2977"/>
                  <a:gd name="T53" fmla="*/ 195 h 927"/>
                  <a:gd name="T54" fmla="*/ 573 w 2977"/>
                  <a:gd name="T55" fmla="*/ 168 h 927"/>
                  <a:gd name="T56" fmla="*/ 600 w 2977"/>
                  <a:gd name="T57" fmla="*/ 141 h 927"/>
                  <a:gd name="T58" fmla="*/ 631 w 2977"/>
                  <a:gd name="T59" fmla="*/ 116 h 927"/>
                  <a:gd name="T60" fmla="*/ 662 w 2977"/>
                  <a:gd name="T61" fmla="*/ 92 h 927"/>
                  <a:gd name="T62" fmla="*/ 695 w 2977"/>
                  <a:gd name="T63" fmla="*/ 69 h 927"/>
                  <a:gd name="T64" fmla="*/ 731 w 2977"/>
                  <a:gd name="T65" fmla="*/ 50 h 927"/>
                  <a:gd name="T66" fmla="*/ 770 w 2977"/>
                  <a:gd name="T67" fmla="*/ 32 h 927"/>
                  <a:gd name="T68" fmla="*/ 811 w 2977"/>
                  <a:gd name="T69" fmla="*/ 18 h 927"/>
                  <a:gd name="T70" fmla="*/ 854 w 2977"/>
                  <a:gd name="T71" fmla="*/ 9 h 927"/>
                  <a:gd name="T72" fmla="*/ 901 w 2977"/>
                  <a:gd name="T73" fmla="*/ 2 h 927"/>
                  <a:gd name="T74" fmla="*/ 951 w 2977"/>
                  <a:gd name="T7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77" h="927">
                    <a:moveTo>
                      <a:pt x="951" y="0"/>
                    </a:moveTo>
                    <a:lnTo>
                      <a:pt x="2027" y="0"/>
                    </a:lnTo>
                    <a:lnTo>
                      <a:pt x="2077" y="2"/>
                    </a:lnTo>
                    <a:lnTo>
                      <a:pt x="2123" y="9"/>
                    </a:lnTo>
                    <a:lnTo>
                      <a:pt x="2167" y="18"/>
                    </a:lnTo>
                    <a:lnTo>
                      <a:pt x="2208" y="32"/>
                    </a:lnTo>
                    <a:lnTo>
                      <a:pt x="2247" y="50"/>
                    </a:lnTo>
                    <a:lnTo>
                      <a:pt x="2282" y="69"/>
                    </a:lnTo>
                    <a:lnTo>
                      <a:pt x="2316" y="92"/>
                    </a:lnTo>
                    <a:lnTo>
                      <a:pt x="2347" y="116"/>
                    </a:lnTo>
                    <a:lnTo>
                      <a:pt x="2376" y="141"/>
                    </a:lnTo>
                    <a:lnTo>
                      <a:pt x="2404" y="168"/>
                    </a:lnTo>
                    <a:lnTo>
                      <a:pt x="2430" y="195"/>
                    </a:lnTo>
                    <a:lnTo>
                      <a:pt x="2454" y="222"/>
                    </a:lnTo>
                    <a:lnTo>
                      <a:pt x="2477" y="249"/>
                    </a:lnTo>
                    <a:lnTo>
                      <a:pt x="2497" y="276"/>
                    </a:lnTo>
                    <a:lnTo>
                      <a:pt x="2517" y="302"/>
                    </a:lnTo>
                    <a:lnTo>
                      <a:pt x="2535" y="326"/>
                    </a:lnTo>
                    <a:lnTo>
                      <a:pt x="2977" y="927"/>
                    </a:lnTo>
                    <a:lnTo>
                      <a:pt x="2977" y="927"/>
                    </a:lnTo>
                    <a:lnTo>
                      <a:pt x="0" y="927"/>
                    </a:lnTo>
                    <a:lnTo>
                      <a:pt x="441" y="326"/>
                    </a:lnTo>
                    <a:lnTo>
                      <a:pt x="461" y="302"/>
                    </a:lnTo>
                    <a:lnTo>
                      <a:pt x="480" y="276"/>
                    </a:lnTo>
                    <a:lnTo>
                      <a:pt x="501" y="249"/>
                    </a:lnTo>
                    <a:lnTo>
                      <a:pt x="523" y="222"/>
                    </a:lnTo>
                    <a:lnTo>
                      <a:pt x="547" y="195"/>
                    </a:lnTo>
                    <a:lnTo>
                      <a:pt x="573" y="168"/>
                    </a:lnTo>
                    <a:lnTo>
                      <a:pt x="600" y="141"/>
                    </a:lnTo>
                    <a:lnTo>
                      <a:pt x="631" y="116"/>
                    </a:lnTo>
                    <a:lnTo>
                      <a:pt x="662" y="92"/>
                    </a:lnTo>
                    <a:lnTo>
                      <a:pt x="695" y="69"/>
                    </a:lnTo>
                    <a:lnTo>
                      <a:pt x="731" y="50"/>
                    </a:lnTo>
                    <a:lnTo>
                      <a:pt x="770" y="32"/>
                    </a:lnTo>
                    <a:lnTo>
                      <a:pt x="811" y="18"/>
                    </a:lnTo>
                    <a:lnTo>
                      <a:pt x="854" y="9"/>
                    </a:lnTo>
                    <a:lnTo>
                      <a:pt x="901" y="2"/>
                    </a:lnTo>
                    <a:lnTo>
                      <a:pt x="9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grpSp>
        <p:sp>
          <p:nvSpPr>
            <p:cNvPr id="50" name="Arc 49">
              <a:extLst>
                <a:ext uri="{FF2B5EF4-FFF2-40B4-BE49-F238E27FC236}">
                  <a16:creationId xmlns:a16="http://schemas.microsoft.com/office/drawing/2014/main" id="{EDAC84E1-D87C-2346-B511-BDDC65B73E04}"/>
                </a:ext>
              </a:extLst>
            </p:cNvPr>
            <p:cNvSpPr/>
            <p:nvPr/>
          </p:nvSpPr>
          <p:spPr>
            <a:xfrm>
              <a:off x="4287147" y="1758157"/>
              <a:ext cx="722406" cy="684631"/>
            </a:xfrm>
            <a:prstGeom prst="arc">
              <a:avLst>
                <a:gd name="adj1" fmla="val 703765"/>
                <a:gd name="adj2" fmla="val 21046208"/>
              </a:avLst>
            </a:prstGeom>
            <a:ln w="53975">
              <a:solidFill>
                <a:schemeClr val="accent3">
                  <a:lumMod val="20000"/>
                  <a:lumOff val="80000"/>
                </a:schemeClr>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a:ea typeface="+mn-ea"/>
                <a:cs typeface="+mn-cs"/>
              </a:endParaRPr>
            </a:p>
          </p:txBody>
        </p:sp>
        <p:grpSp>
          <p:nvGrpSpPr>
            <p:cNvPr id="73" name="Group 72">
              <a:extLst>
                <a:ext uri="{FF2B5EF4-FFF2-40B4-BE49-F238E27FC236}">
                  <a16:creationId xmlns:a16="http://schemas.microsoft.com/office/drawing/2014/main" id="{20F423AD-2C75-464F-ABC9-6227BD01C57F}"/>
                </a:ext>
              </a:extLst>
            </p:cNvPr>
            <p:cNvGrpSpPr/>
            <p:nvPr/>
          </p:nvGrpSpPr>
          <p:grpSpPr>
            <a:xfrm>
              <a:off x="4259236" y="2237134"/>
              <a:ext cx="205934" cy="146235"/>
              <a:chOff x="5257172" y="2372627"/>
              <a:chExt cx="550751" cy="383433"/>
            </a:xfrm>
          </p:grpSpPr>
          <p:sp>
            <p:nvSpPr>
              <p:cNvPr id="72" name="Trapezoid 71">
                <a:extLst>
                  <a:ext uri="{FF2B5EF4-FFF2-40B4-BE49-F238E27FC236}">
                    <a16:creationId xmlns:a16="http://schemas.microsoft.com/office/drawing/2014/main" id="{5D4C6A4A-B4B5-2148-9ABC-D0B1D4ED5CD2}"/>
                  </a:ext>
                </a:extLst>
              </p:cNvPr>
              <p:cNvSpPr/>
              <p:nvPr/>
            </p:nvSpPr>
            <p:spPr>
              <a:xfrm rot="10800000">
                <a:off x="5324250" y="2420831"/>
                <a:ext cx="483673" cy="265047"/>
              </a:xfrm>
              <a:prstGeom prst="trapezoid">
                <a:avLst>
                  <a:gd name="adj" fmla="val 379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grpSp>
            <p:nvGrpSpPr>
              <p:cNvPr id="51" name="Group 50">
                <a:extLst>
                  <a:ext uri="{FF2B5EF4-FFF2-40B4-BE49-F238E27FC236}">
                    <a16:creationId xmlns:a16="http://schemas.microsoft.com/office/drawing/2014/main" id="{E1066226-1DDA-144E-95B3-1B42CE2885BE}"/>
                  </a:ext>
                </a:extLst>
              </p:cNvPr>
              <p:cNvGrpSpPr/>
              <p:nvPr/>
            </p:nvGrpSpPr>
            <p:grpSpPr>
              <a:xfrm>
                <a:off x="5257172" y="2372627"/>
                <a:ext cx="525976" cy="383433"/>
                <a:chOff x="5835397" y="2098419"/>
                <a:chExt cx="3438526" cy="2506663"/>
              </a:xfrm>
              <a:solidFill>
                <a:schemeClr val="accent1"/>
              </a:solidFill>
            </p:grpSpPr>
            <p:sp>
              <p:nvSpPr>
                <p:cNvPr id="52" name="Freeform 5">
                  <a:extLst>
                    <a:ext uri="{FF2B5EF4-FFF2-40B4-BE49-F238E27FC236}">
                      <a16:creationId xmlns:a16="http://schemas.microsoft.com/office/drawing/2014/main" id="{ECF125FB-9F0E-384C-893C-9CEDB1D261F2}"/>
                    </a:ext>
                  </a:extLst>
                </p:cNvPr>
                <p:cNvSpPr>
                  <a:spLocks noEditPoints="1"/>
                </p:cNvSpPr>
                <p:nvPr/>
              </p:nvSpPr>
              <p:spPr bwMode="auto">
                <a:xfrm>
                  <a:off x="5835397" y="2098419"/>
                  <a:ext cx="3438526" cy="2047875"/>
                </a:xfrm>
                <a:custGeom>
                  <a:avLst/>
                  <a:gdLst>
                    <a:gd name="T0" fmla="*/ 0 w 914"/>
                    <a:gd name="T1" fmla="*/ 27 h 544"/>
                    <a:gd name="T2" fmla="*/ 27 w 914"/>
                    <a:gd name="T3" fmla="*/ 54 h 544"/>
                    <a:gd name="T4" fmla="*/ 116 w 914"/>
                    <a:gd name="T5" fmla="*/ 54 h 544"/>
                    <a:gd name="T6" fmla="*/ 296 w 914"/>
                    <a:gd name="T7" fmla="*/ 526 h 544"/>
                    <a:gd name="T8" fmla="*/ 321 w 914"/>
                    <a:gd name="T9" fmla="*/ 544 h 544"/>
                    <a:gd name="T10" fmla="*/ 755 w 914"/>
                    <a:gd name="T11" fmla="*/ 544 h 544"/>
                    <a:gd name="T12" fmla="*/ 782 w 914"/>
                    <a:gd name="T13" fmla="*/ 517 h 544"/>
                    <a:gd name="T14" fmla="*/ 755 w 914"/>
                    <a:gd name="T15" fmla="*/ 490 h 544"/>
                    <a:gd name="T16" fmla="*/ 340 w 914"/>
                    <a:gd name="T17" fmla="*/ 490 h 544"/>
                    <a:gd name="T18" fmla="*/ 318 w 914"/>
                    <a:gd name="T19" fmla="*/ 431 h 544"/>
                    <a:gd name="T20" fmla="*/ 768 w 914"/>
                    <a:gd name="T21" fmla="*/ 431 h 544"/>
                    <a:gd name="T22" fmla="*/ 793 w 914"/>
                    <a:gd name="T23" fmla="*/ 414 h 544"/>
                    <a:gd name="T24" fmla="*/ 910 w 914"/>
                    <a:gd name="T25" fmla="*/ 126 h 544"/>
                    <a:gd name="T26" fmla="*/ 908 w 914"/>
                    <a:gd name="T27" fmla="*/ 100 h 544"/>
                    <a:gd name="T28" fmla="*/ 885 w 914"/>
                    <a:gd name="T29" fmla="*/ 88 h 544"/>
                    <a:gd name="T30" fmla="*/ 186 w 914"/>
                    <a:gd name="T31" fmla="*/ 86 h 544"/>
                    <a:gd name="T32" fmla="*/ 160 w 914"/>
                    <a:gd name="T33" fmla="*/ 18 h 544"/>
                    <a:gd name="T34" fmla="*/ 135 w 914"/>
                    <a:gd name="T35" fmla="*/ 0 h 544"/>
                    <a:gd name="T36" fmla="*/ 27 w 914"/>
                    <a:gd name="T37" fmla="*/ 0 h 544"/>
                    <a:gd name="T38" fmla="*/ 0 w 914"/>
                    <a:gd name="T39" fmla="*/ 27 h 544"/>
                    <a:gd name="T40" fmla="*/ 207 w 914"/>
                    <a:gd name="T41" fmla="*/ 140 h 544"/>
                    <a:gd name="T42" fmla="*/ 409 w 914"/>
                    <a:gd name="T43" fmla="*/ 141 h 544"/>
                    <a:gd name="T44" fmla="*/ 409 w 914"/>
                    <a:gd name="T45" fmla="*/ 241 h 544"/>
                    <a:gd name="T46" fmla="*/ 245 w 914"/>
                    <a:gd name="T47" fmla="*/ 241 h 544"/>
                    <a:gd name="T48" fmla="*/ 207 w 914"/>
                    <a:gd name="T49" fmla="*/ 140 h 544"/>
                    <a:gd name="T50" fmla="*/ 608 w 914"/>
                    <a:gd name="T51" fmla="*/ 277 h 544"/>
                    <a:gd name="T52" fmla="*/ 608 w 914"/>
                    <a:gd name="T53" fmla="*/ 377 h 544"/>
                    <a:gd name="T54" fmla="*/ 445 w 914"/>
                    <a:gd name="T55" fmla="*/ 377 h 544"/>
                    <a:gd name="T56" fmla="*/ 445 w 914"/>
                    <a:gd name="T57" fmla="*/ 277 h 544"/>
                    <a:gd name="T58" fmla="*/ 608 w 914"/>
                    <a:gd name="T59" fmla="*/ 277 h 544"/>
                    <a:gd name="T60" fmla="*/ 445 w 914"/>
                    <a:gd name="T61" fmla="*/ 241 h 544"/>
                    <a:gd name="T62" fmla="*/ 445 w 914"/>
                    <a:gd name="T63" fmla="*/ 141 h 544"/>
                    <a:gd name="T64" fmla="*/ 608 w 914"/>
                    <a:gd name="T65" fmla="*/ 142 h 544"/>
                    <a:gd name="T66" fmla="*/ 608 w 914"/>
                    <a:gd name="T67" fmla="*/ 241 h 544"/>
                    <a:gd name="T68" fmla="*/ 445 w 914"/>
                    <a:gd name="T69" fmla="*/ 241 h 544"/>
                    <a:gd name="T70" fmla="*/ 409 w 914"/>
                    <a:gd name="T71" fmla="*/ 377 h 544"/>
                    <a:gd name="T72" fmla="*/ 297 w 914"/>
                    <a:gd name="T73" fmla="*/ 377 h 544"/>
                    <a:gd name="T74" fmla="*/ 259 w 914"/>
                    <a:gd name="T75" fmla="*/ 277 h 544"/>
                    <a:gd name="T76" fmla="*/ 409 w 914"/>
                    <a:gd name="T77" fmla="*/ 277 h 544"/>
                    <a:gd name="T78" fmla="*/ 409 w 914"/>
                    <a:gd name="T79" fmla="*/ 377 h 544"/>
                    <a:gd name="T80" fmla="*/ 845 w 914"/>
                    <a:gd name="T81" fmla="*/ 142 h 544"/>
                    <a:gd name="T82" fmla="*/ 805 w 914"/>
                    <a:gd name="T83" fmla="*/ 241 h 544"/>
                    <a:gd name="T84" fmla="*/ 644 w 914"/>
                    <a:gd name="T85" fmla="*/ 241 h 544"/>
                    <a:gd name="T86" fmla="*/ 644 w 914"/>
                    <a:gd name="T87" fmla="*/ 142 h 544"/>
                    <a:gd name="T88" fmla="*/ 845 w 914"/>
                    <a:gd name="T89" fmla="*/ 142 h 544"/>
                    <a:gd name="T90" fmla="*/ 750 w 914"/>
                    <a:gd name="T91" fmla="*/ 377 h 544"/>
                    <a:gd name="T92" fmla="*/ 644 w 914"/>
                    <a:gd name="T93" fmla="*/ 377 h 544"/>
                    <a:gd name="T94" fmla="*/ 644 w 914"/>
                    <a:gd name="T95" fmla="*/ 277 h 544"/>
                    <a:gd name="T96" fmla="*/ 791 w 914"/>
                    <a:gd name="T97" fmla="*/ 277 h 544"/>
                    <a:gd name="T98" fmla="*/ 750 w 914"/>
                    <a:gd name="T99" fmla="*/ 37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4" h="544">
                      <a:moveTo>
                        <a:pt x="0" y="27"/>
                      </a:moveTo>
                      <a:cubicBezTo>
                        <a:pt x="0" y="42"/>
                        <a:pt x="12" y="54"/>
                        <a:pt x="27" y="54"/>
                      </a:cubicBezTo>
                      <a:cubicBezTo>
                        <a:pt x="116" y="54"/>
                        <a:pt x="116" y="54"/>
                        <a:pt x="116" y="54"/>
                      </a:cubicBezTo>
                      <a:cubicBezTo>
                        <a:pt x="296" y="526"/>
                        <a:pt x="296" y="526"/>
                        <a:pt x="296" y="526"/>
                      </a:cubicBezTo>
                      <a:cubicBezTo>
                        <a:pt x="300" y="537"/>
                        <a:pt x="310" y="544"/>
                        <a:pt x="321" y="544"/>
                      </a:cubicBezTo>
                      <a:cubicBezTo>
                        <a:pt x="755" y="544"/>
                        <a:pt x="755" y="544"/>
                        <a:pt x="755" y="544"/>
                      </a:cubicBezTo>
                      <a:cubicBezTo>
                        <a:pt x="769" y="544"/>
                        <a:pt x="782" y="532"/>
                        <a:pt x="782" y="517"/>
                      </a:cubicBezTo>
                      <a:cubicBezTo>
                        <a:pt x="782" y="502"/>
                        <a:pt x="769" y="490"/>
                        <a:pt x="755" y="490"/>
                      </a:cubicBezTo>
                      <a:cubicBezTo>
                        <a:pt x="340" y="490"/>
                        <a:pt x="340" y="490"/>
                        <a:pt x="340" y="490"/>
                      </a:cubicBezTo>
                      <a:cubicBezTo>
                        <a:pt x="318" y="431"/>
                        <a:pt x="318" y="431"/>
                        <a:pt x="318" y="431"/>
                      </a:cubicBezTo>
                      <a:cubicBezTo>
                        <a:pt x="768" y="431"/>
                        <a:pt x="768" y="431"/>
                        <a:pt x="768" y="431"/>
                      </a:cubicBezTo>
                      <a:cubicBezTo>
                        <a:pt x="779" y="431"/>
                        <a:pt x="789" y="424"/>
                        <a:pt x="793" y="414"/>
                      </a:cubicBezTo>
                      <a:cubicBezTo>
                        <a:pt x="910" y="126"/>
                        <a:pt x="910" y="126"/>
                        <a:pt x="910" y="126"/>
                      </a:cubicBezTo>
                      <a:cubicBezTo>
                        <a:pt x="914" y="117"/>
                        <a:pt x="913" y="108"/>
                        <a:pt x="908" y="100"/>
                      </a:cubicBezTo>
                      <a:cubicBezTo>
                        <a:pt x="903" y="93"/>
                        <a:pt x="894" y="88"/>
                        <a:pt x="885" y="88"/>
                      </a:cubicBezTo>
                      <a:cubicBezTo>
                        <a:pt x="186" y="86"/>
                        <a:pt x="186" y="86"/>
                        <a:pt x="186" y="86"/>
                      </a:cubicBezTo>
                      <a:cubicBezTo>
                        <a:pt x="160" y="18"/>
                        <a:pt x="160" y="18"/>
                        <a:pt x="160" y="18"/>
                      </a:cubicBezTo>
                      <a:cubicBezTo>
                        <a:pt x="156" y="7"/>
                        <a:pt x="146" y="0"/>
                        <a:pt x="135" y="0"/>
                      </a:cubicBezTo>
                      <a:cubicBezTo>
                        <a:pt x="27" y="0"/>
                        <a:pt x="27" y="0"/>
                        <a:pt x="27" y="0"/>
                      </a:cubicBezTo>
                      <a:cubicBezTo>
                        <a:pt x="12" y="0"/>
                        <a:pt x="0" y="12"/>
                        <a:pt x="0" y="27"/>
                      </a:cubicBezTo>
                      <a:close/>
                      <a:moveTo>
                        <a:pt x="207" y="140"/>
                      </a:moveTo>
                      <a:cubicBezTo>
                        <a:pt x="409" y="141"/>
                        <a:pt x="409" y="141"/>
                        <a:pt x="409" y="141"/>
                      </a:cubicBezTo>
                      <a:cubicBezTo>
                        <a:pt x="409" y="241"/>
                        <a:pt x="409" y="241"/>
                        <a:pt x="409" y="241"/>
                      </a:cubicBezTo>
                      <a:cubicBezTo>
                        <a:pt x="245" y="241"/>
                        <a:pt x="245" y="241"/>
                        <a:pt x="245" y="241"/>
                      </a:cubicBezTo>
                      <a:lnTo>
                        <a:pt x="207" y="140"/>
                      </a:lnTo>
                      <a:close/>
                      <a:moveTo>
                        <a:pt x="608" y="277"/>
                      </a:moveTo>
                      <a:cubicBezTo>
                        <a:pt x="608" y="377"/>
                        <a:pt x="608" y="377"/>
                        <a:pt x="608" y="377"/>
                      </a:cubicBezTo>
                      <a:cubicBezTo>
                        <a:pt x="445" y="377"/>
                        <a:pt x="445" y="377"/>
                        <a:pt x="445" y="377"/>
                      </a:cubicBezTo>
                      <a:cubicBezTo>
                        <a:pt x="445" y="277"/>
                        <a:pt x="445" y="277"/>
                        <a:pt x="445" y="277"/>
                      </a:cubicBezTo>
                      <a:lnTo>
                        <a:pt x="608" y="277"/>
                      </a:lnTo>
                      <a:close/>
                      <a:moveTo>
                        <a:pt x="445" y="241"/>
                      </a:moveTo>
                      <a:cubicBezTo>
                        <a:pt x="445" y="141"/>
                        <a:pt x="445" y="141"/>
                        <a:pt x="445" y="141"/>
                      </a:cubicBezTo>
                      <a:cubicBezTo>
                        <a:pt x="608" y="142"/>
                        <a:pt x="608" y="142"/>
                        <a:pt x="608" y="142"/>
                      </a:cubicBezTo>
                      <a:cubicBezTo>
                        <a:pt x="608" y="241"/>
                        <a:pt x="608" y="241"/>
                        <a:pt x="608" y="241"/>
                      </a:cubicBezTo>
                      <a:lnTo>
                        <a:pt x="445" y="241"/>
                      </a:lnTo>
                      <a:close/>
                      <a:moveTo>
                        <a:pt x="409" y="377"/>
                      </a:moveTo>
                      <a:cubicBezTo>
                        <a:pt x="297" y="377"/>
                        <a:pt x="297" y="377"/>
                        <a:pt x="297" y="377"/>
                      </a:cubicBezTo>
                      <a:cubicBezTo>
                        <a:pt x="259" y="277"/>
                        <a:pt x="259" y="277"/>
                        <a:pt x="259" y="277"/>
                      </a:cubicBezTo>
                      <a:cubicBezTo>
                        <a:pt x="409" y="277"/>
                        <a:pt x="409" y="277"/>
                        <a:pt x="409" y="277"/>
                      </a:cubicBezTo>
                      <a:lnTo>
                        <a:pt x="409" y="377"/>
                      </a:lnTo>
                      <a:close/>
                      <a:moveTo>
                        <a:pt x="845" y="142"/>
                      </a:moveTo>
                      <a:cubicBezTo>
                        <a:pt x="805" y="241"/>
                        <a:pt x="805" y="241"/>
                        <a:pt x="805" y="241"/>
                      </a:cubicBezTo>
                      <a:cubicBezTo>
                        <a:pt x="644" y="241"/>
                        <a:pt x="644" y="241"/>
                        <a:pt x="644" y="241"/>
                      </a:cubicBezTo>
                      <a:cubicBezTo>
                        <a:pt x="644" y="142"/>
                        <a:pt x="644" y="142"/>
                        <a:pt x="644" y="142"/>
                      </a:cubicBezTo>
                      <a:lnTo>
                        <a:pt x="845" y="142"/>
                      </a:lnTo>
                      <a:close/>
                      <a:moveTo>
                        <a:pt x="750" y="377"/>
                      </a:moveTo>
                      <a:cubicBezTo>
                        <a:pt x="644" y="377"/>
                        <a:pt x="644" y="377"/>
                        <a:pt x="644" y="377"/>
                      </a:cubicBezTo>
                      <a:cubicBezTo>
                        <a:pt x="644" y="277"/>
                        <a:pt x="644" y="277"/>
                        <a:pt x="644" y="277"/>
                      </a:cubicBezTo>
                      <a:cubicBezTo>
                        <a:pt x="791" y="277"/>
                        <a:pt x="791" y="277"/>
                        <a:pt x="791" y="277"/>
                      </a:cubicBezTo>
                      <a:lnTo>
                        <a:pt x="750" y="37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53" name="Oval 6">
                  <a:extLst>
                    <a:ext uri="{FF2B5EF4-FFF2-40B4-BE49-F238E27FC236}">
                      <a16:creationId xmlns:a16="http://schemas.microsoft.com/office/drawing/2014/main" id="{9E4CEDB5-BF90-5E48-AF8D-306F83B28E50}"/>
                    </a:ext>
                  </a:extLst>
                </p:cNvPr>
                <p:cNvSpPr>
                  <a:spLocks noChangeArrowheads="1"/>
                </p:cNvSpPr>
                <p:nvPr/>
              </p:nvSpPr>
              <p:spPr bwMode="auto">
                <a:xfrm>
                  <a:off x="8183310" y="4247894"/>
                  <a:ext cx="354013" cy="3571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54" name="Oval 7">
                  <a:extLst>
                    <a:ext uri="{FF2B5EF4-FFF2-40B4-BE49-F238E27FC236}">
                      <a16:creationId xmlns:a16="http://schemas.microsoft.com/office/drawing/2014/main" id="{96C326B3-90C0-C84D-AEA6-2E828F5FF041}"/>
                    </a:ext>
                  </a:extLst>
                </p:cNvPr>
                <p:cNvSpPr>
                  <a:spLocks noChangeArrowheads="1"/>
                </p:cNvSpPr>
                <p:nvPr/>
              </p:nvSpPr>
              <p:spPr bwMode="auto">
                <a:xfrm>
                  <a:off x="7164135" y="4247894"/>
                  <a:ext cx="357188" cy="3571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grpSp>
        </p:grpSp>
        <p:grpSp>
          <p:nvGrpSpPr>
            <p:cNvPr id="71" name="Group 70">
              <a:extLst>
                <a:ext uri="{FF2B5EF4-FFF2-40B4-BE49-F238E27FC236}">
                  <a16:creationId xmlns:a16="http://schemas.microsoft.com/office/drawing/2014/main" id="{331DF1B6-4DDF-8145-A227-DB3097C16092}"/>
                </a:ext>
              </a:extLst>
            </p:cNvPr>
            <p:cNvGrpSpPr/>
            <p:nvPr/>
          </p:nvGrpSpPr>
          <p:grpSpPr>
            <a:xfrm>
              <a:off x="4573601" y="2344442"/>
              <a:ext cx="180004" cy="179918"/>
              <a:chOff x="5010804" y="2448494"/>
              <a:chExt cx="257557" cy="253737"/>
            </a:xfrm>
          </p:grpSpPr>
          <p:sp>
            <p:nvSpPr>
              <p:cNvPr id="70" name="Oval 69">
                <a:extLst>
                  <a:ext uri="{FF2B5EF4-FFF2-40B4-BE49-F238E27FC236}">
                    <a16:creationId xmlns:a16="http://schemas.microsoft.com/office/drawing/2014/main" id="{30277409-4E2D-B04B-BC38-E63B960A58E8}"/>
                  </a:ext>
                </a:extLst>
              </p:cNvPr>
              <p:cNvSpPr/>
              <p:nvPr/>
            </p:nvSpPr>
            <p:spPr>
              <a:xfrm>
                <a:off x="5017486" y="2448494"/>
                <a:ext cx="200261" cy="198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grpSp>
            <p:nvGrpSpPr>
              <p:cNvPr id="56" name="Group 55">
                <a:extLst>
                  <a:ext uri="{FF2B5EF4-FFF2-40B4-BE49-F238E27FC236}">
                    <a16:creationId xmlns:a16="http://schemas.microsoft.com/office/drawing/2014/main" id="{3FCBF2F3-A83C-EC42-8469-7F4DF57D83F5}"/>
                  </a:ext>
                </a:extLst>
              </p:cNvPr>
              <p:cNvGrpSpPr/>
              <p:nvPr/>
            </p:nvGrpSpPr>
            <p:grpSpPr>
              <a:xfrm>
                <a:off x="5010804" y="2456010"/>
                <a:ext cx="257557" cy="246221"/>
                <a:chOff x="5932488" y="2835276"/>
                <a:chExt cx="474663" cy="455613"/>
              </a:xfrm>
              <a:solidFill>
                <a:schemeClr val="accent1"/>
              </a:solidFill>
            </p:grpSpPr>
            <p:sp>
              <p:nvSpPr>
                <p:cNvPr id="57" name="Freeform 11">
                  <a:extLst>
                    <a:ext uri="{FF2B5EF4-FFF2-40B4-BE49-F238E27FC236}">
                      <a16:creationId xmlns:a16="http://schemas.microsoft.com/office/drawing/2014/main" id="{EE1DCB7A-12D0-D748-A6FA-CADAEF4589EA}"/>
                    </a:ext>
                  </a:extLst>
                </p:cNvPr>
                <p:cNvSpPr>
                  <a:spLocks/>
                </p:cNvSpPr>
                <p:nvPr/>
              </p:nvSpPr>
              <p:spPr bwMode="auto">
                <a:xfrm>
                  <a:off x="5932488" y="2835276"/>
                  <a:ext cx="393700" cy="373063"/>
                </a:xfrm>
                <a:custGeom>
                  <a:avLst/>
                  <a:gdLst>
                    <a:gd name="T0" fmla="*/ 283 w 552"/>
                    <a:gd name="T1" fmla="*/ 0 h 526"/>
                    <a:gd name="T2" fmla="*/ 100 w 552"/>
                    <a:gd name="T3" fmla="*/ 75 h 526"/>
                    <a:gd name="T4" fmla="*/ 100 w 552"/>
                    <a:gd name="T5" fmla="*/ 439 h 526"/>
                    <a:gd name="T6" fmla="*/ 333 w 552"/>
                    <a:gd name="T7" fmla="*/ 510 h 526"/>
                    <a:gd name="T8" fmla="*/ 320 w 552"/>
                    <a:gd name="T9" fmla="*/ 475 h 526"/>
                    <a:gd name="T10" fmla="*/ 126 w 552"/>
                    <a:gd name="T11" fmla="*/ 414 h 526"/>
                    <a:gd name="T12" fmla="*/ 126 w 552"/>
                    <a:gd name="T13" fmla="*/ 101 h 526"/>
                    <a:gd name="T14" fmla="*/ 283 w 552"/>
                    <a:gd name="T15" fmla="*/ 37 h 526"/>
                    <a:gd name="T16" fmla="*/ 439 w 552"/>
                    <a:gd name="T17" fmla="*/ 101 h 526"/>
                    <a:gd name="T18" fmla="*/ 500 w 552"/>
                    <a:gd name="T19" fmla="*/ 295 h 526"/>
                    <a:gd name="T20" fmla="*/ 535 w 552"/>
                    <a:gd name="T21" fmla="*/ 308 h 526"/>
                    <a:gd name="T22" fmla="*/ 465 w 552"/>
                    <a:gd name="T23" fmla="*/ 75 h 526"/>
                    <a:gd name="T24" fmla="*/ 283 w 552"/>
                    <a:gd name="T25"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526">
                      <a:moveTo>
                        <a:pt x="283" y="0"/>
                      </a:moveTo>
                      <a:cubicBezTo>
                        <a:pt x="217" y="0"/>
                        <a:pt x="151" y="25"/>
                        <a:pt x="100" y="75"/>
                      </a:cubicBezTo>
                      <a:cubicBezTo>
                        <a:pt x="0" y="176"/>
                        <a:pt x="0" y="339"/>
                        <a:pt x="100" y="439"/>
                      </a:cubicBezTo>
                      <a:cubicBezTo>
                        <a:pt x="164" y="503"/>
                        <a:pt x="252" y="526"/>
                        <a:pt x="333" y="510"/>
                      </a:cubicBezTo>
                      <a:cubicBezTo>
                        <a:pt x="320" y="475"/>
                        <a:pt x="320" y="475"/>
                        <a:pt x="320" y="475"/>
                      </a:cubicBezTo>
                      <a:cubicBezTo>
                        <a:pt x="252" y="487"/>
                        <a:pt x="179" y="466"/>
                        <a:pt x="126" y="414"/>
                      </a:cubicBezTo>
                      <a:cubicBezTo>
                        <a:pt x="40" y="327"/>
                        <a:pt x="40" y="188"/>
                        <a:pt x="126" y="101"/>
                      </a:cubicBezTo>
                      <a:cubicBezTo>
                        <a:pt x="170" y="58"/>
                        <a:pt x="226" y="37"/>
                        <a:pt x="283" y="37"/>
                      </a:cubicBezTo>
                      <a:cubicBezTo>
                        <a:pt x="339" y="37"/>
                        <a:pt x="395" y="58"/>
                        <a:pt x="439" y="101"/>
                      </a:cubicBezTo>
                      <a:cubicBezTo>
                        <a:pt x="491" y="154"/>
                        <a:pt x="512" y="227"/>
                        <a:pt x="500" y="295"/>
                      </a:cubicBezTo>
                      <a:cubicBezTo>
                        <a:pt x="535" y="308"/>
                        <a:pt x="535" y="308"/>
                        <a:pt x="535" y="308"/>
                      </a:cubicBezTo>
                      <a:cubicBezTo>
                        <a:pt x="552" y="227"/>
                        <a:pt x="528" y="139"/>
                        <a:pt x="465" y="75"/>
                      </a:cubicBezTo>
                      <a:cubicBezTo>
                        <a:pt x="415" y="25"/>
                        <a:pt x="348" y="0"/>
                        <a:pt x="28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58" name="Freeform 12">
                  <a:extLst>
                    <a:ext uri="{FF2B5EF4-FFF2-40B4-BE49-F238E27FC236}">
                      <a16:creationId xmlns:a16="http://schemas.microsoft.com/office/drawing/2014/main" id="{FD286F0B-6FC5-3744-8F7A-F964D6312F1C}"/>
                    </a:ext>
                  </a:extLst>
                </p:cNvPr>
                <p:cNvSpPr>
                  <a:spLocks/>
                </p:cNvSpPr>
                <p:nvPr/>
              </p:nvSpPr>
              <p:spPr bwMode="auto">
                <a:xfrm>
                  <a:off x="6005513" y="2900363"/>
                  <a:ext cx="249238" cy="238125"/>
                </a:xfrm>
                <a:custGeom>
                  <a:avLst/>
                  <a:gdLst>
                    <a:gd name="T0" fmla="*/ 182 w 351"/>
                    <a:gd name="T1" fmla="*/ 0 h 335"/>
                    <a:gd name="T2" fmla="*/ 65 w 351"/>
                    <a:gd name="T3" fmla="*/ 48 h 335"/>
                    <a:gd name="T4" fmla="*/ 65 w 351"/>
                    <a:gd name="T5" fmla="*/ 283 h 335"/>
                    <a:gd name="T6" fmla="*/ 199 w 351"/>
                    <a:gd name="T7" fmla="*/ 330 h 335"/>
                    <a:gd name="T8" fmla="*/ 185 w 351"/>
                    <a:gd name="T9" fmla="*/ 294 h 335"/>
                    <a:gd name="T10" fmla="*/ 90 w 351"/>
                    <a:gd name="T11" fmla="*/ 256 h 335"/>
                    <a:gd name="T12" fmla="*/ 90 w 351"/>
                    <a:gd name="T13" fmla="*/ 74 h 335"/>
                    <a:gd name="T14" fmla="*/ 182 w 351"/>
                    <a:gd name="T15" fmla="*/ 36 h 335"/>
                    <a:gd name="T16" fmla="*/ 273 w 351"/>
                    <a:gd name="T17" fmla="*/ 74 h 335"/>
                    <a:gd name="T18" fmla="*/ 310 w 351"/>
                    <a:gd name="T19" fmla="*/ 169 h 335"/>
                    <a:gd name="T20" fmla="*/ 346 w 351"/>
                    <a:gd name="T21" fmla="*/ 182 h 335"/>
                    <a:gd name="T22" fmla="*/ 299 w 351"/>
                    <a:gd name="T23" fmla="*/ 48 h 335"/>
                    <a:gd name="T24" fmla="*/ 182 w 351"/>
                    <a:gd name="T25"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35">
                      <a:moveTo>
                        <a:pt x="182" y="0"/>
                      </a:moveTo>
                      <a:cubicBezTo>
                        <a:pt x="139" y="0"/>
                        <a:pt x="97" y="16"/>
                        <a:pt x="65" y="48"/>
                      </a:cubicBezTo>
                      <a:cubicBezTo>
                        <a:pt x="0" y="113"/>
                        <a:pt x="0" y="218"/>
                        <a:pt x="65" y="283"/>
                      </a:cubicBezTo>
                      <a:cubicBezTo>
                        <a:pt x="101" y="319"/>
                        <a:pt x="151" y="335"/>
                        <a:pt x="199" y="330"/>
                      </a:cubicBezTo>
                      <a:cubicBezTo>
                        <a:pt x="185" y="294"/>
                        <a:pt x="185" y="294"/>
                        <a:pt x="185" y="294"/>
                      </a:cubicBezTo>
                      <a:cubicBezTo>
                        <a:pt x="151" y="295"/>
                        <a:pt x="117" y="282"/>
                        <a:pt x="90" y="256"/>
                      </a:cubicBezTo>
                      <a:cubicBezTo>
                        <a:pt x="40" y="206"/>
                        <a:pt x="40" y="125"/>
                        <a:pt x="90" y="74"/>
                      </a:cubicBezTo>
                      <a:cubicBezTo>
                        <a:pt x="116" y="49"/>
                        <a:pt x="149" y="36"/>
                        <a:pt x="182" y="36"/>
                      </a:cubicBezTo>
                      <a:cubicBezTo>
                        <a:pt x="214" y="36"/>
                        <a:pt x="247" y="49"/>
                        <a:pt x="273" y="74"/>
                      </a:cubicBezTo>
                      <a:cubicBezTo>
                        <a:pt x="299" y="101"/>
                        <a:pt x="311" y="135"/>
                        <a:pt x="310" y="169"/>
                      </a:cubicBezTo>
                      <a:cubicBezTo>
                        <a:pt x="346" y="182"/>
                        <a:pt x="346" y="182"/>
                        <a:pt x="346" y="182"/>
                      </a:cubicBezTo>
                      <a:cubicBezTo>
                        <a:pt x="351" y="135"/>
                        <a:pt x="335" y="85"/>
                        <a:pt x="299" y="48"/>
                      </a:cubicBezTo>
                      <a:cubicBezTo>
                        <a:pt x="266" y="16"/>
                        <a:pt x="224" y="0"/>
                        <a:pt x="18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59" name="Freeform 13">
                  <a:extLst>
                    <a:ext uri="{FF2B5EF4-FFF2-40B4-BE49-F238E27FC236}">
                      <a16:creationId xmlns:a16="http://schemas.microsoft.com/office/drawing/2014/main" id="{73EAB97F-9A57-F04E-B565-EC4297583F55}"/>
                    </a:ext>
                  </a:extLst>
                </p:cNvPr>
                <p:cNvSpPr>
                  <a:spLocks/>
                </p:cNvSpPr>
                <p:nvPr/>
              </p:nvSpPr>
              <p:spPr bwMode="auto">
                <a:xfrm>
                  <a:off x="6107113" y="2990851"/>
                  <a:ext cx="300038" cy="300038"/>
                </a:xfrm>
                <a:custGeom>
                  <a:avLst/>
                  <a:gdLst>
                    <a:gd name="T0" fmla="*/ 3 w 422"/>
                    <a:gd name="T1" fmla="*/ 15 h 422"/>
                    <a:gd name="T2" fmla="*/ 151 w 422"/>
                    <a:gd name="T3" fmla="*/ 400 h 422"/>
                    <a:gd name="T4" fmla="*/ 168 w 422"/>
                    <a:gd name="T5" fmla="*/ 401 h 422"/>
                    <a:gd name="T6" fmla="*/ 222 w 422"/>
                    <a:gd name="T7" fmla="*/ 300 h 422"/>
                    <a:gd name="T8" fmla="*/ 340 w 422"/>
                    <a:gd name="T9" fmla="*/ 418 h 422"/>
                    <a:gd name="T10" fmla="*/ 353 w 422"/>
                    <a:gd name="T11" fmla="*/ 418 h 422"/>
                    <a:gd name="T12" fmla="*/ 418 w 422"/>
                    <a:gd name="T13" fmla="*/ 353 h 422"/>
                    <a:gd name="T14" fmla="*/ 418 w 422"/>
                    <a:gd name="T15" fmla="*/ 340 h 422"/>
                    <a:gd name="T16" fmla="*/ 300 w 422"/>
                    <a:gd name="T17" fmla="*/ 222 h 422"/>
                    <a:gd name="T18" fmla="*/ 401 w 422"/>
                    <a:gd name="T19" fmla="*/ 168 h 422"/>
                    <a:gd name="T20" fmla="*/ 400 w 422"/>
                    <a:gd name="T21" fmla="*/ 151 h 422"/>
                    <a:gd name="T22" fmla="*/ 15 w 422"/>
                    <a:gd name="T23" fmla="*/ 3 h 422"/>
                    <a:gd name="T24" fmla="*/ 3 w 422"/>
                    <a:gd name="T25" fmla="*/ 1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 h="422">
                      <a:moveTo>
                        <a:pt x="3" y="15"/>
                      </a:moveTo>
                      <a:cubicBezTo>
                        <a:pt x="151" y="400"/>
                        <a:pt x="151" y="400"/>
                        <a:pt x="151" y="400"/>
                      </a:cubicBezTo>
                      <a:cubicBezTo>
                        <a:pt x="154" y="407"/>
                        <a:pt x="164" y="408"/>
                        <a:pt x="168" y="401"/>
                      </a:cubicBezTo>
                      <a:cubicBezTo>
                        <a:pt x="222" y="300"/>
                        <a:pt x="222" y="300"/>
                        <a:pt x="222" y="300"/>
                      </a:cubicBezTo>
                      <a:cubicBezTo>
                        <a:pt x="340" y="418"/>
                        <a:pt x="340" y="418"/>
                        <a:pt x="340" y="418"/>
                      </a:cubicBezTo>
                      <a:cubicBezTo>
                        <a:pt x="344" y="422"/>
                        <a:pt x="350" y="422"/>
                        <a:pt x="353" y="418"/>
                      </a:cubicBezTo>
                      <a:cubicBezTo>
                        <a:pt x="418" y="353"/>
                        <a:pt x="418" y="353"/>
                        <a:pt x="418" y="353"/>
                      </a:cubicBezTo>
                      <a:cubicBezTo>
                        <a:pt x="422" y="350"/>
                        <a:pt x="422" y="344"/>
                        <a:pt x="418" y="340"/>
                      </a:cubicBezTo>
                      <a:cubicBezTo>
                        <a:pt x="300" y="222"/>
                        <a:pt x="300" y="222"/>
                        <a:pt x="300" y="222"/>
                      </a:cubicBezTo>
                      <a:cubicBezTo>
                        <a:pt x="401" y="168"/>
                        <a:pt x="401" y="168"/>
                        <a:pt x="401" y="168"/>
                      </a:cubicBezTo>
                      <a:cubicBezTo>
                        <a:pt x="408" y="164"/>
                        <a:pt x="407" y="154"/>
                        <a:pt x="400" y="151"/>
                      </a:cubicBezTo>
                      <a:cubicBezTo>
                        <a:pt x="15" y="3"/>
                        <a:pt x="15" y="3"/>
                        <a:pt x="15" y="3"/>
                      </a:cubicBezTo>
                      <a:cubicBezTo>
                        <a:pt x="8" y="0"/>
                        <a:pt x="0" y="8"/>
                        <a:pt x="3"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grpSp>
        </p:grpSp>
        <p:grpSp>
          <p:nvGrpSpPr>
            <p:cNvPr id="75" name="Group 74">
              <a:extLst>
                <a:ext uri="{FF2B5EF4-FFF2-40B4-BE49-F238E27FC236}">
                  <a16:creationId xmlns:a16="http://schemas.microsoft.com/office/drawing/2014/main" id="{628B10E8-BB61-D54B-8024-3FA610F8A280}"/>
                </a:ext>
              </a:extLst>
            </p:cNvPr>
            <p:cNvGrpSpPr/>
            <p:nvPr/>
          </p:nvGrpSpPr>
          <p:grpSpPr>
            <a:xfrm>
              <a:off x="4544198" y="1672616"/>
              <a:ext cx="211813" cy="169298"/>
              <a:chOff x="5856239" y="1699490"/>
              <a:chExt cx="538870" cy="461026"/>
            </a:xfrm>
          </p:grpSpPr>
          <p:sp>
            <p:nvSpPr>
              <p:cNvPr id="74" name="Rounded Rectangle 73">
                <a:extLst>
                  <a:ext uri="{FF2B5EF4-FFF2-40B4-BE49-F238E27FC236}">
                    <a16:creationId xmlns:a16="http://schemas.microsoft.com/office/drawing/2014/main" id="{23F66EC4-443C-7946-89F2-0D5F8E287C25}"/>
                  </a:ext>
                </a:extLst>
              </p:cNvPr>
              <p:cNvSpPr/>
              <p:nvPr/>
            </p:nvSpPr>
            <p:spPr>
              <a:xfrm>
                <a:off x="5856239" y="1699490"/>
                <a:ext cx="538870" cy="343566"/>
              </a:xfrm>
              <a:prstGeom prst="roundRect">
                <a:avLst>
                  <a:gd name="adj" fmla="val 86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grpSp>
            <p:nvGrpSpPr>
              <p:cNvPr id="60" name="Group 59">
                <a:extLst>
                  <a:ext uri="{FF2B5EF4-FFF2-40B4-BE49-F238E27FC236}">
                    <a16:creationId xmlns:a16="http://schemas.microsoft.com/office/drawing/2014/main" id="{9E9DC0F2-E01E-6647-94C1-BEED6FAF4DB8}"/>
                  </a:ext>
                </a:extLst>
              </p:cNvPr>
              <p:cNvGrpSpPr/>
              <p:nvPr/>
            </p:nvGrpSpPr>
            <p:grpSpPr>
              <a:xfrm>
                <a:off x="5880986" y="1701728"/>
                <a:ext cx="508000" cy="458788"/>
                <a:chOff x="6975475" y="2833688"/>
                <a:chExt cx="508000" cy="458788"/>
              </a:xfrm>
              <a:solidFill>
                <a:schemeClr val="accent1"/>
              </a:solidFill>
            </p:grpSpPr>
            <p:sp>
              <p:nvSpPr>
                <p:cNvPr id="61" name="Freeform 17">
                  <a:extLst>
                    <a:ext uri="{FF2B5EF4-FFF2-40B4-BE49-F238E27FC236}">
                      <a16:creationId xmlns:a16="http://schemas.microsoft.com/office/drawing/2014/main" id="{50B56757-E126-934F-991E-B42808C2189B}"/>
                    </a:ext>
                  </a:extLst>
                </p:cNvPr>
                <p:cNvSpPr>
                  <a:spLocks/>
                </p:cNvSpPr>
                <p:nvPr/>
              </p:nvSpPr>
              <p:spPr bwMode="auto">
                <a:xfrm>
                  <a:off x="7196138" y="2889251"/>
                  <a:ext cx="17463" cy="71438"/>
                </a:xfrm>
                <a:custGeom>
                  <a:avLst/>
                  <a:gdLst>
                    <a:gd name="T0" fmla="*/ 11 w 22"/>
                    <a:gd name="T1" fmla="*/ 0 h 90"/>
                    <a:gd name="T2" fmla="*/ 0 w 22"/>
                    <a:gd name="T3" fmla="*/ 11 h 90"/>
                    <a:gd name="T4" fmla="*/ 0 w 22"/>
                    <a:gd name="T5" fmla="*/ 79 h 90"/>
                    <a:gd name="T6" fmla="*/ 11 w 22"/>
                    <a:gd name="T7" fmla="*/ 90 h 90"/>
                    <a:gd name="T8" fmla="*/ 22 w 22"/>
                    <a:gd name="T9" fmla="*/ 79 h 90"/>
                    <a:gd name="T10" fmla="*/ 22 w 22"/>
                    <a:gd name="T11" fmla="*/ 11 h 90"/>
                    <a:gd name="T12" fmla="*/ 11 w 22"/>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22" h="90">
                      <a:moveTo>
                        <a:pt x="11" y="0"/>
                      </a:moveTo>
                      <a:cubicBezTo>
                        <a:pt x="5" y="0"/>
                        <a:pt x="0" y="5"/>
                        <a:pt x="0" y="11"/>
                      </a:cubicBezTo>
                      <a:cubicBezTo>
                        <a:pt x="0" y="79"/>
                        <a:pt x="0" y="79"/>
                        <a:pt x="0" y="79"/>
                      </a:cubicBezTo>
                      <a:cubicBezTo>
                        <a:pt x="0" y="85"/>
                        <a:pt x="5" y="90"/>
                        <a:pt x="11" y="90"/>
                      </a:cubicBezTo>
                      <a:cubicBezTo>
                        <a:pt x="17" y="90"/>
                        <a:pt x="22" y="85"/>
                        <a:pt x="22" y="79"/>
                      </a:cubicBezTo>
                      <a:cubicBezTo>
                        <a:pt x="22" y="11"/>
                        <a:pt x="22" y="11"/>
                        <a:pt x="22" y="11"/>
                      </a:cubicBezTo>
                      <a:cubicBezTo>
                        <a:pt x="22" y="5"/>
                        <a:pt x="17" y="0"/>
                        <a:pt x="1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62" name="Freeform 18">
                  <a:extLst>
                    <a:ext uri="{FF2B5EF4-FFF2-40B4-BE49-F238E27FC236}">
                      <a16:creationId xmlns:a16="http://schemas.microsoft.com/office/drawing/2014/main" id="{3EDE1A59-8F5A-C249-A3C9-C6914C384029}"/>
                    </a:ext>
                  </a:extLst>
                </p:cNvPr>
                <p:cNvSpPr>
                  <a:spLocks/>
                </p:cNvSpPr>
                <p:nvPr/>
              </p:nvSpPr>
              <p:spPr bwMode="auto">
                <a:xfrm>
                  <a:off x="7251700" y="2946401"/>
                  <a:ext cx="66675" cy="46038"/>
                </a:xfrm>
                <a:custGeom>
                  <a:avLst/>
                  <a:gdLst>
                    <a:gd name="T0" fmla="*/ 73 w 85"/>
                    <a:gd name="T1" fmla="*/ 0 h 58"/>
                    <a:gd name="T2" fmla="*/ 66 w 85"/>
                    <a:gd name="T3" fmla="*/ 2 h 58"/>
                    <a:gd name="T4" fmla="*/ 7 w 85"/>
                    <a:gd name="T5" fmla="*/ 36 h 58"/>
                    <a:gd name="T6" fmla="*/ 3 w 85"/>
                    <a:gd name="T7" fmla="*/ 51 h 58"/>
                    <a:gd name="T8" fmla="*/ 19 w 85"/>
                    <a:gd name="T9" fmla="*/ 55 h 58"/>
                    <a:gd name="T10" fmla="*/ 77 w 85"/>
                    <a:gd name="T11" fmla="*/ 21 h 58"/>
                    <a:gd name="T12" fmla="*/ 82 w 85"/>
                    <a:gd name="T13" fmla="*/ 6 h 58"/>
                    <a:gd name="T14" fmla="*/ 73 w 8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73" y="0"/>
                      </a:moveTo>
                      <a:cubicBezTo>
                        <a:pt x="71" y="0"/>
                        <a:pt x="68" y="1"/>
                        <a:pt x="66" y="2"/>
                      </a:cubicBezTo>
                      <a:cubicBezTo>
                        <a:pt x="7" y="36"/>
                        <a:pt x="7" y="36"/>
                        <a:pt x="7" y="36"/>
                      </a:cubicBezTo>
                      <a:cubicBezTo>
                        <a:pt x="2" y="39"/>
                        <a:pt x="0" y="46"/>
                        <a:pt x="3" y="51"/>
                      </a:cubicBezTo>
                      <a:cubicBezTo>
                        <a:pt x="6" y="57"/>
                        <a:pt x="13" y="58"/>
                        <a:pt x="19" y="55"/>
                      </a:cubicBezTo>
                      <a:cubicBezTo>
                        <a:pt x="77" y="21"/>
                        <a:pt x="77" y="21"/>
                        <a:pt x="77" y="21"/>
                      </a:cubicBezTo>
                      <a:cubicBezTo>
                        <a:pt x="83" y="18"/>
                        <a:pt x="85" y="11"/>
                        <a:pt x="82" y="6"/>
                      </a:cubicBezTo>
                      <a:cubicBezTo>
                        <a:pt x="79" y="2"/>
                        <a:pt x="76" y="0"/>
                        <a:pt x="7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63" name="Freeform 19">
                  <a:extLst>
                    <a:ext uri="{FF2B5EF4-FFF2-40B4-BE49-F238E27FC236}">
                      <a16:creationId xmlns:a16="http://schemas.microsoft.com/office/drawing/2014/main" id="{4D75B33B-2A35-EA4C-8E8F-05DB422AEDFE}"/>
                    </a:ext>
                  </a:extLst>
                </p:cNvPr>
                <p:cNvSpPr>
                  <a:spLocks/>
                </p:cNvSpPr>
                <p:nvPr/>
              </p:nvSpPr>
              <p:spPr bwMode="auto">
                <a:xfrm>
                  <a:off x="7091363" y="2946401"/>
                  <a:ext cx="68263" cy="46038"/>
                </a:xfrm>
                <a:custGeom>
                  <a:avLst/>
                  <a:gdLst>
                    <a:gd name="T0" fmla="*/ 12 w 85"/>
                    <a:gd name="T1" fmla="*/ 0 h 58"/>
                    <a:gd name="T2" fmla="*/ 3 w 85"/>
                    <a:gd name="T3" fmla="*/ 6 h 58"/>
                    <a:gd name="T4" fmla="*/ 7 w 85"/>
                    <a:gd name="T5" fmla="*/ 21 h 58"/>
                    <a:gd name="T6" fmla="*/ 66 w 85"/>
                    <a:gd name="T7" fmla="*/ 55 h 58"/>
                    <a:gd name="T8" fmla="*/ 81 w 85"/>
                    <a:gd name="T9" fmla="*/ 51 h 58"/>
                    <a:gd name="T10" fmla="*/ 77 w 85"/>
                    <a:gd name="T11" fmla="*/ 36 h 58"/>
                    <a:gd name="T12" fmla="*/ 19 w 85"/>
                    <a:gd name="T13" fmla="*/ 2 h 58"/>
                    <a:gd name="T14" fmla="*/ 12 w 8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2" y="0"/>
                      </a:moveTo>
                      <a:cubicBezTo>
                        <a:pt x="8" y="1"/>
                        <a:pt x="5" y="3"/>
                        <a:pt x="3" y="6"/>
                      </a:cubicBezTo>
                      <a:cubicBezTo>
                        <a:pt x="0" y="11"/>
                        <a:pt x="2" y="18"/>
                        <a:pt x="7" y="21"/>
                      </a:cubicBezTo>
                      <a:cubicBezTo>
                        <a:pt x="66" y="55"/>
                        <a:pt x="66" y="55"/>
                        <a:pt x="66" y="55"/>
                      </a:cubicBezTo>
                      <a:cubicBezTo>
                        <a:pt x="71" y="58"/>
                        <a:pt x="78" y="57"/>
                        <a:pt x="81" y="51"/>
                      </a:cubicBezTo>
                      <a:cubicBezTo>
                        <a:pt x="85" y="46"/>
                        <a:pt x="83" y="39"/>
                        <a:pt x="77" y="36"/>
                      </a:cubicBezTo>
                      <a:cubicBezTo>
                        <a:pt x="19" y="2"/>
                        <a:pt x="19" y="2"/>
                        <a:pt x="19" y="2"/>
                      </a:cubicBezTo>
                      <a:cubicBezTo>
                        <a:pt x="16" y="1"/>
                        <a:pt x="14" y="0"/>
                        <a:pt x="1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64" name="Freeform 20">
                  <a:extLst>
                    <a:ext uri="{FF2B5EF4-FFF2-40B4-BE49-F238E27FC236}">
                      <a16:creationId xmlns:a16="http://schemas.microsoft.com/office/drawing/2014/main" id="{5026FE9E-E510-764C-96AB-554E1C443501}"/>
                    </a:ext>
                  </a:extLst>
                </p:cNvPr>
                <p:cNvSpPr>
                  <a:spLocks/>
                </p:cNvSpPr>
                <p:nvPr/>
              </p:nvSpPr>
              <p:spPr bwMode="auto">
                <a:xfrm>
                  <a:off x="6975475" y="2833688"/>
                  <a:ext cx="508000" cy="325438"/>
                </a:xfrm>
                <a:custGeom>
                  <a:avLst/>
                  <a:gdLst>
                    <a:gd name="T0" fmla="*/ 602 w 640"/>
                    <a:gd name="T1" fmla="*/ 0 h 411"/>
                    <a:gd name="T2" fmla="*/ 38 w 640"/>
                    <a:gd name="T3" fmla="*/ 0 h 411"/>
                    <a:gd name="T4" fmla="*/ 0 w 640"/>
                    <a:gd name="T5" fmla="*/ 38 h 411"/>
                    <a:gd name="T6" fmla="*/ 0 w 640"/>
                    <a:gd name="T7" fmla="*/ 373 h 411"/>
                    <a:gd name="T8" fmla="*/ 38 w 640"/>
                    <a:gd name="T9" fmla="*/ 411 h 411"/>
                    <a:gd name="T10" fmla="*/ 162 w 640"/>
                    <a:gd name="T11" fmla="*/ 411 h 411"/>
                    <a:gd name="T12" fmla="*/ 156 w 640"/>
                    <a:gd name="T13" fmla="*/ 397 h 411"/>
                    <a:gd name="T14" fmla="*/ 151 w 640"/>
                    <a:gd name="T15" fmla="*/ 381 h 411"/>
                    <a:gd name="T16" fmla="*/ 38 w 640"/>
                    <a:gd name="T17" fmla="*/ 381 h 411"/>
                    <a:gd name="T18" fmla="*/ 30 w 640"/>
                    <a:gd name="T19" fmla="*/ 373 h 411"/>
                    <a:gd name="T20" fmla="*/ 30 w 640"/>
                    <a:gd name="T21" fmla="*/ 38 h 411"/>
                    <a:gd name="T22" fmla="*/ 38 w 640"/>
                    <a:gd name="T23" fmla="*/ 30 h 411"/>
                    <a:gd name="T24" fmla="*/ 602 w 640"/>
                    <a:gd name="T25" fmla="*/ 30 h 411"/>
                    <a:gd name="T26" fmla="*/ 610 w 640"/>
                    <a:gd name="T27" fmla="*/ 38 h 411"/>
                    <a:gd name="T28" fmla="*/ 610 w 640"/>
                    <a:gd name="T29" fmla="*/ 373 h 411"/>
                    <a:gd name="T30" fmla="*/ 602 w 640"/>
                    <a:gd name="T31" fmla="*/ 381 h 411"/>
                    <a:gd name="T32" fmla="*/ 505 w 640"/>
                    <a:gd name="T33" fmla="*/ 381 h 411"/>
                    <a:gd name="T34" fmla="*/ 507 w 640"/>
                    <a:gd name="T35" fmla="*/ 411 h 411"/>
                    <a:gd name="T36" fmla="*/ 602 w 640"/>
                    <a:gd name="T37" fmla="*/ 411 h 411"/>
                    <a:gd name="T38" fmla="*/ 640 w 640"/>
                    <a:gd name="T39" fmla="*/ 373 h 411"/>
                    <a:gd name="T40" fmla="*/ 640 w 640"/>
                    <a:gd name="T41" fmla="*/ 38 h 411"/>
                    <a:gd name="T42" fmla="*/ 602 w 640"/>
                    <a:gd name="T4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0" h="411">
                      <a:moveTo>
                        <a:pt x="602" y="0"/>
                      </a:moveTo>
                      <a:cubicBezTo>
                        <a:pt x="38" y="0"/>
                        <a:pt x="38" y="0"/>
                        <a:pt x="38" y="0"/>
                      </a:cubicBezTo>
                      <a:cubicBezTo>
                        <a:pt x="17" y="0"/>
                        <a:pt x="0" y="17"/>
                        <a:pt x="0" y="38"/>
                      </a:cubicBezTo>
                      <a:cubicBezTo>
                        <a:pt x="0" y="373"/>
                        <a:pt x="0" y="373"/>
                        <a:pt x="0" y="373"/>
                      </a:cubicBezTo>
                      <a:cubicBezTo>
                        <a:pt x="0" y="394"/>
                        <a:pt x="17" y="411"/>
                        <a:pt x="38" y="411"/>
                      </a:cubicBezTo>
                      <a:cubicBezTo>
                        <a:pt x="162" y="411"/>
                        <a:pt x="162" y="411"/>
                        <a:pt x="162" y="411"/>
                      </a:cubicBezTo>
                      <a:cubicBezTo>
                        <a:pt x="160" y="407"/>
                        <a:pt x="158" y="402"/>
                        <a:pt x="156" y="397"/>
                      </a:cubicBezTo>
                      <a:cubicBezTo>
                        <a:pt x="154" y="391"/>
                        <a:pt x="152" y="386"/>
                        <a:pt x="151" y="381"/>
                      </a:cubicBezTo>
                      <a:cubicBezTo>
                        <a:pt x="38" y="381"/>
                        <a:pt x="38" y="381"/>
                        <a:pt x="38" y="381"/>
                      </a:cubicBezTo>
                      <a:cubicBezTo>
                        <a:pt x="34" y="381"/>
                        <a:pt x="30" y="377"/>
                        <a:pt x="30" y="373"/>
                      </a:cubicBezTo>
                      <a:cubicBezTo>
                        <a:pt x="30" y="38"/>
                        <a:pt x="30" y="38"/>
                        <a:pt x="30" y="38"/>
                      </a:cubicBezTo>
                      <a:cubicBezTo>
                        <a:pt x="30" y="34"/>
                        <a:pt x="34" y="30"/>
                        <a:pt x="38" y="30"/>
                      </a:cubicBezTo>
                      <a:cubicBezTo>
                        <a:pt x="602" y="30"/>
                        <a:pt x="602" y="30"/>
                        <a:pt x="602" y="30"/>
                      </a:cubicBezTo>
                      <a:cubicBezTo>
                        <a:pt x="606" y="30"/>
                        <a:pt x="610" y="34"/>
                        <a:pt x="610" y="38"/>
                      </a:cubicBezTo>
                      <a:cubicBezTo>
                        <a:pt x="610" y="373"/>
                        <a:pt x="610" y="373"/>
                        <a:pt x="610" y="373"/>
                      </a:cubicBezTo>
                      <a:cubicBezTo>
                        <a:pt x="610" y="377"/>
                        <a:pt x="606" y="381"/>
                        <a:pt x="602" y="381"/>
                      </a:cubicBezTo>
                      <a:cubicBezTo>
                        <a:pt x="505" y="381"/>
                        <a:pt x="505" y="381"/>
                        <a:pt x="505" y="381"/>
                      </a:cubicBezTo>
                      <a:cubicBezTo>
                        <a:pt x="507" y="390"/>
                        <a:pt x="507" y="400"/>
                        <a:pt x="507" y="411"/>
                      </a:cubicBezTo>
                      <a:cubicBezTo>
                        <a:pt x="602" y="411"/>
                        <a:pt x="602" y="411"/>
                        <a:pt x="602" y="411"/>
                      </a:cubicBezTo>
                      <a:cubicBezTo>
                        <a:pt x="623" y="411"/>
                        <a:pt x="640" y="394"/>
                        <a:pt x="640" y="373"/>
                      </a:cubicBezTo>
                      <a:cubicBezTo>
                        <a:pt x="640" y="38"/>
                        <a:pt x="640" y="38"/>
                        <a:pt x="640" y="38"/>
                      </a:cubicBezTo>
                      <a:cubicBezTo>
                        <a:pt x="640" y="17"/>
                        <a:pt x="623" y="0"/>
                        <a:pt x="60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65" name="Freeform 21">
                  <a:extLst>
                    <a:ext uri="{FF2B5EF4-FFF2-40B4-BE49-F238E27FC236}">
                      <a16:creationId xmlns:a16="http://schemas.microsoft.com/office/drawing/2014/main" id="{187666AD-0D12-3548-9C08-BBE713FD7798}"/>
                    </a:ext>
                  </a:extLst>
                </p:cNvPr>
                <p:cNvSpPr>
                  <a:spLocks/>
                </p:cNvSpPr>
                <p:nvPr/>
              </p:nvSpPr>
              <p:spPr bwMode="auto">
                <a:xfrm>
                  <a:off x="7102475" y="2978151"/>
                  <a:ext cx="292100" cy="314325"/>
                </a:xfrm>
                <a:custGeom>
                  <a:avLst/>
                  <a:gdLst>
                    <a:gd name="T0" fmla="*/ 294 w 368"/>
                    <a:gd name="T1" fmla="*/ 158 h 395"/>
                    <a:gd name="T2" fmla="*/ 271 w 368"/>
                    <a:gd name="T3" fmla="*/ 164 h 395"/>
                    <a:gd name="T4" fmla="*/ 243 w 368"/>
                    <a:gd name="T5" fmla="*/ 135 h 395"/>
                    <a:gd name="T6" fmla="*/ 243 w 368"/>
                    <a:gd name="T7" fmla="*/ 135 h 395"/>
                    <a:gd name="T8" fmla="*/ 220 w 368"/>
                    <a:gd name="T9" fmla="*/ 152 h 395"/>
                    <a:gd name="T10" fmla="*/ 192 w 368"/>
                    <a:gd name="T11" fmla="*/ 124 h 395"/>
                    <a:gd name="T12" fmla="*/ 164 w 368"/>
                    <a:gd name="T13" fmla="*/ 141 h 395"/>
                    <a:gd name="T14" fmla="*/ 164 w 368"/>
                    <a:gd name="T15" fmla="*/ 34 h 395"/>
                    <a:gd name="T16" fmla="*/ 130 w 368"/>
                    <a:gd name="T17" fmla="*/ 0 h 395"/>
                    <a:gd name="T18" fmla="*/ 96 w 368"/>
                    <a:gd name="T19" fmla="*/ 34 h 395"/>
                    <a:gd name="T20" fmla="*/ 96 w 368"/>
                    <a:gd name="T21" fmla="*/ 226 h 395"/>
                    <a:gd name="T22" fmla="*/ 73 w 368"/>
                    <a:gd name="T23" fmla="*/ 181 h 395"/>
                    <a:gd name="T24" fmla="*/ 40 w 368"/>
                    <a:gd name="T25" fmla="*/ 152 h 395"/>
                    <a:gd name="T26" fmla="*/ 23 w 368"/>
                    <a:gd name="T27" fmla="*/ 158 h 395"/>
                    <a:gd name="T28" fmla="*/ 11 w 368"/>
                    <a:gd name="T29" fmla="*/ 209 h 395"/>
                    <a:gd name="T30" fmla="*/ 119 w 368"/>
                    <a:gd name="T31" fmla="*/ 395 h 395"/>
                    <a:gd name="T32" fmla="*/ 271 w 368"/>
                    <a:gd name="T33" fmla="*/ 395 h 395"/>
                    <a:gd name="T34" fmla="*/ 294 w 368"/>
                    <a:gd name="T35" fmla="*/ 15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95">
                      <a:moveTo>
                        <a:pt x="294" y="158"/>
                      </a:moveTo>
                      <a:cubicBezTo>
                        <a:pt x="287" y="158"/>
                        <a:pt x="276" y="159"/>
                        <a:pt x="271" y="164"/>
                      </a:cubicBezTo>
                      <a:cubicBezTo>
                        <a:pt x="271" y="141"/>
                        <a:pt x="252" y="135"/>
                        <a:pt x="243" y="135"/>
                      </a:cubicBezTo>
                      <a:cubicBezTo>
                        <a:pt x="243" y="135"/>
                        <a:pt x="243" y="135"/>
                        <a:pt x="243" y="135"/>
                      </a:cubicBezTo>
                      <a:cubicBezTo>
                        <a:pt x="233" y="136"/>
                        <a:pt x="226" y="141"/>
                        <a:pt x="220" y="152"/>
                      </a:cubicBezTo>
                      <a:cubicBezTo>
                        <a:pt x="220" y="130"/>
                        <a:pt x="202" y="124"/>
                        <a:pt x="192" y="124"/>
                      </a:cubicBezTo>
                      <a:cubicBezTo>
                        <a:pt x="181" y="124"/>
                        <a:pt x="169" y="131"/>
                        <a:pt x="164" y="141"/>
                      </a:cubicBezTo>
                      <a:cubicBezTo>
                        <a:pt x="164" y="34"/>
                        <a:pt x="164" y="34"/>
                        <a:pt x="164" y="34"/>
                      </a:cubicBezTo>
                      <a:cubicBezTo>
                        <a:pt x="164" y="15"/>
                        <a:pt x="149" y="0"/>
                        <a:pt x="130" y="0"/>
                      </a:cubicBezTo>
                      <a:cubicBezTo>
                        <a:pt x="111" y="0"/>
                        <a:pt x="96" y="15"/>
                        <a:pt x="96" y="34"/>
                      </a:cubicBezTo>
                      <a:cubicBezTo>
                        <a:pt x="96" y="226"/>
                        <a:pt x="96" y="226"/>
                        <a:pt x="96" y="226"/>
                      </a:cubicBezTo>
                      <a:cubicBezTo>
                        <a:pt x="73" y="181"/>
                        <a:pt x="73" y="181"/>
                        <a:pt x="73" y="181"/>
                      </a:cubicBezTo>
                      <a:cubicBezTo>
                        <a:pt x="62" y="159"/>
                        <a:pt x="50" y="152"/>
                        <a:pt x="40" y="152"/>
                      </a:cubicBezTo>
                      <a:cubicBezTo>
                        <a:pt x="34" y="152"/>
                        <a:pt x="28" y="155"/>
                        <a:pt x="23" y="158"/>
                      </a:cubicBezTo>
                      <a:cubicBezTo>
                        <a:pt x="6" y="169"/>
                        <a:pt x="0" y="180"/>
                        <a:pt x="11" y="209"/>
                      </a:cubicBezTo>
                      <a:cubicBezTo>
                        <a:pt x="37" y="272"/>
                        <a:pt x="76" y="347"/>
                        <a:pt x="119" y="395"/>
                      </a:cubicBezTo>
                      <a:cubicBezTo>
                        <a:pt x="271" y="395"/>
                        <a:pt x="271" y="395"/>
                        <a:pt x="271" y="395"/>
                      </a:cubicBezTo>
                      <a:cubicBezTo>
                        <a:pt x="325" y="356"/>
                        <a:pt x="368" y="167"/>
                        <a:pt x="294" y="1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grpSp>
        </p:grpSp>
        <p:grpSp>
          <p:nvGrpSpPr>
            <p:cNvPr id="69" name="Group 68">
              <a:extLst>
                <a:ext uri="{FF2B5EF4-FFF2-40B4-BE49-F238E27FC236}">
                  <a16:creationId xmlns:a16="http://schemas.microsoft.com/office/drawing/2014/main" id="{A15530F5-52E9-8D41-8B87-5835C59CFCB3}"/>
                </a:ext>
              </a:extLst>
            </p:cNvPr>
            <p:cNvGrpSpPr/>
            <p:nvPr/>
          </p:nvGrpSpPr>
          <p:grpSpPr>
            <a:xfrm>
              <a:off x="4269477" y="1857457"/>
              <a:ext cx="98065" cy="159403"/>
              <a:chOff x="5721168" y="2709383"/>
              <a:chExt cx="876334" cy="1506426"/>
            </a:xfrm>
          </p:grpSpPr>
          <p:sp>
            <p:nvSpPr>
              <p:cNvPr id="55" name="Freeform 34">
                <a:extLst>
                  <a:ext uri="{FF2B5EF4-FFF2-40B4-BE49-F238E27FC236}">
                    <a16:creationId xmlns:a16="http://schemas.microsoft.com/office/drawing/2014/main" id="{F29D2B6A-2DF1-E742-9A8E-4969C183DACB}"/>
                  </a:ext>
                </a:extLst>
              </p:cNvPr>
              <p:cNvSpPr>
                <a:spLocks noEditPoints="1"/>
              </p:cNvSpPr>
              <p:nvPr/>
            </p:nvSpPr>
            <p:spPr bwMode="auto">
              <a:xfrm>
                <a:off x="5721168" y="2709383"/>
                <a:ext cx="876334" cy="1506426"/>
              </a:xfrm>
              <a:custGeom>
                <a:avLst/>
                <a:gdLst>
                  <a:gd name="T0" fmla="*/ 385 w 438"/>
                  <a:gd name="T1" fmla="*/ 616 h 752"/>
                  <a:gd name="T2" fmla="*/ 53 w 438"/>
                  <a:gd name="T3" fmla="*/ 616 h 752"/>
                  <a:gd name="T4" fmla="*/ 53 w 438"/>
                  <a:gd name="T5" fmla="*/ 106 h 752"/>
                  <a:gd name="T6" fmla="*/ 385 w 438"/>
                  <a:gd name="T7" fmla="*/ 106 h 752"/>
                  <a:gd name="T8" fmla="*/ 385 w 438"/>
                  <a:gd name="T9" fmla="*/ 616 h 752"/>
                  <a:gd name="T10" fmla="*/ 219 w 438"/>
                  <a:gd name="T11" fmla="*/ 722 h 752"/>
                  <a:gd name="T12" fmla="*/ 184 w 438"/>
                  <a:gd name="T13" fmla="*/ 687 h 752"/>
                  <a:gd name="T14" fmla="*/ 219 w 438"/>
                  <a:gd name="T15" fmla="*/ 652 h 752"/>
                  <a:gd name="T16" fmla="*/ 254 w 438"/>
                  <a:gd name="T17" fmla="*/ 687 h 752"/>
                  <a:gd name="T18" fmla="*/ 219 w 438"/>
                  <a:gd name="T19" fmla="*/ 722 h 752"/>
                  <a:gd name="T20" fmla="*/ 151 w 438"/>
                  <a:gd name="T21" fmla="*/ 45 h 752"/>
                  <a:gd name="T22" fmla="*/ 287 w 438"/>
                  <a:gd name="T23" fmla="*/ 45 h 752"/>
                  <a:gd name="T24" fmla="*/ 298 w 438"/>
                  <a:gd name="T25" fmla="*/ 56 h 752"/>
                  <a:gd name="T26" fmla="*/ 287 w 438"/>
                  <a:gd name="T27" fmla="*/ 67 h 752"/>
                  <a:gd name="T28" fmla="*/ 151 w 438"/>
                  <a:gd name="T29" fmla="*/ 67 h 752"/>
                  <a:gd name="T30" fmla="*/ 140 w 438"/>
                  <a:gd name="T31" fmla="*/ 56 h 752"/>
                  <a:gd name="T32" fmla="*/ 151 w 438"/>
                  <a:gd name="T33" fmla="*/ 45 h 752"/>
                  <a:gd name="T34" fmla="*/ 389 w 438"/>
                  <a:gd name="T35" fmla="*/ 0 h 752"/>
                  <a:gd name="T36" fmla="*/ 49 w 438"/>
                  <a:gd name="T37" fmla="*/ 0 h 752"/>
                  <a:gd name="T38" fmla="*/ 0 w 438"/>
                  <a:gd name="T39" fmla="*/ 49 h 752"/>
                  <a:gd name="T40" fmla="*/ 0 w 438"/>
                  <a:gd name="T41" fmla="*/ 703 h 752"/>
                  <a:gd name="T42" fmla="*/ 49 w 438"/>
                  <a:gd name="T43" fmla="*/ 752 h 752"/>
                  <a:gd name="T44" fmla="*/ 389 w 438"/>
                  <a:gd name="T45" fmla="*/ 752 h 752"/>
                  <a:gd name="T46" fmla="*/ 438 w 438"/>
                  <a:gd name="T47" fmla="*/ 703 h 752"/>
                  <a:gd name="T48" fmla="*/ 438 w 438"/>
                  <a:gd name="T49" fmla="*/ 49 h 752"/>
                  <a:gd name="T50" fmla="*/ 389 w 438"/>
                  <a:gd name="T51"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752">
                    <a:moveTo>
                      <a:pt x="385" y="616"/>
                    </a:moveTo>
                    <a:cubicBezTo>
                      <a:pt x="53" y="616"/>
                      <a:pt x="53" y="616"/>
                      <a:pt x="53" y="616"/>
                    </a:cubicBezTo>
                    <a:cubicBezTo>
                      <a:pt x="53" y="106"/>
                      <a:pt x="53" y="106"/>
                      <a:pt x="53" y="106"/>
                    </a:cubicBezTo>
                    <a:cubicBezTo>
                      <a:pt x="385" y="106"/>
                      <a:pt x="385" y="106"/>
                      <a:pt x="385" y="106"/>
                    </a:cubicBezTo>
                    <a:cubicBezTo>
                      <a:pt x="385" y="616"/>
                      <a:pt x="385" y="616"/>
                      <a:pt x="385" y="616"/>
                    </a:cubicBezTo>
                    <a:close/>
                    <a:moveTo>
                      <a:pt x="219" y="722"/>
                    </a:moveTo>
                    <a:cubicBezTo>
                      <a:pt x="200" y="722"/>
                      <a:pt x="184" y="707"/>
                      <a:pt x="184" y="687"/>
                    </a:cubicBezTo>
                    <a:cubicBezTo>
                      <a:pt x="184" y="668"/>
                      <a:pt x="200" y="652"/>
                      <a:pt x="219" y="652"/>
                    </a:cubicBezTo>
                    <a:cubicBezTo>
                      <a:pt x="238" y="652"/>
                      <a:pt x="254" y="668"/>
                      <a:pt x="254" y="687"/>
                    </a:cubicBezTo>
                    <a:cubicBezTo>
                      <a:pt x="254" y="707"/>
                      <a:pt x="238" y="722"/>
                      <a:pt x="219" y="722"/>
                    </a:cubicBezTo>
                    <a:close/>
                    <a:moveTo>
                      <a:pt x="151" y="45"/>
                    </a:moveTo>
                    <a:cubicBezTo>
                      <a:pt x="287" y="45"/>
                      <a:pt x="287" y="45"/>
                      <a:pt x="287" y="45"/>
                    </a:cubicBezTo>
                    <a:cubicBezTo>
                      <a:pt x="293" y="45"/>
                      <a:pt x="298" y="50"/>
                      <a:pt x="298" y="56"/>
                    </a:cubicBezTo>
                    <a:cubicBezTo>
                      <a:pt x="298" y="62"/>
                      <a:pt x="293" y="67"/>
                      <a:pt x="287" y="67"/>
                    </a:cubicBezTo>
                    <a:cubicBezTo>
                      <a:pt x="151" y="67"/>
                      <a:pt x="151" y="67"/>
                      <a:pt x="151" y="67"/>
                    </a:cubicBezTo>
                    <a:cubicBezTo>
                      <a:pt x="145" y="67"/>
                      <a:pt x="140" y="62"/>
                      <a:pt x="140" y="56"/>
                    </a:cubicBezTo>
                    <a:cubicBezTo>
                      <a:pt x="140" y="50"/>
                      <a:pt x="145" y="45"/>
                      <a:pt x="151" y="45"/>
                    </a:cubicBezTo>
                    <a:close/>
                    <a:moveTo>
                      <a:pt x="389" y="0"/>
                    </a:moveTo>
                    <a:cubicBezTo>
                      <a:pt x="49" y="0"/>
                      <a:pt x="49" y="0"/>
                      <a:pt x="49" y="0"/>
                    </a:cubicBezTo>
                    <a:cubicBezTo>
                      <a:pt x="22" y="0"/>
                      <a:pt x="0" y="22"/>
                      <a:pt x="0" y="49"/>
                    </a:cubicBezTo>
                    <a:cubicBezTo>
                      <a:pt x="0" y="703"/>
                      <a:pt x="0" y="703"/>
                      <a:pt x="0" y="703"/>
                    </a:cubicBezTo>
                    <a:cubicBezTo>
                      <a:pt x="0" y="730"/>
                      <a:pt x="22" y="752"/>
                      <a:pt x="49" y="752"/>
                    </a:cubicBezTo>
                    <a:cubicBezTo>
                      <a:pt x="389" y="752"/>
                      <a:pt x="389" y="752"/>
                      <a:pt x="389" y="752"/>
                    </a:cubicBezTo>
                    <a:cubicBezTo>
                      <a:pt x="416" y="752"/>
                      <a:pt x="438" y="730"/>
                      <a:pt x="438" y="703"/>
                    </a:cubicBezTo>
                    <a:cubicBezTo>
                      <a:pt x="438" y="49"/>
                      <a:pt x="438" y="49"/>
                      <a:pt x="438" y="49"/>
                    </a:cubicBezTo>
                    <a:cubicBezTo>
                      <a:pt x="438" y="22"/>
                      <a:pt x="416" y="0"/>
                      <a:pt x="38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FBFB20C4-9FD7-E448-A831-76C570888C04}"/>
                  </a:ext>
                </a:extLst>
              </p:cNvPr>
              <p:cNvSpPr/>
              <p:nvPr/>
            </p:nvSpPr>
            <p:spPr>
              <a:xfrm>
                <a:off x="5795258" y="2914586"/>
                <a:ext cx="728153" cy="1051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grpSp>
      </p:grpSp>
      <p:cxnSp>
        <p:nvCxnSpPr>
          <p:cNvPr id="78" name="Straight Connector 77">
            <a:extLst>
              <a:ext uri="{FF2B5EF4-FFF2-40B4-BE49-F238E27FC236}">
                <a16:creationId xmlns:a16="http://schemas.microsoft.com/office/drawing/2014/main" id="{A4811298-C702-6649-ADBF-2CBFEB701AEE}"/>
              </a:ext>
            </a:extLst>
          </p:cNvPr>
          <p:cNvCxnSpPr>
            <a:cxnSpLocks/>
          </p:cNvCxnSpPr>
          <p:nvPr/>
        </p:nvCxnSpPr>
        <p:spPr>
          <a:xfrm flipV="1">
            <a:off x="2279307" y="1704814"/>
            <a:ext cx="0" cy="842643"/>
          </a:xfrm>
          <a:prstGeom prst="line">
            <a:avLst/>
          </a:prstGeom>
          <a:ln w="12700">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9DFE268-FDF4-E04C-959E-FA31ED073300}"/>
              </a:ext>
            </a:extLst>
          </p:cNvPr>
          <p:cNvCxnSpPr>
            <a:cxnSpLocks/>
          </p:cNvCxnSpPr>
          <p:nvPr/>
        </p:nvCxnSpPr>
        <p:spPr>
          <a:xfrm>
            <a:off x="2758593" y="2452604"/>
            <a:ext cx="277865" cy="0"/>
          </a:xfrm>
          <a:prstGeom prst="line">
            <a:avLst/>
          </a:prstGeom>
          <a:ln w="12700">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5E3F5C1-4861-6943-AF2B-64A98878B165}"/>
              </a:ext>
            </a:extLst>
          </p:cNvPr>
          <p:cNvCxnSpPr>
            <a:cxnSpLocks/>
          </p:cNvCxnSpPr>
          <p:nvPr/>
        </p:nvCxnSpPr>
        <p:spPr>
          <a:xfrm flipH="1">
            <a:off x="2185002" y="3260843"/>
            <a:ext cx="4285" cy="601003"/>
          </a:xfrm>
          <a:prstGeom prst="line">
            <a:avLst/>
          </a:prstGeom>
          <a:ln w="12700">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88EFE96-6147-1048-AAF5-F07993CB1A5A}"/>
              </a:ext>
            </a:extLst>
          </p:cNvPr>
          <p:cNvCxnSpPr>
            <a:cxnSpLocks/>
          </p:cNvCxnSpPr>
          <p:nvPr/>
        </p:nvCxnSpPr>
        <p:spPr>
          <a:xfrm flipV="1">
            <a:off x="1111982" y="2392084"/>
            <a:ext cx="0" cy="293888"/>
          </a:xfrm>
          <a:prstGeom prst="line">
            <a:avLst/>
          </a:prstGeom>
          <a:ln w="12700">
            <a:prstDash val="sysDot"/>
            <a:tailEnd type="diamond"/>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03165753-5BE6-5B40-9CB7-1EFD7294EF87}"/>
              </a:ext>
            </a:extLst>
          </p:cNvPr>
          <p:cNvGrpSpPr/>
          <p:nvPr/>
        </p:nvGrpSpPr>
        <p:grpSpPr>
          <a:xfrm>
            <a:off x="2082642" y="3958638"/>
            <a:ext cx="284431" cy="363392"/>
            <a:chOff x="7200239" y="1946754"/>
            <a:chExt cx="1519238" cy="1968500"/>
          </a:xfrm>
          <a:solidFill>
            <a:schemeClr val="accent1"/>
          </a:solidFill>
        </p:grpSpPr>
        <p:sp>
          <p:nvSpPr>
            <p:cNvPr id="93" name="Freeform 170">
              <a:extLst>
                <a:ext uri="{FF2B5EF4-FFF2-40B4-BE49-F238E27FC236}">
                  <a16:creationId xmlns:a16="http://schemas.microsoft.com/office/drawing/2014/main" id="{0620C9D1-5969-D34E-8ED0-0BD378D98CF7}"/>
                </a:ext>
              </a:extLst>
            </p:cNvPr>
            <p:cNvSpPr>
              <a:spLocks/>
            </p:cNvSpPr>
            <p:nvPr/>
          </p:nvSpPr>
          <p:spPr bwMode="auto">
            <a:xfrm>
              <a:off x="8383588" y="2844800"/>
              <a:ext cx="134938" cy="112713"/>
            </a:xfrm>
            <a:custGeom>
              <a:avLst/>
              <a:gdLst>
                <a:gd name="T0" fmla="*/ 7 w 12"/>
                <a:gd name="T1" fmla="*/ 0 h 10"/>
                <a:gd name="T2" fmla="*/ 0 w 12"/>
                <a:gd name="T3" fmla="*/ 0 h 10"/>
                <a:gd name="T4" fmla="*/ 0 w 12"/>
                <a:gd name="T5" fmla="*/ 10 h 10"/>
                <a:gd name="T6" fmla="*/ 7 w 12"/>
                <a:gd name="T7" fmla="*/ 10 h 10"/>
                <a:gd name="T8" fmla="*/ 12 w 12"/>
                <a:gd name="T9" fmla="*/ 5 h 10"/>
                <a:gd name="T10" fmla="*/ 7 w 12"/>
                <a:gd name="T11" fmla="*/ 0 h 10"/>
              </a:gdLst>
              <a:ahLst/>
              <a:cxnLst>
                <a:cxn ang="0">
                  <a:pos x="T0" y="T1"/>
                </a:cxn>
                <a:cxn ang="0">
                  <a:pos x="T2" y="T3"/>
                </a:cxn>
                <a:cxn ang="0">
                  <a:pos x="T4" y="T5"/>
                </a:cxn>
                <a:cxn ang="0">
                  <a:pos x="T6" y="T7"/>
                </a:cxn>
                <a:cxn ang="0">
                  <a:pos x="T8" y="T9"/>
                </a:cxn>
                <a:cxn ang="0">
                  <a:pos x="T10" y="T11"/>
                </a:cxn>
              </a:cxnLst>
              <a:rect l="0" t="0" r="r" b="b"/>
              <a:pathLst>
                <a:path w="12" h="10">
                  <a:moveTo>
                    <a:pt x="7" y="0"/>
                  </a:moveTo>
                  <a:cubicBezTo>
                    <a:pt x="0" y="0"/>
                    <a:pt x="0" y="0"/>
                    <a:pt x="0" y="0"/>
                  </a:cubicBezTo>
                  <a:cubicBezTo>
                    <a:pt x="0" y="10"/>
                    <a:pt x="0" y="10"/>
                    <a:pt x="0" y="10"/>
                  </a:cubicBezTo>
                  <a:cubicBezTo>
                    <a:pt x="7" y="10"/>
                    <a:pt x="7" y="10"/>
                    <a:pt x="7" y="10"/>
                  </a:cubicBezTo>
                  <a:cubicBezTo>
                    <a:pt x="10" y="10"/>
                    <a:pt x="12" y="8"/>
                    <a:pt x="12" y="5"/>
                  </a:cubicBezTo>
                  <a:cubicBezTo>
                    <a:pt x="12" y="2"/>
                    <a:pt x="10"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94" name="Freeform 171">
              <a:extLst>
                <a:ext uri="{FF2B5EF4-FFF2-40B4-BE49-F238E27FC236}">
                  <a16:creationId xmlns:a16="http://schemas.microsoft.com/office/drawing/2014/main" id="{303EB39D-404C-054F-AF8A-769A18092379}"/>
                </a:ext>
              </a:extLst>
            </p:cNvPr>
            <p:cNvSpPr>
              <a:spLocks noEditPoints="1"/>
            </p:cNvSpPr>
            <p:nvPr/>
          </p:nvSpPr>
          <p:spPr bwMode="auto">
            <a:xfrm>
              <a:off x="7200239" y="1946754"/>
              <a:ext cx="1519238" cy="1968500"/>
            </a:xfrm>
            <a:custGeom>
              <a:avLst/>
              <a:gdLst>
                <a:gd name="T0" fmla="*/ 132 w 134"/>
                <a:gd name="T1" fmla="*/ 37 h 174"/>
                <a:gd name="T2" fmla="*/ 97 w 134"/>
                <a:gd name="T3" fmla="*/ 1 h 174"/>
                <a:gd name="T4" fmla="*/ 92 w 134"/>
                <a:gd name="T5" fmla="*/ 0 h 174"/>
                <a:gd name="T6" fmla="*/ 6 w 134"/>
                <a:gd name="T7" fmla="*/ 0 h 174"/>
                <a:gd name="T8" fmla="*/ 0 w 134"/>
                <a:gd name="T9" fmla="*/ 6 h 174"/>
                <a:gd name="T10" fmla="*/ 0 w 134"/>
                <a:gd name="T11" fmla="*/ 168 h 174"/>
                <a:gd name="T12" fmla="*/ 6 w 134"/>
                <a:gd name="T13" fmla="*/ 174 h 174"/>
                <a:gd name="T14" fmla="*/ 128 w 134"/>
                <a:gd name="T15" fmla="*/ 174 h 174"/>
                <a:gd name="T16" fmla="*/ 134 w 134"/>
                <a:gd name="T17" fmla="*/ 168 h 174"/>
                <a:gd name="T18" fmla="*/ 134 w 134"/>
                <a:gd name="T19" fmla="*/ 41 h 174"/>
                <a:gd name="T20" fmla="*/ 132 w 134"/>
                <a:gd name="T21" fmla="*/ 37 h 174"/>
                <a:gd name="T22" fmla="*/ 43 w 134"/>
                <a:gd name="T23" fmla="*/ 107 h 174"/>
                <a:gd name="T24" fmla="*/ 33 w 134"/>
                <a:gd name="T25" fmla="*/ 111 h 174"/>
                <a:gd name="T26" fmla="*/ 19 w 134"/>
                <a:gd name="T27" fmla="*/ 111 h 174"/>
                <a:gd name="T28" fmla="*/ 19 w 134"/>
                <a:gd name="T29" fmla="*/ 73 h 174"/>
                <a:gd name="T30" fmla="*/ 33 w 134"/>
                <a:gd name="T31" fmla="*/ 73 h 174"/>
                <a:gd name="T32" fmla="*/ 43 w 134"/>
                <a:gd name="T33" fmla="*/ 77 h 174"/>
                <a:gd name="T34" fmla="*/ 46 w 134"/>
                <a:gd name="T35" fmla="*/ 92 h 174"/>
                <a:gd name="T36" fmla="*/ 43 w 134"/>
                <a:gd name="T37" fmla="*/ 107 h 174"/>
                <a:gd name="T38" fmla="*/ 88 w 134"/>
                <a:gd name="T39" fmla="*/ 111 h 174"/>
                <a:gd name="T40" fmla="*/ 81 w 134"/>
                <a:gd name="T41" fmla="*/ 111 h 174"/>
                <a:gd name="T42" fmla="*/ 81 w 134"/>
                <a:gd name="T43" fmla="*/ 89 h 174"/>
                <a:gd name="T44" fmla="*/ 73 w 134"/>
                <a:gd name="T45" fmla="*/ 103 h 174"/>
                <a:gd name="T46" fmla="*/ 68 w 134"/>
                <a:gd name="T47" fmla="*/ 103 h 174"/>
                <a:gd name="T48" fmla="*/ 61 w 134"/>
                <a:gd name="T49" fmla="*/ 89 h 174"/>
                <a:gd name="T50" fmla="*/ 61 w 134"/>
                <a:gd name="T51" fmla="*/ 111 h 174"/>
                <a:gd name="T52" fmla="*/ 54 w 134"/>
                <a:gd name="T53" fmla="*/ 111 h 174"/>
                <a:gd name="T54" fmla="*/ 54 w 134"/>
                <a:gd name="T55" fmla="*/ 73 h 174"/>
                <a:gd name="T56" fmla="*/ 61 w 134"/>
                <a:gd name="T57" fmla="*/ 73 h 174"/>
                <a:gd name="T58" fmla="*/ 71 w 134"/>
                <a:gd name="T59" fmla="*/ 94 h 174"/>
                <a:gd name="T60" fmla="*/ 81 w 134"/>
                <a:gd name="T61" fmla="*/ 73 h 174"/>
                <a:gd name="T62" fmla="*/ 88 w 134"/>
                <a:gd name="T63" fmla="*/ 73 h 174"/>
                <a:gd name="T64" fmla="*/ 88 w 134"/>
                <a:gd name="T65" fmla="*/ 111 h 174"/>
                <a:gd name="T66" fmla="*/ 111 w 134"/>
                <a:gd name="T67" fmla="*/ 97 h 174"/>
                <a:gd name="T68" fmla="*/ 104 w 134"/>
                <a:gd name="T69" fmla="*/ 97 h 174"/>
                <a:gd name="T70" fmla="*/ 104 w 134"/>
                <a:gd name="T71" fmla="*/ 111 h 174"/>
                <a:gd name="T72" fmla="*/ 97 w 134"/>
                <a:gd name="T73" fmla="*/ 111 h 174"/>
                <a:gd name="T74" fmla="*/ 97 w 134"/>
                <a:gd name="T75" fmla="*/ 73 h 174"/>
                <a:gd name="T76" fmla="*/ 111 w 134"/>
                <a:gd name="T77" fmla="*/ 73 h 174"/>
                <a:gd name="T78" fmla="*/ 124 w 134"/>
                <a:gd name="T79" fmla="*/ 85 h 174"/>
                <a:gd name="T80" fmla="*/ 111 w 134"/>
                <a:gd name="T81" fmla="*/ 9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74">
                  <a:moveTo>
                    <a:pt x="132" y="37"/>
                  </a:moveTo>
                  <a:cubicBezTo>
                    <a:pt x="97" y="1"/>
                    <a:pt x="97" y="1"/>
                    <a:pt x="97" y="1"/>
                  </a:cubicBezTo>
                  <a:cubicBezTo>
                    <a:pt x="96" y="0"/>
                    <a:pt x="94" y="0"/>
                    <a:pt x="92" y="0"/>
                  </a:cubicBezTo>
                  <a:cubicBezTo>
                    <a:pt x="6" y="0"/>
                    <a:pt x="6" y="0"/>
                    <a:pt x="6" y="0"/>
                  </a:cubicBezTo>
                  <a:cubicBezTo>
                    <a:pt x="3" y="0"/>
                    <a:pt x="0" y="2"/>
                    <a:pt x="0" y="6"/>
                  </a:cubicBezTo>
                  <a:cubicBezTo>
                    <a:pt x="0" y="168"/>
                    <a:pt x="0" y="168"/>
                    <a:pt x="0" y="168"/>
                  </a:cubicBezTo>
                  <a:cubicBezTo>
                    <a:pt x="0" y="172"/>
                    <a:pt x="3" y="174"/>
                    <a:pt x="6" y="174"/>
                  </a:cubicBezTo>
                  <a:cubicBezTo>
                    <a:pt x="128" y="174"/>
                    <a:pt x="128" y="174"/>
                    <a:pt x="128" y="174"/>
                  </a:cubicBezTo>
                  <a:cubicBezTo>
                    <a:pt x="132" y="174"/>
                    <a:pt x="134" y="172"/>
                    <a:pt x="134" y="168"/>
                  </a:cubicBezTo>
                  <a:cubicBezTo>
                    <a:pt x="134" y="41"/>
                    <a:pt x="134" y="41"/>
                    <a:pt x="134" y="41"/>
                  </a:cubicBezTo>
                  <a:cubicBezTo>
                    <a:pt x="134" y="40"/>
                    <a:pt x="134" y="38"/>
                    <a:pt x="132" y="37"/>
                  </a:cubicBezTo>
                  <a:close/>
                  <a:moveTo>
                    <a:pt x="43" y="107"/>
                  </a:moveTo>
                  <a:cubicBezTo>
                    <a:pt x="40" y="110"/>
                    <a:pt x="37" y="111"/>
                    <a:pt x="33" y="111"/>
                  </a:cubicBezTo>
                  <a:cubicBezTo>
                    <a:pt x="19" y="111"/>
                    <a:pt x="19" y="111"/>
                    <a:pt x="19" y="111"/>
                  </a:cubicBezTo>
                  <a:cubicBezTo>
                    <a:pt x="19" y="73"/>
                    <a:pt x="19" y="73"/>
                    <a:pt x="19" y="73"/>
                  </a:cubicBezTo>
                  <a:cubicBezTo>
                    <a:pt x="33" y="73"/>
                    <a:pt x="33" y="73"/>
                    <a:pt x="33" y="73"/>
                  </a:cubicBezTo>
                  <a:cubicBezTo>
                    <a:pt x="37" y="73"/>
                    <a:pt x="40" y="74"/>
                    <a:pt x="43" y="77"/>
                  </a:cubicBezTo>
                  <a:cubicBezTo>
                    <a:pt x="47" y="81"/>
                    <a:pt x="46" y="86"/>
                    <a:pt x="46" y="92"/>
                  </a:cubicBezTo>
                  <a:cubicBezTo>
                    <a:pt x="46" y="98"/>
                    <a:pt x="47" y="103"/>
                    <a:pt x="43" y="107"/>
                  </a:cubicBezTo>
                  <a:close/>
                  <a:moveTo>
                    <a:pt x="88" y="111"/>
                  </a:moveTo>
                  <a:cubicBezTo>
                    <a:pt x="81" y="111"/>
                    <a:pt x="81" y="111"/>
                    <a:pt x="81" y="111"/>
                  </a:cubicBezTo>
                  <a:cubicBezTo>
                    <a:pt x="81" y="89"/>
                    <a:pt x="81" y="89"/>
                    <a:pt x="81" y="89"/>
                  </a:cubicBezTo>
                  <a:cubicBezTo>
                    <a:pt x="73" y="103"/>
                    <a:pt x="73" y="103"/>
                    <a:pt x="73" y="103"/>
                  </a:cubicBezTo>
                  <a:cubicBezTo>
                    <a:pt x="68" y="103"/>
                    <a:pt x="68" y="103"/>
                    <a:pt x="68" y="103"/>
                  </a:cubicBezTo>
                  <a:cubicBezTo>
                    <a:pt x="61" y="89"/>
                    <a:pt x="61" y="89"/>
                    <a:pt x="61" y="89"/>
                  </a:cubicBezTo>
                  <a:cubicBezTo>
                    <a:pt x="61" y="111"/>
                    <a:pt x="61" y="111"/>
                    <a:pt x="61" y="111"/>
                  </a:cubicBezTo>
                  <a:cubicBezTo>
                    <a:pt x="54" y="111"/>
                    <a:pt x="54" y="111"/>
                    <a:pt x="54" y="111"/>
                  </a:cubicBezTo>
                  <a:cubicBezTo>
                    <a:pt x="54" y="73"/>
                    <a:pt x="54" y="73"/>
                    <a:pt x="54" y="73"/>
                  </a:cubicBezTo>
                  <a:cubicBezTo>
                    <a:pt x="61" y="73"/>
                    <a:pt x="61" y="73"/>
                    <a:pt x="61" y="73"/>
                  </a:cubicBezTo>
                  <a:cubicBezTo>
                    <a:pt x="71" y="94"/>
                    <a:pt x="71" y="94"/>
                    <a:pt x="71" y="94"/>
                  </a:cubicBezTo>
                  <a:cubicBezTo>
                    <a:pt x="81" y="73"/>
                    <a:pt x="81" y="73"/>
                    <a:pt x="81" y="73"/>
                  </a:cubicBezTo>
                  <a:cubicBezTo>
                    <a:pt x="88" y="73"/>
                    <a:pt x="88" y="73"/>
                    <a:pt x="88" y="73"/>
                  </a:cubicBezTo>
                  <a:lnTo>
                    <a:pt x="88" y="111"/>
                  </a:lnTo>
                  <a:close/>
                  <a:moveTo>
                    <a:pt x="111" y="97"/>
                  </a:moveTo>
                  <a:cubicBezTo>
                    <a:pt x="104" y="97"/>
                    <a:pt x="104" y="97"/>
                    <a:pt x="104" y="97"/>
                  </a:cubicBezTo>
                  <a:cubicBezTo>
                    <a:pt x="104" y="111"/>
                    <a:pt x="104" y="111"/>
                    <a:pt x="104" y="111"/>
                  </a:cubicBezTo>
                  <a:cubicBezTo>
                    <a:pt x="97" y="111"/>
                    <a:pt x="97" y="111"/>
                    <a:pt x="97" y="111"/>
                  </a:cubicBezTo>
                  <a:cubicBezTo>
                    <a:pt x="97" y="73"/>
                    <a:pt x="97" y="73"/>
                    <a:pt x="97" y="73"/>
                  </a:cubicBezTo>
                  <a:cubicBezTo>
                    <a:pt x="111" y="73"/>
                    <a:pt x="111" y="73"/>
                    <a:pt x="111" y="73"/>
                  </a:cubicBezTo>
                  <a:cubicBezTo>
                    <a:pt x="119" y="73"/>
                    <a:pt x="124" y="79"/>
                    <a:pt x="124" y="85"/>
                  </a:cubicBezTo>
                  <a:cubicBezTo>
                    <a:pt x="124" y="91"/>
                    <a:pt x="119" y="97"/>
                    <a:pt x="111" y="9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95" name="Freeform 172">
              <a:extLst>
                <a:ext uri="{FF2B5EF4-FFF2-40B4-BE49-F238E27FC236}">
                  <a16:creationId xmlns:a16="http://schemas.microsoft.com/office/drawing/2014/main" id="{92D9C0F6-4C7B-7744-B949-6E5268244508}"/>
                </a:ext>
              </a:extLst>
            </p:cNvPr>
            <p:cNvSpPr>
              <a:spLocks/>
            </p:cNvSpPr>
            <p:nvPr/>
          </p:nvSpPr>
          <p:spPr bwMode="auto">
            <a:xfrm>
              <a:off x="7499350" y="2844800"/>
              <a:ext cx="146050" cy="271463"/>
            </a:xfrm>
            <a:custGeom>
              <a:avLst/>
              <a:gdLst>
                <a:gd name="T0" fmla="*/ 6 w 13"/>
                <a:gd name="T1" fmla="*/ 0 h 24"/>
                <a:gd name="T2" fmla="*/ 0 w 13"/>
                <a:gd name="T3" fmla="*/ 0 h 24"/>
                <a:gd name="T4" fmla="*/ 0 w 13"/>
                <a:gd name="T5" fmla="*/ 24 h 24"/>
                <a:gd name="T6" fmla="*/ 6 w 13"/>
                <a:gd name="T7" fmla="*/ 24 h 24"/>
                <a:gd name="T8" fmla="*/ 11 w 13"/>
                <a:gd name="T9" fmla="*/ 22 h 24"/>
                <a:gd name="T10" fmla="*/ 13 w 13"/>
                <a:gd name="T11" fmla="*/ 12 h 24"/>
                <a:gd name="T12" fmla="*/ 11 w 13"/>
                <a:gd name="T13" fmla="*/ 2 h 24"/>
                <a:gd name="T14" fmla="*/ 6 w 13"/>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4">
                  <a:moveTo>
                    <a:pt x="6" y="0"/>
                  </a:moveTo>
                  <a:cubicBezTo>
                    <a:pt x="0" y="0"/>
                    <a:pt x="0" y="0"/>
                    <a:pt x="0" y="0"/>
                  </a:cubicBezTo>
                  <a:cubicBezTo>
                    <a:pt x="0" y="24"/>
                    <a:pt x="0" y="24"/>
                    <a:pt x="0" y="24"/>
                  </a:cubicBezTo>
                  <a:cubicBezTo>
                    <a:pt x="6" y="24"/>
                    <a:pt x="6" y="24"/>
                    <a:pt x="6" y="24"/>
                  </a:cubicBezTo>
                  <a:cubicBezTo>
                    <a:pt x="9" y="24"/>
                    <a:pt x="10" y="24"/>
                    <a:pt x="11" y="22"/>
                  </a:cubicBezTo>
                  <a:cubicBezTo>
                    <a:pt x="13" y="20"/>
                    <a:pt x="13" y="18"/>
                    <a:pt x="13" y="12"/>
                  </a:cubicBezTo>
                  <a:cubicBezTo>
                    <a:pt x="13" y="6"/>
                    <a:pt x="13" y="4"/>
                    <a:pt x="11" y="2"/>
                  </a:cubicBezTo>
                  <a:cubicBezTo>
                    <a:pt x="10" y="1"/>
                    <a:pt x="9"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grpSp>
      <p:cxnSp>
        <p:nvCxnSpPr>
          <p:cNvPr id="106" name="Straight Connector 105">
            <a:extLst>
              <a:ext uri="{FF2B5EF4-FFF2-40B4-BE49-F238E27FC236}">
                <a16:creationId xmlns:a16="http://schemas.microsoft.com/office/drawing/2014/main" id="{00B2AF84-D81D-B846-8564-C2352F46B0F2}"/>
              </a:ext>
            </a:extLst>
          </p:cNvPr>
          <p:cNvCxnSpPr>
            <a:cxnSpLocks/>
          </p:cNvCxnSpPr>
          <p:nvPr/>
        </p:nvCxnSpPr>
        <p:spPr>
          <a:xfrm flipH="1">
            <a:off x="990117" y="3588070"/>
            <a:ext cx="661461" cy="0"/>
          </a:xfrm>
          <a:prstGeom prst="line">
            <a:avLst/>
          </a:prstGeom>
          <a:ln w="12700">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8AE3116-BB6D-F04E-8764-8C3A1F5A8B02}"/>
              </a:ext>
            </a:extLst>
          </p:cNvPr>
          <p:cNvCxnSpPr>
            <a:cxnSpLocks/>
          </p:cNvCxnSpPr>
          <p:nvPr/>
        </p:nvCxnSpPr>
        <p:spPr>
          <a:xfrm flipH="1">
            <a:off x="1106822" y="2685972"/>
            <a:ext cx="622041"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895B2E4-68BF-7046-9CF4-8FB909F06041}"/>
              </a:ext>
            </a:extLst>
          </p:cNvPr>
          <p:cNvCxnSpPr>
            <a:cxnSpLocks/>
          </p:cNvCxnSpPr>
          <p:nvPr/>
        </p:nvCxnSpPr>
        <p:spPr>
          <a:xfrm>
            <a:off x="2754311" y="2455913"/>
            <a:ext cx="0" cy="334172"/>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D05A35FC-D2A7-BB48-8BBB-499C2E930C94}"/>
              </a:ext>
            </a:extLst>
          </p:cNvPr>
          <p:cNvGrpSpPr/>
          <p:nvPr/>
        </p:nvGrpSpPr>
        <p:grpSpPr>
          <a:xfrm>
            <a:off x="880498" y="1661545"/>
            <a:ext cx="278637" cy="281523"/>
            <a:chOff x="7018338" y="1735138"/>
            <a:chExt cx="1598612" cy="1619251"/>
          </a:xfrm>
          <a:solidFill>
            <a:schemeClr val="accent1"/>
          </a:solidFill>
        </p:grpSpPr>
        <p:sp>
          <p:nvSpPr>
            <p:cNvPr id="124" name="Freeform 128">
              <a:extLst>
                <a:ext uri="{FF2B5EF4-FFF2-40B4-BE49-F238E27FC236}">
                  <a16:creationId xmlns:a16="http://schemas.microsoft.com/office/drawing/2014/main" id="{0930034A-6058-BD47-B0B6-5FE0989FD1F9}"/>
                </a:ext>
              </a:extLst>
            </p:cNvPr>
            <p:cNvSpPr>
              <a:spLocks/>
            </p:cNvSpPr>
            <p:nvPr/>
          </p:nvSpPr>
          <p:spPr bwMode="auto">
            <a:xfrm>
              <a:off x="7392988" y="1735138"/>
              <a:ext cx="1223962" cy="1608138"/>
            </a:xfrm>
            <a:custGeom>
              <a:avLst/>
              <a:gdLst>
                <a:gd name="T0" fmla="*/ 97 w 108"/>
                <a:gd name="T1" fmla="*/ 113 h 142"/>
                <a:gd name="T2" fmla="*/ 56 w 108"/>
                <a:gd name="T3" fmla="*/ 86 h 142"/>
                <a:gd name="T4" fmla="*/ 54 w 108"/>
                <a:gd name="T5" fmla="*/ 75 h 142"/>
                <a:gd name="T6" fmla="*/ 70 w 108"/>
                <a:gd name="T7" fmla="*/ 36 h 142"/>
                <a:gd name="T8" fmla="*/ 35 w 108"/>
                <a:gd name="T9" fmla="*/ 0 h 142"/>
                <a:gd name="T10" fmla="*/ 0 w 108"/>
                <a:gd name="T11" fmla="*/ 36 h 142"/>
                <a:gd name="T12" fmla="*/ 13 w 108"/>
                <a:gd name="T13" fmla="*/ 73 h 142"/>
                <a:gd name="T14" fmla="*/ 20 w 108"/>
                <a:gd name="T15" fmla="*/ 73 h 142"/>
                <a:gd name="T16" fmla="*/ 33 w 108"/>
                <a:gd name="T17" fmla="*/ 86 h 142"/>
                <a:gd name="T18" fmla="*/ 33 w 108"/>
                <a:gd name="T19" fmla="*/ 139 h 142"/>
                <a:gd name="T20" fmla="*/ 33 w 108"/>
                <a:gd name="T21" fmla="*/ 142 h 142"/>
                <a:gd name="T22" fmla="*/ 35 w 108"/>
                <a:gd name="T23" fmla="*/ 142 h 142"/>
                <a:gd name="T24" fmla="*/ 108 w 108"/>
                <a:gd name="T25" fmla="*/ 142 h 142"/>
                <a:gd name="T26" fmla="*/ 97 w 108"/>
                <a:gd name="T27"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42">
                  <a:moveTo>
                    <a:pt x="97" y="113"/>
                  </a:moveTo>
                  <a:cubicBezTo>
                    <a:pt x="86" y="100"/>
                    <a:pt x="60" y="95"/>
                    <a:pt x="56" y="86"/>
                  </a:cubicBezTo>
                  <a:cubicBezTo>
                    <a:pt x="53" y="80"/>
                    <a:pt x="54" y="75"/>
                    <a:pt x="54" y="75"/>
                  </a:cubicBezTo>
                  <a:cubicBezTo>
                    <a:pt x="60" y="69"/>
                    <a:pt x="70" y="50"/>
                    <a:pt x="70" y="36"/>
                  </a:cubicBezTo>
                  <a:cubicBezTo>
                    <a:pt x="70" y="11"/>
                    <a:pt x="51" y="0"/>
                    <a:pt x="35" y="0"/>
                  </a:cubicBezTo>
                  <a:cubicBezTo>
                    <a:pt x="18" y="0"/>
                    <a:pt x="0" y="11"/>
                    <a:pt x="0" y="36"/>
                  </a:cubicBezTo>
                  <a:cubicBezTo>
                    <a:pt x="0" y="48"/>
                    <a:pt x="8" y="65"/>
                    <a:pt x="13" y="73"/>
                  </a:cubicBezTo>
                  <a:cubicBezTo>
                    <a:pt x="20" y="73"/>
                    <a:pt x="20" y="73"/>
                    <a:pt x="20" y="73"/>
                  </a:cubicBezTo>
                  <a:cubicBezTo>
                    <a:pt x="28" y="73"/>
                    <a:pt x="33" y="79"/>
                    <a:pt x="33" y="86"/>
                  </a:cubicBezTo>
                  <a:cubicBezTo>
                    <a:pt x="33" y="139"/>
                    <a:pt x="33" y="139"/>
                    <a:pt x="33" y="139"/>
                  </a:cubicBezTo>
                  <a:cubicBezTo>
                    <a:pt x="33" y="140"/>
                    <a:pt x="33" y="141"/>
                    <a:pt x="33" y="142"/>
                  </a:cubicBezTo>
                  <a:cubicBezTo>
                    <a:pt x="35" y="142"/>
                    <a:pt x="35" y="142"/>
                    <a:pt x="35" y="142"/>
                  </a:cubicBezTo>
                  <a:cubicBezTo>
                    <a:pt x="108" y="142"/>
                    <a:pt x="108" y="142"/>
                    <a:pt x="108" y="142"/>
                  </a:cubicBezTo>
                  <a:cubicBezTo>
                    <a:pt x="108" y="142"/>
                    <a:pt x="107" y="124"/>
                    <a:pt x="97" y="1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25" name="Rectangle 129">
              <a:extLst>
                <a:ext uri="{FF2B5EF4-FFF2-40B4-BE49-F238E27FC236}">
                  <a16:creationId xmlns:a16="http://schemas.microsoft.com/office/drawing/2014/main" id="{EBB557F0-890B-BE44-A113-ADB66C3D93F1}"/>
                </a:ext>
              </a:extLst>
            </p:cNvPr>
            <p:cNvSpPr>
              <a:spLocks noChangeArrowheads="1"/>
            </p:cNvSpPr>
            <p:nvPr/>
          </p:nvSpPr>
          <p:spPr bwMode="auto">
            <a:xfrm>
              <a:off x="7018338" y="2686051"/>
              <a:ext cx="657225" cy="1476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26" name="Rectangle 130">
              <a:extLst>
                <a:ext uri="{FF2B5EF4-FFF2-40B4-BE49-F238E27FC236}">
                  <a16:creationId xmlns:a16="http://schemas.microsoft.com/office/drawing/2014/main" id="{8C673E50-9AC1-C949-8774-A746BC304776}"/>
                </a:ext>
              </a:extLst>
            </p:cNvPr>
            <p:cNvSpPr>
              <a:spLocks noChangeArrowheads="1"/>
            </p:cNvSpPr>
            <p:nvPr/>
          </p:nvSpPr>
          <p:spPr bwMode="auto">
            <a:xfrm>
              <a:off x="7018338" y="2946401"/>
              <a:ext cx="657225" cy="1476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27" name="Rectangle 131">
              <a:extLst>
                <a:ext uri="{FF2B5EF4-FFF2-40B4-BE49-F238E27FC236}">
                  <a16:creationId xmlns:a16="http://schemas.microsoft.com/office/drawing/2014/main" id="{5308F4E3-2CBF-4D45-BDFF-9187474663A1}"/>
                </a:ext>
              </a:extLst>
            </p:cNvPr>
            <p:cNvSpPr>
              <a:spLocks noChangeArrowheads="1"/>
            </p:cNvSpPr>
            <p:nvPr/>
          </p:nvSpPr>
          <p:spPr bwMode="auto">
            <a:xfrm>
              <a:off x="7018338" y="3206751"/>
              <a:ext cx="657225" cy="1476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grpSp>
      <p:cxnSp>
        <p:nvCxnSpPr>
          <p:cNvPr id="141" name="Straight Connector 140">
            <a:extLst>
              <a:ext uri="{FF2B5EF4-FFF2-40B4-BE49-F238E27FC236}">
                <a16:creationId xmlns:a16="http://schemas.microsoft.com/office/drawing/2014/main" id="{8922099D-54C0-0041-9808-A8D88615D33D}"/>
              </a:ext>
            </a:extLst>
          </p:cNvPr>
          <p:cNvCxnSpPr>
            <a:cxnSpLocks/>
          </p:cNvCxnSpPr>
          <p:nvPr/>
        </p:nvCxnSpPr>
        <p:spPr>
          <a:xfrm>
            <a:off x="1656512" y="3263786"/>
            <a:ext cx="0" cy="32428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A8290847-7847-6241-A557-C43BD577A930}"/>
              </a:ext>
            </a:extLst>
          </p:cNvPr>
          <p:cNvCxnSpPr>
            <a:cxnSpLocks/>
          </p:cNvCxnSpPr>
          <p:nvPr/>
        </p:nvCxnSpPr>
        <p:spPr>
          <a:xfrm>
            <a:off x="2462707" y="3279378"/>
            <a:ext cx="1638688" cy="263755"/>
          </a:xfrm>
          <a:prstGeom prst="bentConnector3">
            <a:avLst>
              <a:gd name="adj1" fmla="val 1218"/>
            </a:avLst>
          </a:prstGeom>
          <a:ln w="28575">
            <a:solidFill>
              <a:schemeClr val="accent3">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A740B7C-CCB4-F54B-B199-8FC585C591DD}"/>
              </a:ext>
            </a:extLst>
          </p:cNvPr>
          <p:cNvSpPr txBox="1"/>
          <p:nvPr/>
        </p:nvSpPr>
        <p:spPr>
          <a:xfrm>
            <a:off x="3843793" y="3318290"/>
            <a:ext cx="1201531"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6454F"/>
                </a:solidFill>
                <a:effectLst/>
                <a:uLnTx/>
                <a:uFillTx/>
                <a:latin typeface="Avenir Book" panose="02000503020000020003" pitchFamily="2" charset="0"/>
                <a:ea typeface="+mn-ea"/>
                <a:cs typeface="+mn-cs"/>
              </a:rPr>
              <a:t>Analytics &amp; attribution</a:t>
            </a:r>
          </a:p>
        </p:txBody>
      </p:sp>
      <p:grpSp>
        <p:nvGrpSpPr>
          <p:cNvPr id="99" name="Group 98">
            <a:extLst>
              <a:ext uri="{FF2B5EF4-FFF2-40B4-BE49-F238E27FC236}">
                <a16:creationId xmlns:a16="http://schemas.microsoft.com/office/drawing/2014/main" id="{88919029-7C3D-B648-B579-FAB12896D7D4}"/>
              </a:ext>
            </a:extLst>
          </p:cNvPr>
          <p:cNvGrpSpPr>
            <a:grpSpLocks noChangeAspect="1"/>
          </p:cNvGrpSpPr>
          <p:nvPr/>
        </p:nvGrpSpPr>
        <p:grpSpPr>
          <a:xfrm>
            <a:off x="4267685" y="2951984"/>
            <a:ext cx="410872" cy="356799"/>
            <a:chOff x="6032500" y="3106738"/>
            <a:chExt cx="1531938" cy="1330325"/>
          </a:xfrm>
          <a:solidFill>
            <a:schemeClr val="accent1"/>
          </a:solidFill>
        </p:grpSpPr>
        <p:sp>
          <p:nvSpPr>
            <p:cNvPr id="100" name="Freeform 5">
              <a:extLst>
                <a:ext uri="{FF2B5EF4-FFF2-40B4-BE49-F238E27FC236}">
                  <a16:creationId xmlns:a16="http://schemas.microsoft.com/office/drawing/2014/main" id="{727CBC95-5CE4-6042-B64D-DFB1DE93B9D8}"/>
                </a:ext>
              </a:extLst>
            </p:cNvPr>
            <p:cNvSpPr>
              <a:spLocks noEditPoints="1"/>
            </p:cNvSpPr>
            <p:nvPr/>
          </p:nvSpPr>
          <p:spPr bwMode="auto">
            <a:xfrm>
              <a:off x="6032500" y="3106738"/>
              <a:ext cx="1531938" cy="1330325"/>
            </a:xfrm>
            <a:custGeom>
              <a:avLst/>
              <a:gdLst>
                <a:gd name="T0" fmla="*/ 722 w 766"/>
                <a:gd name="T1" fmla="*/ 24 h 664"/>
                <a:gd name="T2" fmla="*/ 655 w 766"/>
                <a:gd name="T3" fmla="*/ 6 h 664"/>
                <a:gd name="T4" fmla="*/ 584 w 766"/>
                <a:gd name="T5" fmla="*/ 104 h 664"/>
                <a:gd name="T6" fmla="*/ 516 w 766"/>
                <a:gd name="T7" fmla="*/ 157 h 664"/>
                <a:gd name="T8" fmla="*/ 250 w 766"/>
                <a:gd name="T9" fmla="*/ 157 h 664"/>
                <a:gd name="T10" fmla="*/ 182 w 766"/>
                <a:gd name="T11" fmla="*/ 104 h 664"/>
                <a:gd name="T12" fmla="*/ 111 w 766"/>
                <a:gd name="T13" fmla="*/ 6 h 664"/>
                <a:gd name="T14" fmla="*/ 44 w 766"/>
                <a:gd name="T15" fmla="*/ 24 h 664"/>
                <a:gd name="T16" fmla="*/ 31 w 766"/>
                <a:gd name="T17" fmla="*/ 144 h 664"/>
                <a:gd name="T18" fmla="*/ 109 w 766"/>
                <a:gd name="T19" fmla="*/ 181 h 664"/>
                <a:gd name="T20" fmla="*/ 157 w 766"/>
                <a:gd name="T21" fmla="*/ 146 h 664"/>
                <a:gd name="T22" fmla="*/ 218 w 766"/>
                <a:gd name="T23" fmla="*/ 255 h 664"/>
                <a:gd name="T24" fmla="*/ 365 w 766"/>
                <a:gd name="T25" fmla="*/ 505 h 664"/>
                <a:gd name="T26" fmla="*/ 304 w 766"/>
                <a:gd name="T27" fmla="*/ 554 h 664"/>
                <a:gd name="T28" fmla="*/ 352 w 766"/>
                <a:gd name="T29" fmla="*/ 664 h 664"/>
                <a:gd name="T30" fmla="*/ 462 w 766"/>
                <a:gd name="T31" fmla="*/ 615 h 664"/>
                <a:gd name="T32" fmla="*/ 414 w 766"/>
                <a:gd name="T33" fmla="*/ 505 h 664"/>
                <a:gd name="T34" fmla="*/ 401 w 766"/>
                <a:gd name="T35" fmla="*/ 419 h 664"/>
                <a:gd name="T36" fmla="*/ 534 w 766"/>
                <a:gd name="T37" fmla="*/ 189 h 664"/>
                <a:gd name="T38" fmla="*/ 615 w 766"/>
                <a:gd name="T39" fmla="*/ 156 h 664"/>
                <a:gd name="T40" fmla="*/ 682 w 766"/>
                <a:gd name="T41" fmla="*/ 174 h 664"/>
                <a:gd name="T42" fmla="*/ 752 w 766"/>
                <a:gd name="T43" fmla="*/ 77 h 664"/>
                <a:gd name="T44" fmla="*/ 130 w 766"/>
                <a:gd name="T45" fmla="*/ 120 h 664"/>
                <a:gd name="T46" fmla="*/ 119 w 766"/>
                <a:gd name="T47" fmla="*/ 138 h 664"/>
                <a:gd name="T48" fmla="*/ 103 w 766"/>
                <a:gd name="T49" fmla="*/ 143 h 664"/>
                <a:gd name="T50" fmla="*/ 45 w 766"/>
                <a:gd name="T51" fmla="*/ 95 h 664"/>
                <a:gd name="T52" fmla="*/ 86 w 766"/>
                <a:gd name="T53" fmla="*/ 36 h 664"/>
                <a:gd name="T54" fmla="*/ 145 w 766"/>
                <a:gd name="T55" fmla="*/ 69 h 664"/>
                <a:gd name="T56" fmla="*/ 414 w 766"/>
                <a:gd name="T57" fmla="*/ 542 h 664"/>
                <a:gd name="T58" fmla="*/ 426 w 766"/>
                <a:gd name="T59" fmla="*/ 615 h 664"/>
                <a:gd name="T60" fmla="*/ 352 w 766"/>
                <a:gd name="T61" fmla="*/ 628 h 664"/>
                <a:gd name="T62" fmla="*/ 340 w 766"/>
                <a:gd name="T63" fmla="*/ 554 h 664"/>
                <a:gd name="T64" fmla="*/ 365 w 766"/>
                <a:gd name="T65" fmla="*/ 542 h 664"/>
                <a:gd name="T66" fmla="*/ 414 w 766"/>
                <a:gd name="T67" fmla="*/ 542 h 664"/>
                <a:gd name="T68" fmla="*/ 399 w 766"/>
                <a:gd name="T69" fmla="*/ 337 h 664"/>
                <a:gd name="T70" fmla="*/ 373 w 766"/>
                <a:gd name="T71" fmla="*/ 362 h 664"/>
                <a:gd name="T72" fmla="*/ 314 w 766"/>
                <a:gd name="T73" fmla="*/ 313 h 664"/>
                <a:gd name="T74" fmla="*/ 374 w 766"/>
                <a:gd name="T75" fmla="*/ 305 h 664"/>
                <a:gd name="T76" fmla="*/ 321 w 766"/>
                <a:gd name="T77" fmla="*/ 212 h 664"/>
                <a:gd name="T78" fmla="*/ 373 w 766"/>
                <a:gd name="T79" fmla="*/ 163 h 664"/>
                <a:gd name="T80" fmla="*/ 399 w 766"/>
                <a:gd name="T81" fmla="*/ 148 h 664"/>
                <a:gd name="T82" fmla="*/ 445 w 766"/>
                <a:gd name="T83" fmla="*/ 182 h 664"/>
                <a:gd name="T84" fmla="*/ 398 w 766"/>
                <a:gd name="T85" fmla="*/ 196 h 664"/>
                <a:gd name="T86" fmla="*/ 452 w 766"/>
                <a:gd name="T87" fmla="*/ 288 h 664"/>
                <a:gd name="T88" fmla="*/ 663 w 766"/>
                <a:gd name="T89" fmla="*/ 143 h 664"/>
                <a:gd name="T90" fmla="*/ 647 w 766"/>
                <a:gd name="T91" fmla="*/ 138 h 664"/>
                <a:gd name="T92" fmla="*/ 641 w 766"/>
                <a:gd name="T93" fmla="*/ 128 h 664"/>
                <a:gd name="T94" fmla="*/ 616 w 766"/>
                <a:gd name="T95" fmla="*/ 85 h 664"/>
                <a:gd name="T96" fmla="*/ 674 w 766"/>
                <a:gd name="T97" fmla="*/ 38 h 664"/>
                <a:gd name="T98" fmla="*/ 690 w 766"/>
                <a:gd name="T99" fmla="*/ 43 h 664"/>
                <a:gd name="T100" fmla="*/ 716 w 766"/>
                <a:gd name="T101" fmla="*/ 11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6" h="664">
                  <a:moveTo>
                    <a:pt x="752" y="77"/>
                  </a:moveTo>
                  <a:cubicBezTo>
                    <a:pt x="722" y="24"/>
                    <a:pt x="722" y="24"/>
                    <a:pt x="722" y="24"/>
                  </a:cubicBezTo>
                  <a:cubicBezTo>
                    <a:pt x="713" y="9"/>
                    <a:pt x="697" y="0"/>
                    <a:pt x="680" y="0"/>
                  </a:cubicBezTo>
                  <a:cubicBezTo>
                    <a:pt x="671" y="0"/>
                    <a:pt x="663" y="2"/>
                    <a:pt x="655" y="6"/>
                  </a:cubicBezTo>
                  <a:cubicBezTo>
                    <a:pt x="602" y="37"/>
                    <a:pt x="602" y="37"/>
                    <a:pt x="602" y="37"/>
                  </a:cubicBezTo>
                  <a:cubicBezTo>
                    <a:pt x="579" y="50"/>
                    <a:pt x="571" y="80"/>
                    <a:pt x="584" y="104"/>
                  </a:cubicBezTo>
                  <a:cubicBezTo>
                    <a:pt x="591" y="114"/>
                    <a:pt x="591" y="114"/>
                    <a:pt x="591" y="114"/>
                  </a:cubicBezTo>
                  <a:cubicBezTo>
                    <a:pt x="516" y="157"/>
                    <a:pt x="516" y="157"/>
                    <a:pt x="516" y="157"/>
                  </a:cubicBezTo>
                  <a:cubicBezTo>
                    <a:pt x="486" y="117"/>
                    <a:pt x="437" y="90"/>
                    <a:pt x="383" y="90"/>
                  </a:cubicBezTo>
                  <a:cubicBezTo>
                    <a:pt x="329" y="90"/>
                    <a:pt x="280" y="117"/>
                    <a:pt x="250" y="157"/>
                  </a:cubicBezTo>
                  <a:cubicBezTo>
                    <a:pt x="175" y="114"/>
                    <a:pt x="175" y="114"/>
                    <a:pt x="175" y="114"/>
                  </a:cubicBezTo>
                  <a:cubicBezTo>
                    <a:pt x="182" y="104"/>
                    <a:pt x="182" y="104"/>
                    <a:pt x="182" y="104"/>
                  </a:cubicBezTo>
                  <a:cubicBezTo>
                    <a:pt x="195" y="80"/>
                    <a:pt x="187" y="50"/>
                    <a:pt x="164" y="37"/>
                  </a:cubicBezTo>
                  <a:cubicBezTo>
                    <a:pt x="111" y="6"/>
                    <a:pt x="111" y="6"/>
                    <a:pt x="111" y="6"/>
                  </a:cubicBezTo>
                  <a:cubicBezTo>
                    <a:pt x="103" y="2"/>
                    <a:pt x="95" y="0"/>
                    <a:pt x="86" y="0"/>
                  </a:cubicBezTo>
                  <a:cubicBezTo>
                    <a:pt x="69" y="0"/>
                    <a:pt x="53" y="9"/>
                    <a:pt x="44" y="24"/>
                  </a:cubicBezTo>
                  <a:cubicBezTo>
                    <a:pt x="14" y="77"/>
                    <a:pt x="14" y="77"/>
                    <a:pt x="14" y="77"/>
                  </a:cubicBezTo>
                  <a:cubicBezTo>
                    <a:pt x="0" y="100"/>
                    <a:pt x="8" y="130"/>
                    <a:pt x="31" y="144"/>
                  </a:cubicBezTo>
                  <a:cubicBezTo>
                    <a:pt x="84" y="174"/>
                    <a:pt x="84" y="174"/>
                    <a:pt x="84" y="174"/>
                  </a:cubicBezTo>
                  <a:cubicBezTo>
                    <a:pt x="92" y="179"/>
                    <a:pt x="100" y="181"/>
                    <a:pt x="109" y="181"/>
                  </a:cubicBezTo>
                  <a:cubicBezTo>
                    <a:pt x="126" y="181"/>
                    <a:pt x="142" y="172"/>
                    <a:pt x="151" y="156"/>
                  </a:cubicBezTo>
                  <a:cubicBezTo>
                    <a:pt x="157" y="146"/>
                    <a:pt x="157" y="146"/>
                    <a:pt x="157" y="146"/>
                  </a:cubicBezTo>
                  <a:cubicBezTo>
                    <a:pt x="232" y="189"/>
                    <a:pt x="232" y="189"/>
                    <a:pt x="232" y="189"/>
                  </a:cubicBezTo>
                  <a:cubicBezTo>
                    <a:pt x="223" y="209"/>
                    <a:pt x="218" y="232"/>
                    <a:pt x="218" y="255"/>
                  </a:cubicBezTo>
                  <a:cubicBezTo>
                    <a:pt x="218" y="340"/>
                    <a:pt x="282" y="410"/>
                    <a:pt x="365" y="419"/>
                  </a:cubicBezTo>
                  <a:cubicBezTo>
                    <a:pt x="365" y="505"/>
                    <a:pt x="365" y="505"/>
                    <a:pt x="365" y="505"/>
                  </a:cubicBezTo>
                  <a:cubicBezTo>
                    <a:pt x="352" y="505"/>
                    <a:pt x="352" y="505"/>
                    <a:pt x="352" y="505"/>
                  </a:cubicBezTo>
                  <a:cubicBezTo>
                    <a:pt x="326" y="505"/>
                    <a:pt x="304" y="527"/>
                    <a:pt x="304" y="554"/>
                  </a:cubicBezTo>
                  <a:cubicBezTo>
                    <a:pt x="304" y="615"/>
                    <a:pt x="304" y="615"/>
                    <a:pt x="304" y="615"/>
                  </a:cubicBezTo>
                  <a:cubicBezTo>
                    <a:pt x="304" y="642"/>
                    <a:pt x="326" y="664"/>
                    <a:pt x="352" y="664"/>
                  </a:cubicBezTo>
                  <a:cubicBezTo>
                    <a:pt x="414" y="664"/>
                    <a:pt x="414" y="664"/>
                    <a:pt x="414" y="664"/>
                  </a:cubicBezTo>
                  <a:cubicBezTo>
                    <a:pt x="440" y="664"/>
                    <a:pt x="462" y="642"/>
                    <a:pt x="462" y="615"/>
                  </a:cubicBezTo>
                  <a:cubicBezTo>
                    <a:pt x="462" y="554"/>
                    <a:pt x="462" y="554"/>
                    <a:pt x="462" y="554"/>
                  </a:cubicBezTo>
                  <a:cubicBezTo>
                    <a:pt x="462" y="527"/>
                    <a:pt x="440" y="505"/>
                    <a:pt x="414" y="505"/>
                  </a:cubicBezTo>
                  <a:cubicBezTo>
                    <a:pt x="401" y="505"/>
                    <a:pt x="401" y="505"/>
                    <a:pt x="401" y="505"/>
                  </a:cubicBezTo>
                  <a:cubicBezTo>
                    <a:pt x="401" y="419"/>
                    <a:pt x="401" y="419"/>
                    <a:pt x="401" y="419"/>
                  </a:cubicBezTo>
                  <a:cubicBezTo>
                    <a:pt x="484" y="410"/>
                    <a:pt x="548" y="340"/>
                    <a:pt x="548" y="255"/>
                  </a:cubicBezTo>
                  <a:cubicBezTo>
                    <a:pt x="548" y="232"/>
                    <a:pt x="543" y="209"/>
                    <a:pt x="534" y="189"/>
                  </a:cubicBezTo>
                  <a:cubicBezTo>
                    <a:pt x="609" y="146"/>
                    <a:pt x="609" y="146"/>
                    <a:pt x="609" y="146"/>
                  </a:cubicBezTo>
                  <a:cubicBezTo>
                    <a:pt x="615" y="156"/>
                    <a:pt x="615" y="156"/>
                    <a:pt x="615" y="156"/>
                  </a:cubicBezTo>
                  <a:cubicBezTo>
                    <a:pt x="624" y="172"/>
                    <a:pt x="640" y="181"/>
                    <a:pt x="657" y="181"/>
                  </a:cubicBezTo>
                  <a:cubicBezTo>
                    <a:pt x="666" y="181"/>
                    <a:pt x="674" y="179"/>
                    <a:pt x="682" y="174"/>
                  </a:cubicBezTo>
                  <a:cubicBezTo>
                    <a:pt x="735" y="144"/>
                    <a:pt x="735" y="144"/>
                    <a:pt x="735" y="144"/>
                  </a:cubicBezTo>
                  <a:cubicBezTo>
                    <a:pt x="758" y="130"/>
                    <a:pt x="766" y="100"/>
                    <a:pt x="752" y="77"/>
                  </a:cubicBezTo>
                  <a:close/>
                  <a:moveTo>
                    <a:pt x="150" y="85"/>
                  </a:moveTo>
                  <a:cubicBezTo>
                    <a:pt x="130" y="120"/>
                    <a:pt x="130" y="120"/>
                    <a:pt x="130" y="120"/>
                  </a:cubicBezTo>
                  <a:cubicBezTo>
                    <a:pt x="125" y="128"/>
                    <a:pt x="125" y="128"/>
                    <a:pt x="125" y="128"/>
                  </a:cubicBezTo>
                  <a:cubicBezTo>
                    <a:pt x="119" y="138"/>
                    <a:pt x="119" y="138"/>
                    <a:pt x="119" y="138"/>
                  </a:cubicBezTo>
                  <a:cubicBezTo>
                    <a:pt x="117" y="142"/>
                    <a:pt x="113" y="144"/>
                    <a:pt x="109" y="144"/>
                  </a:cubicBezTo>
                  <a:cubicBezTo>
                    <a:pt x="107" y="144"/>
                    <a:pt x="104" y="144"/>
                    <a:pt x="103" y="143"/>
                  </a:cubicBezTo>
                  <a:cubicBezTo>
                    <a:pt x="50" y="112"/>
                    <a:pt x="50" y="112"/>
                    <a:pt x="50" y="112"/>
                  </a:cubicBezTo>
                  <a:cubicBezTo>
                    <a:pt x="44" y="109"/>
                    <a:pt x="42" y="101"/>
                    <a:pt x="45" y="95"/>
                  </a:cubicBezTo>
                  <a:cubicBezTo>
                    <a:pt x="76" y="43"/>
                    <a:pt x="76" y="43"/>
                    <a:pt x="76" y="43"/>
                  </a:cubicBezTo>
                  <a:cubicBezTo>
                    <a:pt x="78" y="39"/>
                    <a:pt x="82" y="36"/>
                    <a:pt x="86" y="36"/>
                  </a:cubicBezTo>
                  <a:cubicBezTo>
                    <a:pt x="88" y="36"/>
                    <a:pt x="91" y="37"/>
                    <a:pt x="92" y="38"/>
                  </a:cubicBezTo>
                  <a:cubicBezTo>
                    <a:pt x="145" y="69"/>
                    <a:pt x="145" y="69"/>
                    <a:pt x="145" y="69"/>
                  </a:cubicBezTo>
                  <a:cubicBezTo>
                    <a:pt x="151" y="72"/>
                    <a:pt x="153" y="79"/>
                    <a:pt x="150" y="85"/>
                  </a:cubicBezTo>
                  <a:close/>
                  <a:moveTo>
                    <a:pt x="414" y="542"/>
                  </a:moveTo>
                  <a:cubicBezTo>
                    <a:pt x="420" y="542"/>
                    <a:pt x="426" y="548"/>
                    <a:pt x="426" y="554"/>
                  </a:cubicBezTo>
                  <a:cubicBezTo>
                    <a:pt x="426" y="615"/>
                    <a:pt x="426" y="615"/>
                    <a:pt x="426" y="615"/>
                  </a:cubicBezTo>
                  <a:cubicBezTo>
                    <a:pt x="426" y="622"/>
                    <a:pt x="420" y="628"/>
                    <a:pt x="414" y="628"/>
                  </a:cubicBezTo>
                  <a:cubicBezTo>
                    <a:pt x="352" y="628"/>
                    <a:pt x="352" y="628"/>
                    <a:pt x="352" y="628"/>
                  </a:cubicBezTo>
                  <a:cubicBezTo>
                    <a:pt x="346" y="628"/>
                    <a:pt x="340" y="622"/>
                    <a:pt x="340" y="615"/>
                  </a:cubicBezTo>
                  <a:cubicBezTo>
                    <a:pt x="340" y="554"/>
                    <a:pt x="340" y="554"/>
                    <a:pt x="340" y="554"/>
                  </a:cubicBezTo>
                  <a:cubicBezTo>
                    <a:pt x="340" y="548"/>
                    <a:pt x="346" y="542"/>
                    <a:pt x="352" y="542"/>
                  </a:cubicBezTo>
                  <a:cubicBezTo>
                    <a:pt x="365" y="542"/>
                    <a:pt x="365" y="542"/>
                    <a:pt x="365" y="542"/>
                  </a:cubicBezTo>
                  <a:cubicBezTo>
                    <a:pt x="401" y="542"/>
                    <a:pt x="401" y="542"/>
                    <a:pt x="401" y="542"/>
                  </a:cubicBezTo>
                  <a:lnTo>
                    <a:pt x="414" y="542"/>
                  </a:lnTo>
                  <a:close/>
                  <a:moveTo>
                    <a:pt x="452" y="288"/>
                  </a:moveTo>
                  <a:cubicBezTo>
                    <a:pt x="452" y="316"/>
                    <a:pt x="430" y="334"/>
                    <a:pt x="399" y="337"/>
                  </a:cubicBezTo>
                  <a:cubicBezTo>
                    <a:pt x="399" y="362"/>
                    <a:pt x="399" y="362"/>
                    <a:pt x="399" y="362"/>
                  </a:cubicBezTo>
                  <a:cubicBezTo>
                    <a:pt x="373" y="362"/>
                    <a:pt x="373" y="362"/>
                    <a:pt x="373" y="362"/>
                  </a:cubicBezTo>
                  <a:cubicBezTo>
                    <a:pt x="373" y="337"/>
                    <a:pt x="373" y="337"/>
                    <a:pt x="373" y="337"/>
                  </a:cubicBezTo>
                  <a:cubicBezTo>
                    <a:pt x="352" y="334"/>
                    <a:pt x="331" y="326"/>
                    <a:pt x="314" y="313"/>
                  </a:cubicBezTo>
                  <a:cubicBezTo>
                    <a:pt x="334" y="285"/>
                    <a:pt x="334" y="285"/>
                    <a:pt x="334" y="285"/>
                  </a:cubicBezTo>
                  <a:cubicBezTo>
                    <a:pt x="347" y="295"/>
                    <a:pt x="360" y="302"/>
                    <a:pt x="374" y="305"/>
                  </a:cubicBezTo>
                  <a:cubicBezTo>
                    <a:pt x="374" y="265"/>
                    <a:pt x="374" y="265"/>
                    <a:pt x="374" y="265"/>
                  </a:cubicBezTo>
                  <a:cubicBezTo>
                    <a:pt x="338" y="255"/>
                    <a:pt x="321" y="242"/>
                    <a:pt x="321" y="212"/>
                  </a:cubicBezTo>
                  <a:cubicBezTo>
                    <a:pt x="321" y="212"/>
                    <a:pt x="321" y="212"/>
                    <a:pt x="321" y="212"/>
                  </a:cubicBezTo>
                  <a:cubicBezTo>
                    <a:pt x="321" y="184"/>
                    <a:pt x="342" y="166"/>
                    <a:pt x="373" y="163"/>
                  </a:cubicBezTo>
                  <a:cubicBezTo>
                    <a:pt x="373" y="148"/>
                    <a:pt x="373" y="148"/>
                    <a:pt x="373" y="148"/>
                  </a:cubicBezTo>
                  <a:cubicBezTo>
                    <a:pt x="399" y="148"/>
                    <a:pt x="399" y="148"/>
                    <a:pt x="399" y="148"/>
                  </a:cubicBezTo>
                  <a:cubicBezTo>
                    <a:pt x="399" y="164"/>
                    <a:pt x="399" y="164"/>
                    <a:pt x="399" y="164"/>
                  </a:cubicBezTo>
                  <a:cubicBezTo>
                    <a:pt x="417" y="166"/>
                    <a:pt x="432" y="172"/>
                    <a:pt x="445" y="182"/>
                  </a:cubicBezTo>
                  <a:cubicBezTo>
                    <a:pt x="429" y="211"/>
                    <a:pt x="429" y="211"/>
                    <a:pt x="429" y="211"/>
                  </a:cubicBezTo>
                  <a:cubicBezTo>
                    <a:pt x="419" y="204"/>
                    <a:pt x="408" y="199"/>
                    <a:pt x="398" y="196"/>
                  </a:cubicBezTo>
                  <a:cubicBezTo>
                    <a:pt x="398" y="234"/>
                    <a:pt x="398" y="234"/>
                    <a:pt x="398" y="234"/>
                  </a:cubicBezTo>
                  <a:cubicBezTo>
                    <a:pt x="436" y="244"/>
                    <a:pt x="452" y="260"/>
                    <a:pt x="452" y="288"/>
                  </a:cubicBezTo>
                  <a:close/>
                  <a:moveTo>
                    <a:pt x="716" y="112"/>
                  </a:moveTo>
                  <a:cubicBezTo>
                    <a:pt x="663" y="143"/>
                    <a:pt x="663" y="143"/>
                    <a:pt x="663" y="143"/>
                  </a:cubicBezTo>
                  <a:cubicBezTo>
                    <a:pt x="662" y="144"/>
                    <a:pt x="659" y="144"/>
                    <a:pt x="657" y="144"/>
                  </a:cubicBezTo>
                  <a:cubicBezTo>
                    <a:pt x="653" y="144"/>
                    <a:pt x="649" y="142"/>
                    <a:pt x="647" y="138"/>
                  </a:cubicBezTo>
                  <a:cubicBezTo>
                    <a:pt x="641" y="128"/>
                    <a:pt x="641" y="128"/>
                    <a:pt x="641" y="128"/>
                  </a:cubicBezTo>
                  <a:cubicBezTo>
                    <a:pt x="641" y="128"/>
                    <a:pt x="641" y="128"/>
                    <a:pt x="641" y="128"/>
                  </a:cubicBezTo>
                  <a:cubicBezTo>
                    <a:pt x="627" y="103"/>
                    <a:pt x="627" y="103"/>
                    <a:pt x="627" y="103"/>
                  </a:cubicBezTo>
                  <a:cubicBezTo>
                    <a:pt x="616" y="85"/>
                    <a:pt x="616" y="85"/>
                    <a:pt x="616" y="85"/>
                  </a:cubicBezTo>
                  <a:cubicBezTo>
                    <a:pt x="613" y="79"/>
                    <a:pt x="615" y="72"/>
                    <a:pt x="621" y="69"/>
                  </a:cubicBezTo>
                  <a:cubicBezTo>
                    <a:pt x="674" y="38"/>
                    <a:pt x="674" y="38"/>
                    <a:pt x="674" y="38"/>
                  </a:cubicBezTo>
                  <a:cubicBezTo>
                    <a:pt x="675" y="37"/>
                    <a:pt x="678" y="36"/>
                    <a:pt x="680" y="36"/>
                  </a:cubicBezTo>
                  <a:cubicBezTo>
                    <a:pt x="684" y="36"/>
                    <a:pt x="688" y="39"/>
                    <a:pt x="690" y="43"/>
                  </a:cubicBezTo>
                  <a:cubicBezTo>
                    <a:pt x="721" y="95"/>
                    <a:pt x="721" y="95"/>
                    <a:pt x="721" y="95"/>
                  </a:cubicBezTo>
                  <a:cubicBezTo>
                    <a:pt x="724" y="101"/>
                    <a:pt x="722" y="109"/>
                    <a:pt x="716"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a:ea typeface="+mn-ea"/>
                <a:cs typeface="+mn-cs"/>
              </a:endParaRPr>
            </a:p>
          </p:txBody>
        </p:sp>
        <p:sp>
          <p:nvSpPr>
            <p:cNvPr id="101" name="Freeform 6">
              <a:extLst>
                <a:ext uri="{FF2B5EF4-FFF2-40B4-BE49-F238E27FC236}">
                  <a16:creationId xmlns:a16="http://schemas.microsoft.com/office/drawing/2014/main" id="{F7136A07-1296-FF42-A861-312539882CB0}"/>
                </a:ext>
              </a:extLst>
            </p:cNvPr>
            <p:cNvSpPr>
              <a:spLocks/>
            </p:cNvSpPr>
            <p:nvPr/>
          </p:nvSpPr>
          <p:spPr bwMode="auto">
            <a:xfrm>
              <a:off x="6827838" y="3649663"/>
              <a:ext cx="34925" cy="69850"/>
            </a:xfrm>
            <a:custGeom>
              <a:avLst/>
              <a:gdLst>
                <a:gd name="T0" fmla="*/ 0 w 17"/>
                <a:gd name="T1" fmla="*/ 0 h 35"/>
                <a:gd name="T2" fmla="*/ 0 w 17"/>
                <a:gd name="T3" fmla="*/ 35 h 35"/>
                <a:gd name="T4" fmla="*/ 17 w 17"/>
                <a:gd name="T5" fmla="*/ 19 h 35"/>
                <a:gd name="T6" fmla="*/ 17 w 17"/>
                <a:gd name="T7" fmla="*/ 19 h 35"/>
                <a:gd name="T8" fmla="*/ 0 w 17"/>
                <a:gd name="T9" fmla="*/ 0 h 35"/>
              </a:gdLst>
              <a:ahLst/>
              <a:cxnLst>
                <a:cxn ang="0">
                  <a:pos x="T0" y="T1"/>
                </a:cxn>
                <a:cxn ang="0">
                  <a:pos x="T2" y="T3"/>
                </a:cxn>
                <a:cxn ang="0">
                  <a:pos x="T4" y="T5"/>
                </a:cxn>
                <a:cxn ang="0">
                  <a:pos x="T6" y="T7"/>
                </a:cxn>
                <a:cxn ang="0">
                  <a:pos x="T8" y="T9"/>
                </a:cxn>
              </a:cxnLst>
              <a:rect l="0" t="0" r="r" b="b"/>
              <a:pathLst>
                <a:path w="17" h="35">
                  <a:moveTo>
                    <a:pt x="0" y="0"/>
                  </a:moveTo>
                  <a:cubicBezTo>
                    <a:pt x="0" y="35"/>
                    <a:pt x="0" y="35"/>
                    <a:pt x="0" y="35"/>
                  </a:cubicBezTo>
                  <a:cubicBezTo>
                    <a:pt x="11" y="33"/>
                    <a:pt x="17" y="28"/>
                    <a:pt x="17" y="19"/>
                  </a:cubicBezTo>
                  <a:cubicBezTo>
                    <a:pt x="17" y="19"/>
                    <a:pt x="17" y="19"/>
                    <a:pt x="17" y="19"/>
                  </a:cubicBezTo>
                  <a:cubicBezTo>
                    <a:pt x="17" y="10"/>
                    <a:pt x="13"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a:ea typeface="+mn-ea"/>
                <a:cs typeface="+mn-cs"/>
              </a:endParaRPr>
            </a:p>
          </p:txBody>
        </p:sp>
        <p:sp>
          <p:nvSpPr>
            <p:cNvPr id="102" name="Freeform 7">
              <a:extLst>
                <a:ext uri="{FF2B5EF4-FFF2-40B4-BE49-F238E27FC236}">
                  <a16:creationId xmlns:a16="http://schemas.microsoft.com/office/drawing/2014/main" id="{DD05A4E8-FE99-6647-9B83-78B5319E1D63}"/>
                </a:ext>
              </a:extLst>
            </p:cNvPr>
            <p:cNvSpPr>
              <a:spLocks/>
            </p:cNvSpPr>
            <p:nvPr/>
          </p:nvSpPr>
          <p:spPr bwMode="auto">
            <a:xfrm>
              <a:off x="6746875" y="3495675"/>
              <a:ext cx="33338" cy="68263"/>
            </a:xfrm>
            <a:custGeom>
              <a:avLst/>
              <a:gdLst>
                <a:gd name="T0" fmla="*/ 0 w 17"/>
                <a:gd name="T1" fmla="*/ 15 h 34"/>
                <a:gd name="T2" fmla="*/ 0 w 17"/>
                <a:gd name="T3" fmla="*/ 16 h 34"/>
                <a:gd name="T4" fmla="*/ 17 w 17"/>
                <a:gd name="T5" fmla="*/ 34 h 34"/>
                <a:gd name="T6" fmla="*/ 17 w 17"/>
                <a:gd name="T7" fmla="*/ 0 h 34"/>
                <a:gd name="T8" fmla="*/ 0 w 17"/>
                <a:gd name="T9" fmla="*/ 15 h 34"/>
              </a:gdLst>
              <a:ahLst/>
              <a:cxnLst>
                <a:cxn ang="0">
                  <a:pos x="T0" y="T1"/>
                </a:cxn>
                <a:cxn ang="0">
                  <a:pos x="T2" y="T3"/>
                </a:cxn>
                <a:cxn ang="0">
                  <a:pos x="T4" y="T5"/>
                </a:cxn>
                <a:cxn ang="0">
                  <a:pos x="T6" y="T7"/>
                </a:cxn>
                <a:cxn ang="0">
                  <a:pos x="T8" y="T9"/>
                </a:cxn>
              </a:cxnLst>
              <a:rect l="0" t="0" r="r" b="b"/>
              <a:pathLst>
                <a:path w="17" h="34">
                  <a:moveTo>
                    <a:pt x="0" y="15"/>
                  </a:moveTo>
                  <a:cubicBezTo>
                    <a:pt x="0" y="16"/>
                    <a:pt x="0" y="16"/>
                    <a:pt x="0" y="16"/>
                  </a:cubicBezTo>
                  <a:cubicBezTo>
                    <a:pt x="0" y="24"/>
                    <a:pt x="4" y="29"/>
                    <a:pt x="17" y="34"/>
                  </a:cubicBezTo>
                  <a:cubicBezTo>
                    <a:pt x="17" y="0"/>
                    <a:pt x="17" y="0"/>
                    <a:pt x="17" y="0"/>
                  </a:cubicBezTo>
                  <a:cubicBezTo>
                    <a:pt x="5" y="2"/>
                    <a:pt x="0"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103" name="TextBox 102">
            <a:extLst>
              <a:ext uri="{FF2B5EF4-FFF2-40B4-BE49-F238E27FC236}">
                <a16:creationId xmlns:a16="http://schemas.microsoft.com/office/drawing/2014/main" id="{D41C87CC-E24E-4D41-97FC-8F27EED7C12E}"/>
              </a:ext>
            </a:extLst>
          </p:cNvPr>
          <p:cNvSpPr txBox="1"/>
          <p:nvPr/>
        </p:nvSpPr>
        <p:spPr>
          <a:xfrm>
            <a:off x="2607897" y="3351506"/>
            <a:ext cx="1402378" cy="200055"/>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36454F"/>
                </a:solidFill>
                <a:effectLst/>
                <a:uLnTx/>
                <a:uFillTx/>
                <a:latin typeface="Avenir Book Oblique" panose="02000503020000020003" pitchFamily="2" charset="0"/>
                <a:ea typeface="+mn-ea"/>
                <a:cs typeface="+mn-cs"/>
              </a:rPr>
              <a:t>Log data with one or more IDs</a:t>
            </a:r>
          </a:p>
        </p:txBody>
      </p:sp>
      <p:pic>
        <p:nvPicPr>
          <p:cNvPr id="12" name="Picture 11" descr="Logo&#10;&#10;Description automatically generated">
            <a:extLst>
              <a:ext uri="{FF2B5EF4-FFF2-40B4-BE49-F238E27FC236}">
                <a16:creationId xmlns:a16="http://schemas.microsoft.com/office/drawing/2014/main" id="{E37A1927-B419-714B-841C-411BFD645143}"/>
              </a:ext>
            </a:extLst>
          </p:cNvPr>
          <p:cNvPicPr>
            <a:picLocks noChangeAspect="1"/>
          </p:cNvPicPr>
          <p:nvPr/>
        </p:nvPicPr>
        <p:blipFill>
          <a:blip r:embed="rId3"/>
          <a:stretch>
            <a:fillRect/>
          </a:stretch>
        </p:blipFill>
        <p:spPr>
          <a:xfrm>
            <a:off x="3161655" y="2190782"/>
            <a:ext cx="774916" cy="270778"/>
          </a:xfrm>
          <a:prstGeom prst="rect">
            <a:avLst/>
          </a:prstGeom>
        </p:spPr>
      </p:pic>
    </p:spTree>
    <p:extLst>
      <p:ext uri="{BB962C8B-B14F-4D97-AF65-F5344CB8AC3E}">
        <p14:creationId xmlns:p14="http://schemas.microsoft.com/office/powerpoint/2010/main" val="189068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5EAC63-1DE9-064A-9E16-6C19DB00F736}"/>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33AFD11E-607A-A643-BBEB-DC96E44BC65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92446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68C2FA-0AFF-4B43-8E8F-83A008149557}"/>
              </a:ext>
            </a:extLst>
          </p:cNvPr>
          <p:cNvSpPr>
            <a:spLocks noGrp="1"/>
          </p:cNvSpPr>
          <p:nvPr>
            <p:ph idx="1"/>
          </p:nvPr>
        </p:nvSpPr>
        <p:spPr>
          <a:xfrm>
            <a:off x="693964" y="1475969"/>
            <a:ext cx="3763736" cy="3464250"/>
          </a:xfrm>
        </p:spPr>
        <p:txBody>
          <a:bodyPr>
            <a:normAutofit/>
          </a:bodyPr>
          <a:lstStyle/>
          <a:p>
            <a:pPr marL="0" indent="0">
              <a:buNone/>
            </a:pPr>
            <a:r>
              <a:rPr lang="en-US" sz="1200" dirty="0"/>
              <a:t>With the demise of third-party cookies and the emergence of privacy regulations such as CCPA and GDPR, brands must rely on their user-consented first-party data to continue to personalize ads to customers. </a:t>
            </a:r>
          </a:p>
          <a:p>
            <a:pPr marL="0" indent="0">
              <a:buNone/>
            </a:pPr>
            <a:r>
              <a:rPr lang="en-US" sz="1200" dirty="0" err="1"/>
              <a:t>LiveRamp’s</a:t>
            </a:r>
            <a:r>
              <a:rPr lang="en-US" sz="1200" dirty="0"/>
              <a:t> </a:t>
            </a:r>
            <a:r>
              <a:rPr lang="en-US" sz="1200" dirty="0" err="1"/>
              <a:t>RampID</a:t>
            </a:r>
            <a:r>
              <a:rPr lang="en-US" sz="1200" dirty="0"/>
              <a:t> is one of the largest and most accurate people-based identity graphs. Brands use </a:t>
            </a:r>
            <a:r>
              <a:rPr lang="en-US" sz="1200" dirty="0" err="1"/>
              <a:t>LiveRamp</a:t>
            </a:r>
            <a:r>
              <a:rPr lang="en-US" sz="1200" dirty="0"/>
              <a:t> to connect their offline and online customer data while remaining privacy-first and eliminating dependence on third-party cookies. </a:t>
            </a:r>
          </a:p>
          <a:p>
            <a:pPr marL="0" indent="0">
              <a:buNone/>
            </a:pPr>
            <a:r>
              <a:rPr lang="en-US" sz="1200" dirty="0">
                <a:latin typeface="Avenir Medium" panose="02000503020000020003" pitchFamily="2" charset="0"/>
              </a:rPr>
              <a:t>By integrating with </a:t>
            </a:r>
            <a:r>
              <a:rPr lang="en-US" sz="1200" dirty="0" err="1">
                <a:latin typeface="Avenir Medium" panose="02000503020000020003" pitchFamily="2" charset="0"/>
              </a:rPr>
              <a:t>LiveRamp’s</a:t>
            </a:r>
            <a:r>
              <a:rPr lang="en-US" sz="1200" dirty="0">
                <a:latin typeface="Avenir Medium" panose="02000503020000020003" pitchFamily="2" charset="0"/>
              </a:rPr>
              <a:t> </a:t>
            </a:r>
            <a:r>
              <a:rPr lang="en-US" sz="1200" dirty="0" err="1">
                <a:latin typeface="Avenir Medium" panose="02000503020000020003" pitchFamily="2" charset="0"/>
              </a:rPr>
              <a:t>RampID</a:t>
            </a:r>
            <a:r>
              <a:rPr lang="en-US" sz="1200" dirty="0">
                <a:latin typeface="Avenir Medium" panose="02000503020000020003" pitchFamily="2" charset="0"/>
              </a:rPr>
              <a:t>, </a:t>
            </a:r>
            <a:r>
              <a:rPr lang="en-US" sz="1200" dirty="0" err="1">
                <a:latin typeface="Avenir Medium" panose="02000503020000020003" pitchFamily="2" charset="0"/>
              </a:rPr>
              <a:t>Jivox</a:t>
            </a:r>
            <a:r>
              <a:rPr lang="en-US" sz="1200" dirty="0">
                <a:latin typeface="Avenir Medium" panose="02000503020000020003" pitchFamily="2" charset="0"/>
              </a:rPr>
              <a:t> provides brands a way to personalize without third-party cookies and leverage their own user-consented data.</a:t>
            </a:r>
          </a:p>
        </p:txBody>
      </p:sp>
      <p:sp>
        <p:nvSpPr>
          <p:cNvPr id="3" name="Slide Number Placeholder 2">
            <a:extLst>
              <a:ext uri="{FF2B5EF4-FFF2-40B4-BE49-F238E27FC236}">
                <a16:creationId xmlns:a16="http://schemas.microsoft.com/office/drawing/2014/main" id="{21505FCC-C250-6B49-B7EA-60DBF46AD5AB}"/>
              </a:ext>
            </a:extLst>
          </p:cNvPr>
          <p:cNvSpPr>
            <a:spLocks noGrp="1"/>
          </p:cNvSpPr>
          <p:nvPr>
            <p:ph type="sldNum" sz="quarter" idx="12"/>
          </p:nvPr>
        </p:nvSpPr>
        <p:spPr/>
        <p:txBody>
          <a:bodyPr/>
          <a:lstStyle/>
          <a:p>
            <a:fld id="{307EF997-0A3B-314B-87C7-90A984899C61}" type="slidenum">
              <a:rPr lang="en-US" smtClean="0"/>
              <a:t>2</a:t>
            </a:fld>
            <a:endParaRPr lang="en-US" dirty="0"/>
          </a:p>
        </p:txBody>
      </p:sp>
      <p:sp>
        <p:nvSpPr>
          <p:cNvPr id="4" name="Title 3">
            <a:extLst>
              <a:ext uri="{FF2B5EF4-FFF2-40B4-BE49-F238E27FC236}">
                <a16:creationId xmlns:a16="http://schemas.microsoft.com/office/drawing/2014/main" id="{CB7DE3DC-A3FC-CF4B-8A1D-C84B238B91BF}"/>
              </a:ext>
            </a:extLst>
          </p:cNvPr>
          <p:cNvSpPr>
            <a:spLocks noGrp="1"/>
          </p:cNvSpPr>
          <p:nvPr>
            <p:ph type="title"/>
          </p:nvPr>
        </p:nvSpPr>
        <p:spPr/>
        <p:txBody>
          <a:bodyPr/>
          <a:lstStyle/>
          <a:p>
            <a:r>
              <a:rPr lang="en-US" dirty="0">
                <a:solidFill>
                  <a:schemeClr val="accent4"/>
                </a:solidFill>
              </a:rPr>
              <a:t>LIVERAMP </a:t>
            </a:r>
            <a:r>
              <a:rPr lang="en-US" cap="none" dirty="0">
                <a:solidFill>
                  <a:schemeClr val="accent4"/>
                </a:solidFill>
              </a:rPr>
              <a:t>RAMPID </a:t>
            </a:r>
            <a:r>
              <a:rPr lang="en-US" dirty="0"/>
              <a:t>&amp; JIVOX</a:t>
            </a:r>
          </a:p>
        </p:txBody>
      </p:sp>
      <p:sp>
        <p:nvSpPr>
          <p:cNvPr id="5" name="Text Placeholder 4">
            <a:extLst>
              <a:ext uri="{FF2B5EF4-FFF2-40B4-BE49-F238E27FC236}">
                <a16:creationId xmlns:a16="http://schemas.microsoft.com/office/drawing/2014/main" id="{B92F0C12-E850-9F4B-8BF7-2C1A870CC1B2}"/>
              </a:ext>
            </a:extLst>
          </p:cNvPr>
          <p:cNvSpPr>
            <a:spLocks noGrp="1"/>
          </p:cNvSpPr>
          <p:nvPr>
            <p:ph type="body" sz="quarter" idx="13"/>
          </p:nvPr>
        </p:nvSpPr>
        <p:spPr/>
        <p:txBody>
          <a:bodyPr/>
          <a:lstStyle/>
          <a:p>
            <a:r>
              <a:rPr lang="en-US" dirty="0"/>
              <a:t>Why it matters</a:t>
            </a:r>
          </a:p>
        </p:txBody>
      </p:sp>
      <p:grpSp>
        <p:nvGrpSpPr>
          <p:cNvPr id="21" name="Group 20">
            <a:extLst>
              <a:ext uri="{FF2B5EF4-FFF2-40B4-BE49-F238E27FC236}">
                <a16:creationId xmlns:a16="http://schemas.microsoft.com/office/drawing/2014/main" id="{AC35BFAB-3E13-BD4C-989D-27F3198D1FB2}"/>
              </a:ext>
            </a:extLst>
          </p:cNvPr>
          <p:cNvGrpSpPr/>
          <p:nvPr/>
        </p:nvGrpSpPr>
        <p:grpSpPr>
          <a:xfrm>
            <a:off x="5568367" y="1774285"/>
            <a:ext cx="1779165" cy="1751645"/>
            <a:chOff x="5568367" y="1774285"/>
            <a:chExt cx="1779165" cy="1751645"/>
          </a:xfrm>
        </p:grpSpPr>
        <p:sp>
          <p:nvSpPr>
            <p:cNvPr id="11" name="Freeform 61">
              <a:extLst>
                <a:ext uri="{FF2B5EF4-FFF2-40B4-BE49-F238E27FC236}">
                  <a16:creationId xmlns:a16="http://schemas.microsoft.com/office/drawing/2014/main" id="{6F0C0008-7F79-7044-B9A8-41148E54F977}"/>
                </a:ext>
              </a:extLst>
            </p:cNvPr>
            <p:cNvSpPr>
              <a:spLocks/>
            </p:cNvSpPr>
            <p:nvPr/>
          </p:nvSpPr>
          <p:spPr bwMode="auto">
            <a:xfrm>
              <a:off x="5568367" y="1846042"/>
              <a:ext cx="1779165" cy="1608131"/>
            </a:xfrm>
            <a:custGeom>
              <a:avLst/>
              <a:gdLst>
                <a:gd name="T0" fmla="*/ 741 w 762"/>
                <a:gd name="T1" fmla="*/ 0 h 690"/>
                <a:gd name="T2" fmla="*/ 689 w 762"/>
                <a:gd name="T3" fmla="*/ 0 h 690"/>
                <a:gd name="T4" fmla="*/ 659 w 762"/>
                <a:gd name="T5" fmla="*/ 13 h 690"/>
                <a:gd name="T6" fmla="*/ 10 w 762"/>
                <a:gd name="T7" fmla="*/ 662 h 690"/>
                <a:gd name="T8" fmla="*/ 21 w 762"/>
                <a:gd name="T9" fmla="*/ 690 h 690"/>
                <a:gd name="T10" fmla="*/ 73 w 762"/>
                <a:gd name="T11" fmla="*/ 690 h 690"/>
                <a:gd name="T12" fmla="*/ 103 w 762"/>
                <a:gd name="T13" fmla="*/ 677 h 690"/>
                <a:gd name="T14" fmla="*/ 752 w 762"/>
                <a:gd name="T15" fmla="*/ 28 h 690"/>
                <a:gd name="T16" fmla="*/ 741 w 762"/>
                <a:gd name="T17"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2" h="690">
                  <a:moveTo>
                    <a:pt x="741" y="0"/>
                  </a:moveTo>
                  <a:cubicBezTo>
                    <a:pt x="689" y="0"/>
                    <a:pt x="689" y="0"/>
                    <a:pt x="689" y="0"/>
                  </a:cubicBezTo>
                  <a:cubicBezTo>
                    <a:pt x="678" y="0"/>
                    <a:pt x="667" y="5"/>
                    <a:pt x="659" y="13"/>
                  </a:cubicBezTo>
                  <a:cubicBezTo>
                    <a:pt x="10" y="662"/>
                    <a:pt x="10" y="662"/>
                    <a:pt x="10" y="662"/>
                  </a:cubicBezTo>
                  <a:cubicBezTo>
                    <a:pt x="0" y="672"/>
                    <a:pt x="7" y="690"/>
                    <a:pt x="21" y="690"/>
                  </a:cubicBezTo>
                  <a:cubicBezTo>
                    <a:pt x="73" y="690"/>
                    <a:pt x="73" y="690"/>
                    <a:pt x="73" y="690"/>
                  </a:cubicBezTo>
                  <a:cubicBezTo>
                    <a:pt x="84" y="690"/>
                    <a:pt x="95" y="685"/>
                    <a:pt x="103" y="677"/>
                  </a:cubicBezTo>
                  <a:cubicBezTo>
                    <a:pt x="752" y="28"/>
                    <a:pt x="752" y="28"/>
                    <a:pt x="752" y="28"/>
                  </a:cubicBezTo>
                  <a:cubicBezTo>
                    <a:pt x="762" y="18"/>
                    <a:pt x="755" y="0"/>
                    <a:pt x="741" y="0"/>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2">
              <a:extLst>
                <a:ext uri="{FF2B5EF4-FFF2-40B4-BE49-F238E27FC236}">
                  <a16:creationId xmlns:a16="http://schemas.microsoft.com/office/drawing/2014/main" id="{963F565E-650A-004A-B78B-DEFDF1C3EB43}"/>
                </a:ext>
              </a:extLst>
            </p:cNvPr>
            <p:cNvSpPr>
              <a:spLocks/>
            </p:cNvSpPr>
            <p:nvPr/>
          </p:nvSpPr>
          <p:spPr bwMode="auto">
            <a:xfrm>
              <a:off x="6512132" y="2780842"/>
              <a:ext cx="114276" cy="114024"/>
            </a:xfrm>
            <a:custGeom>
              <a:avLst/>
              <a:gdLst>
                <a:gd name="T0" fmla="*/ 22 w 49"/>
                <a:gd name="T1" fmla="*/ 49 h 49"/>
                <a:gd name="T2" fmla="*/ 49 w 49"/>
                <a:gd name="T3" fmla="*/ 22 h 49"/>
                <a:gd name="T4" fmla="*/ 38 w 49"/>
                <a:gd name="T5" fmla="*/ 0 h 49"/>
                <a:gd name="T6" fmla="*/ 0 w 49"/>
                <a:gd name="T7" fmla="*/ 38 h 49"/>
                <a:gd name="T8" fmla="*/ 22 w 49"/>
                <a:gd name="T9" fmla="*/ 49 h 49"/>
              </a:gdLst>
              <a:ahLst/>
              <a:cxnLst>
                <a:cxn ang="0">
                  <a:pos x="T0" y="T1"/>
                </a:cxn>
                <a:cxn ang="0">
                  <a:pos x="T2" y="T3"/>
                </a:cxn>
                <a:cxn ang="0">
                  <a:pos x="T4" y="T5"/>
                </a:cxn>
                <a:cxn ang="0">
                  <a:pos x="T6" y="T7"/>
                </a:cxn>
                <a:cxn ang="0">
                  <a:pos x="T8" y="T9"/>
                </a:cxn>
              </a:cxnLst>
              <a:rect l="0" t="0" r="r" b="b"/>
              <a:pathLst>
                <a:path w="49" h="49">
                  <a:moveTo>
                    <a:pt x="22" y="49"/>
                  </a:moveTo>
                  <a:cubicBezTo>
                    <a:pt x="37" y="49"/>
                    <a:pt x="49" y="37"/>
                    <a:pt x="49" y="22"/>
                  </a:cubicBezTo>
                  <a:cubicBezTo>
                    <a:pt x="49" y="13"/>
                    <a:pt x="45" y="5"/>
                    <a:pt x="38" y="0"/>
                  </a:cubicBezTo>
                  <a:cubicBezTo>
                    <a:pt x="0" y="38"/>
                    <a:pt x="0" y="38"/>
                    <a:pt x="0" y="38"/>
                  </a:cubicBezTo>
                  <a:cubicBezTo>
                    <a:pt x="5" y="44"/>
                    <a:pt x="13" y="49"/>
                    <a:pt x="22" y="49"/>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3">
              <a:extLst>
                <a:ext uri="{FF2B5EF4-FFF2-40B4-BE49-F238E27FC236}">
                  <a16:creationId xmlns:a16="http://schemas.microsoft.com/office/drawing/2014/main" id="{422E1E8D-D9F8-0C41-BBE0-556DD3EB89C0}"/>
                </a:ext>
              </a:extLst>
            </p:cNvPr>
            <p:cNvSpPr>
              <a:spLocks/>
            </p:cNvSpPr>
            <p:nvPr/>
          </p:nvSpPr>
          <p:spPr bwMode="auto">
            <a:xfrm>
              <a:off x="6280624" y="2424025"/>
              <a:ext cx="109351" cy="110092"/>
            </a:xfrm>
            <a:custGeom>
              <a:avLst/>
              <a:gdLst>
                <a:gd name="T0" fmla="*/ 27 w 47"/>
                <a:gd name="T1" fmla="*/ 0 h 47"/>
                <a:gd name="T2" fmla="*/ 0 w 47"/>
                <a:gd name="T3" fmla="*/ 27 h 47"/>
                <a:gd name="T4" fmla="*/ 9 w 47"/>
                <a:gd name="T5" fmla="*/ 47 h 47"/>
                <a:gd name="T6" fmla="*/ 47 w 47"/>
                <a:gd name="T7" fmla="*/ 9 h 47"/>
                <a:gd name="T8" fmla="*/ 27 w 47"/>
                <a:gd name="T9" fmla="*/ 0 h 47"/>
              </a:gdLst>
              <a:ahLst/>
              <a:cxnLst>
                <a:cxn ang="0">
                  <a:pos x="T0" y="T1"/>
                </a:cxn>
                <a:cxn ang="0">
                  <a:pos x="T2" y="T3"/>
                </a:cxn>
                <a:cxn ang="0">
                  <a:pos x="T4" y="T5"/>
                </a:cxn>
                <a:cxn ang="0">
                  <a:pos x="T6" y="T7"/>
                </a:cxn>
                <a:cxn ang="0">
                  <a:pos x="T8" y="T9"/>
                </a:cxn>
              </a:cxnLst>
              <a:rect l="0" t="0" r="r" b="b"/>
              <a:pathLst>
                <a:path w="47" h="47">
                  <a:moveTo>
                    <a:pt x="27" y="0"/>
                  </a:moveTo>
                  <a:cubicBezTo>
                    <a:pt x="12" y="0"/>
                    <a:pt x="0" y="12"/>
                    <a:pt x="0" y="27"/>
                  </a:cubicBezTo>
                  <a:cubicBezTo>
                    <a:pt x="0" y="35"/>
                    <a:pt x="3" y="42"/>
                    <a:pt x="9" y="47"/>
                  </a:cubicBezTo>
                  <a:cubicBezTo>
                    <a:pt x="47" y="9"/>
                    <a:pt x="47" y="9"/>
                    <a:pt x="47" y="9"/>
                  </a:cubicBezTo>
                  <a:cubicBezTo>
                    <a:pt x="42" y="3"/>
                    <a:pt x="35" y="0"/>
                    <a:pt x="27" y="0"/>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64">
              <a:extLst>
                <a:ext uri="{FF2B5EF4-FFF2-40B4-BE49-F238E27FC236}">
                  <a16:creationId xmlns:a16="http://schemas.microsoft.com/office/drawing/2014/main" id="{7291DD68-D80B-E947-A02D-1A67AA880226}"/>
                </a:ext>
              </a:extLst>
            </p:cNvPr>
            <p:cNvSpPr>
              <a:spLocks noChangeArrowheads="1"/>
            </p:cNvSpPr>
            <p:nvPr/>
          </p:nvSpPr>
          <p:spPr bwMode="auto">
            <a:xfrm>
              <a:off x="6277669" y="2107511"/>
              <a:ext cx="129054" cy="125820"/>
            </a:xfrm>
            <a:prstGeom prst="ellipse">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65">
              <a:extLst>
                <a:ext uri="{FF2B5EF4-FFF2-40B4-BE49-F238E27FC236}">
                  <a16:creationId xmlns:a16="http://schemas.microsoft.com/office/drawing/2014/main" id="{79B9824D-22B5-0741-B74A-F00F9F51CAAD}"/>
                </a:ext>
              </a:extLst>
            </p:cNvPr>
            <p:cNvSpPr>
              <a:spLocks noChangeArrowheads="1"/>
            </p:cNvSpPr>
            <p:nvPr/>
          </p:nvSpPr>
          <p:spPr bwMode="auto">
            <a:xfrm>
              <a:off x="5897404" y="2507577"/>
              <a:ext cx="126098" cy="128769"/>
            </a:xfrm>
            <a:prstGeom prst="ellipse">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6">
              <a:extLst>
                <a:ext uri="{FF2B5EF4-FFF2-40B4-BE49-F238E27FC236}">
                  <a16:creationId xmlns:a16="http://schemas.microsoft.com/office/drawing/2014/main" id="{2EDD9657-FBB5-0347-BDBC-4CE507F3A29E}"/>
                </a:ext>
              </a:extLst>
            </p:cNvPr>
            <p:cNvSpPr>
              <a:spLocks/>
            </p:cNvSpPr>
            <p:nvPr/>
          </p:nvSpPr>
          <p:spPr bwMode="auto">
            <a:xfrm>
              <a:off x="5990993" y="2184182"/>
              <a:ext cx="1344718" cy="1341748"/>
            </a:xfrm>
            <a:custGeom>
              <a:avLst/>
              <a:gdLst>
                <a:gd name="T0" fmla="*/ 488 w 576"/>
                <a:gd name="T1" fmla="*/ 34 h 576"/>
                <a:gd name="T2" fmla="*/ 481 w 576"/>
                <a:gd name="T3" fmla="*/ 125 h 576"/>
                <a:gd name="T4" fmla="*/ 532 w 576"/>
                <a:gd name="T5" fmla="*/ 200 h 576"/>
                <a:gd name="T6" fmla="*/ 481 w 576"/>
                <a:gd name="T7" fmla="*/ 275 h 576"/>
                <a:gd name="T8" fmla="*/ 488 w 576"/>
                <a:gd name="T9" fmla="*/ 366 h 576"/>
                <a:gd name="T10" fmla="*/ 406 w 576"/>
                <a:gd name="T11" fmla="*/ 406 h 576"/>
                <a:gd name="T12" fmla="*/ 366 w 576"/>
                <a:gd name="T13" fmla="*/ 488 h 576"/>
                <a:gd name="T14" fmla="*/ 275 w 576"/>
                <a:gd name="T15" fmla="*/ 481 h 576"/>
                <a:gd name="T16" fmla="*/ 200 w 576"/>
                <a:gd name="T17" fmla="*/ 532 h 576"/>
                <a:gd name="T18" fmla="*/ 125 w 576"/>
                <a:gd name="T19" fmla="*/ 481 h 576"/>
                <a:gd name="T20" fmla="*/ 34 w 576"/>
                <a:gd name="T21" fmla="*/ 488 h 576"/>
                <a:gd name="T22" fmla="*/ 31 w 576"/>
                <a:gd name="T23" fmla="*/ 486 h 576"/>
                <a:gd name="T24" fmla="*/ 0 w 576"/>
                <a:gd name="T25" fmla="*/ 517 h 576"/>
                <a:gd name="T26" fmla="*/ 12 w 576"/>
                <a:gd name="T27" fmla="*/ 526 h 576"/>
                <a:gd name="T28" fmla="*/ 111 w 576"/>
                <a:gd name="T29" fmla="*/ 533 h 576"/>
                <a:gd name="T30" fmla="*/ 200 w 576"/>
                <a:gd name="T31" fmla="*/ 576 h 576"/>
                <a:gd name="T32" fmla="*/ 289 w 576"/>
                <a:gd name="T33" fmla="*/ 533 h 576"/>
                <a:gd name="T34" fmla="*/ 388 w 576"/>
                <a:gd name="T35" fmla="*/ 526 h 576"/>
                <a:gd name="T36" fmla="*/ 444 w 576"/>
                <a:gd name="T37" fmla="*/ 444 h 576"/>
                <a:gd name="T38" fmla="*/ 526 w 576"/>
                <a:gd name="T39" fmla="*/ 388 h 576"/>
                <a:gd name="T40" fmla="*/ 533 w 576"/>
                <a:gd name="T41" fmla="*/ 289 h 576"/>
                <a:gd name="T42" fmla="*/ 576 w 576"/>
                <a:gd name="T43" fmla="*/ 200 h 576"/>
                <a:gd name="T44" fmla="*/ 533 w 576"/>
                <a:gd name="T45" fmla="*/ 111 h 576"/>
                <a:gd name="T46" fmla="*/ 526 w 576"/>
                <a:gd name="T47" fmla="*/ 12 h 576"/>
                <a:gd name="T48" fmla="*/ 517 w 576"/>
                <a:gd name="T49" fmla="*/ 0 h 576"/>
                <a:gd name="T50" fmla="*/ 486 w 576"/>
                <a:gd name="T51" fmla="*/ 31 h 576"/>
                <a:gd name="T52" fmla="*/ 488 w 576"/>
                <a:gd name="T53" fmla="*/ 3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576">
                  <a:moveTo>
                    <a:pt x="488" y="34"/>
                  </a:moveTo>
                  <a:cubicBezTo>
                    <a:pt x="502" y="58"/>
                    <a:pt x="498" y="90"/>
                    <a:pt x="481" y="125"/>
                  </a:cubicBezTo>
                  <a:cubicBezTo>
                    <a:pt x="514" y="147"/>
                    <a:pt x="532" y="172"/>
                    <a:pt x="532" y="200"/>
                  </a:cubicBezTo>
                  <a:cubicBezTo>
                    <a:pt x="532" y="228"/>
                    <a:pt x="514" y="253"/>
                    <a:pt x="481" y="275"/>
                  </a:cubicBezTo>
                  <a:cubicBezTo>
                    <a:pt x="498" y="310"/>
                    <a:pt x="502" y="342"/>
                    <a:pt x="488" y="366"/>
                  </a:cubicBezTo>
                  <a:cubicBezTo>
                    <a:pt x="474" y="390"/>
                    <a:pt x="445" y="403"/>
                    <a:pt x="406" y="406"/>
                  </a:cubicBezTo>
                  <a:cubicBezTo>
                    <a:pt x="403" y="445"/>
                    <a:pt x="390" y="474"/>
                    <a:pt x="366" y="488"/>
                  </a:cubicBezTo>
                  <a:cubicBezTo>
                    <a:pt x="342" y="502"/>
                    <a:pt x="310" y="498"/>
                    <a:pt x="275" y="481"/>
                  </a:cubicBezTo>
                  <a:cubicBezTo>
                    <a:pt x="253" y="513"/>
                    <a:pt x="228" y="532"/>
                    <a:pt x="200" y="532"/>
                  </a:cubicBezTo>
                  <a:cubicBezTo>
                    <a:pt x="172" y="532"/>
                    <a:pt x="147" y="513"/>
                    <a:pt x="125" y="481"/>
                  </a:cubicBezTo>
                  <a:cubicBezTo>
                    <a:pt x="90" y="498"/>
                    <a:pt x="58" y="502"/>
                    <a:pt x="34" y="488"/>
                  </a:cubicBezTo>
                  <a:cubicBezTo>
                    <a:pt x="33" y="487"/>
                    <a:pt x="32" y="487"/>
                    <a:pt x="31" y="486"/>
                  </a:cubicBezTo>
                  <a:cubicBezTo>
                    <a:pt x="0" y="517"/>
                    <a:pt x="0" y="517"/>
                    <a:pt x="0" y="517"/>
                  </a:cubicBezTo>
                  <a:cubicBezTo>
                    <a:pt x="4" y="520"/>
                    <a:pt x="8" y="523"/>
                    <a:pt x="12" y="526"/>
                  </a:cubicBezTo>
                  <a:cubicBezTo>
                    <a:pt x="43" y="544"/>
                    <a:pt x="78" y="543"/>
                    <a:pt x="111" y="533"/>
                  </a:cubicBezTo>
                  <a:cubicBezTo>
                    <a:pt x="134" y="558"/>
                    <a:pt x="164" y="576"/>
                    <a:pt x="200" y="576"/>
                  </a:cubicBezTo>
                  <a:cubicBezTo>
                    <a:pt x="236" y="576"/>
                    <a:pt x="266" y="558"/>
                    <a:pt x="289" y="533"/>
                  </a:cubicBezTo>
                  <a:cubicBezTo>
                    <a:pt x="322" y="543"/>
                    <a:pt x="357" y="544"/>
                    <a:pt x="388" y="526"/>
                  </a:cubicBezTo>
                  <a:cubicBezTo>
                    <a:pt x="419" y="508"/>
                    <a:pt x="436" y="477"/>
                    <a:pt x="444" y="444"/>
                  </a:cubicBezTo>
                  <a:cubicBezTo>
                    <a:pt x="477" y="436"/>
                    <a:pt x="508" y="419"/>
                    <a:pt x="526" y="388"/>
                  </a:cubicBezTo>
                  <a:cubicBezTo>
                    <a:pt x="544" y="357"/>
                    <a:pt x="543" y="322"/>
                    <a:pt x="533" y="289"/>
                  </a:cubicBezTo>
                  <a:cubicBezTo>
                    <a:pt x="558" y="266"/>
                    <a:pt x="576" y="236"/>
                    <a:pt x="576" y="200"/>
                  </a:cubicBezTo>
                  <a:cubicBezTo>
                    <a:pt x="576" y="164"/>
                    <a:pt x="558" y="134"/>
                    <a:pt x="533" y="111"/>
                  </a:cubicBezTo>
                  <a:cubicBezTo>
                    <a:pt x="543" y="78"/>
                    <a:pt x="544" y="43"/>
                    <a:pt x="526" y="12"/>
                  </a:cubicBezTo>
                  <a:cubicBezTo>
                    <a:pt x="523" y="8"/>
                    <a:pt x="520" y="3"/>
                    <a:pt x="517" y="0"/>
                  </a:cubicBezTo>
                  <a:cubicBezTo>
                    <a:pt x="486" y="31"/>
                    <a:pt x="486" y="31"/>
                    <a:pt x="486" y="31"/>
                  </a:cubicBezTo>
                  <a:cubicBezTo>
                    <a:pt x="487" y="32"/>
                    <a:pt x="487" y="33"/>
                    <a:pt x="488" y="34"/>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7">
              <a:extLst>
                <a:ext uri="{FF2B5EF4-FFF2-40B4-BE49-F238E27FC236}">
                  <a16:creationId xmlns:a16="http://schemas.microsoft.com/office/drawing/2014/main" id="{202F4522-909D-D841-9361-AE0436800F59}"/>
                </a:ext>
              </a:extLst>
            </p:cNvPr>
            <p:cNvSpPr>
              <a:spLocks/>
            </p:cNvSpPr>
            <p:nvPr/>
          </p:nvSpPr>
          <p:spPr bwMode="auto">
            <a:xfrm>
              <a:off x="5580189" y="1774285"/>
              <a:ext cx="1344718" cy="1341748"/>
            </a:xfrm>
            <a:custGeom>
              <a:avLst/>
              <a:gdLst>
                <a:gd name="T0" fmla="*/ 88 w 576"/>
                <a:gd name="T1" fmla="*/ 542 h 576"/>
                <a:gd name="T2" fmla="*/ 95 w 576"/>
                <a:gd name="T3" fmla="*/ 451 h 576"/>
                <a:gd name="T4" fmla="*/ 44 w 576"/>
                <a:gd name="T5" fmla="*/ 376 h 576"/>
                <a:gd name="T6" fmla="*/ 95 w 576"/>
                <a:gd name="T7" fmla="*/ 301 h 576"/>
                <a:gd name="T8" fmla="*/ 88 w 576"/>
                <a:gd name="T9" fmla="*/ 210 h 576"/>
                <a:gd name="T10" fmla="*/ 170 w 576"/>
                <a:gd name="T11" fmla="*/ 170 h 576"/>
                <a:gd name="T12" fmla="*/ 210 w 576"/>
                <a:gd name="T13" fmla="*/ 88 h 576"/>
                <a:gd name="T14" fmla="*/ 301 w 576"/>
                <a:gd name="T15" fmla="*/ 95 h 576"/>
                <a:gd name="T16" fmla="*/ 376 w 576"/>
                <a:gd name="T17" fmla="*/ 44 h 576"/>
                <a:gd name="T18" fmla="*/ 451 w 576"/>
                <a:gd name="T19" fmla="*/ 95 h 576"/>
                <a:gd name="T20" fmla="*/ 542 w 576"/>
                <a:gd name="T21" fmla="*/ 88 h 576"/>
                <a:gd name="T22" fmla="*/ 545 w 576"/>
                <a:gd name="T23" fmla="*/ 90 h 576"/>
                <a:gd name="T24" fmla="*/ 576 w 576"/>
                <a:gd name="T25" fmla="*/ 59 h 576"/>
                <a:gd name="T26" fmla="*/ 564 w 576"/>
                <a:gd name="T27" fmla="*/ 50 h 576"/>
                <a:gd name="T28" fmla="*/ 465 w 576"/>
                <a:gd name="T29" fmla="*/ 43 h 576"/>
                <a:gd name="T30" fmla="*/ 376 w 576"/>
                <a:gd name="T31" fmla="*/ 0 h 576"/>
                <a:gd name="T32" fmla="*/ 287 w 576"/>
                <a:gd name="T33" fmla="*/ 43 h 576"/>
                <a:gd name="T34" fmla="*/ 188 w 576"/>
                <a:gd name="T35" fmla="*/ 50 h 576"/>
                <a:gd name="T36" fmla="*/ 132 w 576"/>
                <a:gd name="T37" fmla="*/ 132 h 576"/>
                <a:gd name="T38" fmla="*/ 50 w 576"/>
                <a:gd name="T39" fmla="*/ 188 h 576"/>
                <a:gd name="T40" fmla="*/ 43 w 576"/>
                <a:gd name="T41" fmla="*/ 287 h 576"/>
                <a:gd name="T42" fmla="*/ 0 w 576"/>
                <a:gd name="T43" fmla="*/ 376 h 576"/>
                <a:gd name="T44" fmla="*/ 43 w 576"/>
                <a:gd name="T45" fmla="*/ 465 h 576"/>
                <a:gd name="T46" fmla="*/ 50 w 576"/>
                <a:gd name="T47" fmla="*/ 564 h 576"/>
                <a:gd name="T48" fmla="*/ 59 w 576"/>
                <a:gd name="T49" fmla="*/ 576 h 576"/>
                <a:gd name="T50" fmla="*/ 90 w 576"/>
                <a:gd name="T51" fmla="*/ 545 h 576"/>
                <a:gd name="T52" fmla="*/ 88 w 576"/>
                <a:gd name="T53" fmla="*/ 54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576">
                  <a:moveTo>
                    <a:pt x="88" y="542"/>
                  </a:moveTo>
                  <a:cubicBezTo>
                    <a:pt x="74" y="518"/>
                    <a:pt x="78" y="486"/>
                    <a:pt x="95" y="451"/>
                  </a:cubicBezTo>
                  <a:cubicBezTo>
                    <a:pt x="63" y="429"/>
                    <a:pt x="44" y="404"/>
                    <a:pt x="44" y="376"/>
                  </a:cubicBezTo>
                  <a:cubicBezTo>
                    <a:pt x="44" y="348"/>
                    <a:pt x="63" y="323"/>
                    <a:pt x="95" y="301"/>
                  </a:cubicBezTo>
                  <a:cubicBezTo>
                    <a:pt x="78" y="266"/>
                    <a:pt x="74" y="234"/>
                    <a:pt x="88" y="210"/>
                  </a:cubicBezTo>
                  <a:cubicBezTo>
                    <a:pt x="102" y="186"/>
                    <a:pt x="132" y="173"/>
                    <a:pt x="170" y="170"/>
                  </a:cubicBezTo>
                  <a:cubicBezTo>
                    <a:pt x="173" y="132"/>
                    <a:pt x="186" y="102"/>
                    <a:pt x="210" y="88"/>
                  </a:cubicBezTo>
                  <a:cubicBezTo>
                    <a:pt x="234" y="74"/>
                    <a:pt x="266" y="78"/>
                    <a:pt x="301" y="95"/>
                  </a:cubicBezTo>
                  <a:cubicBezTo>
                    <a:pt x="323" y="63"/>
                    <a:pt x="348" y="44"/>
                    <a:pt x="376" y="44"/>
                  </a:cubicBezTo>
                  <a:cubicBezTo>
                    <a:pt x="404" y="44"/>
                    <a:pt x="429" y="63"/>
                    <a:pt x="451" y="95"/>
                  </a:cubicBezTo>
                  <a:cubicBezTo>
                    <a:pt x="486" y="78"/>
                    <a:pt x="518" y="74"/>
                    <a:pt x="542" y="88"/>
                  </a:cubicBezTo>
                  <a:cubicBezTo>
                    <a:pt x="543" y="89"/>
                    <a:pt x="544" y="89"/>
                    <a:pt x="545" y="90"/>
                  </a:cubicBezTo>
                  <a:cubicBezTo>
                    <a:pt x="576" y="59"/>
                    <a:pt x="576" y="59"/>
                    <a:pt x="576" y="59"/>
                  </a:cubicBezTo>
                  <a:cubicBezTo>
                    <a:pt x="572" y="56"/>
                    <a:pt x="568" y="53"/>
                    <a:pt x="564" y="50"/>
                  </a:cubicBezTo>
                  <a:cubicBezTo>
                    <a:pt x="533" y="32"/>
                    <a:pt x="498" y="33"/>
                    <a:pt x="465" y="43"/>
                  </a:cubicBezTo>
                  <a:cubicBezTo>
                    <a:pt x="442" y="18"/>
                    <a:pt x="412" y="0"/>
                    <a:pt x="376" y="0"/>
                  </a:cubicBezTo>
                  <a:cubicBezTo>
                    <a:pt x="340" y="0"/>
                    <a:pt x="310" y="18"/>
                    <a:pt x="287" y="43"/>
                  </a:cubicBezTo>
                  <a:cubicBezTo>
                    <a:pt x="254" y="33"/>
                    <a:pt x="219" y="32"/>
                    <a:pt x="188" y="50"/>
                  </a:cubicBezTo>
                  <a:cubicBezTo>
                    <a:pt x="157" y="69"/>
                    <a:pt x="140" y="99"/>
                    <a:pt x="132" y="132"/>
                  </a:cubicBezTo>
                  <a:cubicBezTo>
                    <a:pt x="99" y="140"/>
                    <a:pt x="69" y="157"/>
                    <a:pt x="50" y="188"/>
                  </a:cubicBezTo>
                  <a:cubicBezTo>
                    <a:pt x="32" y="219"/>
                    <a:pt x="33" y="254"/>
                    <a:pt x="43" y="287"/>
                  </a:cubicBezTo>
                  <a:cubicBezTo>
                    <a:pt x="18" y="310"/>
                    <a:pt x="0" y="340"/>
                    <a:pt x="0" y="376"/>
                  </a:cubicBezTo>
                  <a:cubicBezTo>
                    <a:pt x="0" y="412"/>
                    <a:pt x="18" y="442"/>
                    <a:pt x="43" y="465"/>
                  </a:cubicBezTo>
                  <a:cubicBezTo>
                    <a:pt x="33" y="498"/>
                    <a:pt x="32" y="533"/>
                    <a:pt x="50" y="564"/>
                  </a:cubicBezTo>
                  <a:cubicBezTo>
                    <a:pt x="53" y="568"/>
                    <a:pt x="56" y="572"/>
                    <a:pt x="59" y="576"/>
                  </a:cubicBezTo>
                  <a:cubicBezTo>
                    <a:pt x="90" y="545"/>
                    <a:pt x="90" y="545"/>
                    <a:pt x="90" y="545"/>
                  </a:cubicBezTo>
                  <a:cubicBezTo>
                    <a:pt x="89" y="544"/>
                    <a:pt x="89" y="543"/>
                    <a:pt x="88" y="542"/>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68">
              <a:extLst>
                <a:ext uri="{FF2B5EF4-FFF2-40B4-BE49-F238E27FC236}">
                  <a16:creationId xmlns:a16="http://schemas.microsoft.com/office/drawing/2014/main" id="{037D3C03-B727-314D-97AC-ADE706F2B4E9}"/>
                </a:ext>
              </a:extLst>
            </p:cNvPr>
            <p:cNvSpPr>
              <a:spLocks noChangeArrowheads="1"/>
            </p:cNvSpPr>
            <p:nvPr/>
          </p:nvSpPr>
          <p:spPr bwMode="auto">
            <a:xfrm>
              <a:off x="6854961" y="2862428"/>
              <a:ext cx="126098" cy="125820"/>
            </a:xfrm>
            <a:prstGeom prst="ellipse">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69">
              <a:extLst>
                <a:ext uri="{FF2B5EF4-FFF2-40B4-BE49-F238E27FC236}">
                  <a16:creationId xmlns:a16="http://schemas.microsoft.com/office/drawing/2014/main" id="{0A817BF0-FFDA-1D4F-B8A4-4B66958ACD31}"/>
                </a:ext>
              </a:extLst>
            </p:cNvPr>
            <p:cNvSpPr>
              <a:spLocks noChangeArrowheads="1"/>
            </p:cNvSpPr>
            <p:nvPr/>
          </p:nvSpPr>
          <p:spPr bwMode="auto">
            <a:xfrm>
              <a:off x="6854961" y="2507577"/>
              <a:ext cx="126098" cy="125820"/>
            </a:xfrm>
            <a:prstGeom prst="ellipse">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0">
              <a:extLst>
                <a:ext uri="{FF2B5EF4-FFF2-40B4-BE49-F238E27FC236}">
                  <a16:creationId xmlns:a16="http://schemas.microsoft.com/office/drawing/2014/main" id="{16783DF7-01AF-694C-840D-F7E9D1D3751C}"/>
                </a:ext>
              </a:extLst>
            </p:cNvPr>
            <p:cNvSpPr>
              <a:spLocks noChangeArrowheads="1"/>
            </p:cNvSpPr>
            <p:nvPr/>
          </p:nvSpPr>
          <p:spPr bwMode="auto">
            <a:xfrm>
              <a:off x="6495385" y="3114067"/>
              <a:ext cx="126098" cy="125820"/>
            </a:xfrm>
            <a:prstGeom prst="ellipse">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172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73">
            <a:extLst>
              <a:ext uri="{FF2B5EF4-FFF2-40B4-BE49-F238E27FC236}">
                <a16:creationId xmlns:a16="http://schemas.microsoft.com/office/drawing/2014/main" id="{2800AF04-3535-6744-B4B2-4EAD68283164}"/>
              </a:ext>
            </a:extLst>
          </p:cNvPr>
          <p:cNvSpPr>
            <a:spLocks/>
          </p:cNvSpPr>
          <p:nvPr/>
        </p:nvSpPr>
        <p:spPr bwMode="auto">
          <a:xfrm>
            <a:off x="728583" y="1541458"/>
            <a:ext cx="3799344" cy="2173235"/>
          </a:xfrm>
          <a:custGeom>
            <a:avLst/>
            <a:gdLst/>
            <a:ahLst/>
            <a:cxnLst>
              <a:cxn ang="0">
                <a:pos x="17" y="56"/>
              </a:cxn>
              <a:cxn ang="0">
                <a:pos x="76" y="56"/>
              </a:cxn>
              <a:cxn ang="0">
                <a:pos x="74" y="26"/>
              </a:cxn>
              <a:cxn ang="0">
                <a:pos x="52" y="13"/>
              </a:cxn>
              <a:cxn ang="0">
                <a:pos x="18" y="26"/>
              </a:cxn>
              <a:cxn ang="0">
                <a:pos x="17" y="56"/>
              </a:cxn>
            </a:cxnLst>
            <a:rect l="0" t="0" r="r" b="b"/>
            <a:pathLst>
              <a:path w="95" h="57">
                <a:moveTo>
                  <a:pt x="17" y="56"/>
                </a:moveTo>
                <a:cubicBezTo>
                  <a:pt x="76" y="56"/>
                  <a:pt x="76" y="56"/>
                  <a:pt x="76" y="56"/>
                </a:cubicBezTo>
                <a:cubicBezTo>
                  <a:pt x="95" y="54"/>
                  <a:pt x="92" y="25"/>
                  <a:pt x="74" y="26"/>
                </a:cubicBezTo>
                <a:cubicBezTo>
                  <a:pt x="76" y="8"/>
                  <a:pt x="59" y="5"/>
                  <a:pt x="52" y="13"/>
                </a:cubicBezTo>
                <a:cubicBezTo>
                  <a:pt x="42" y="0"/>
                  <a:pt x="19" y="4"/>
                  <a:pt x="18" y="26"/>
                </a:cubicBezTo>
                <a:cubicBezTo>
                  <a:pt x="0" y="29"/>
                  <a:pt x="5" y="57"/>
                  <a:pt x="17" y="56"/>
                </a:cubicBezTo>
                <a:close/>
              </a:path>
            </a:pathLst>
          </a:custGeom>
          <a:solidFill>
            <a:schemeClr val="accent3"/>
          </a:solidFill>
          <a:ln w="57150" cmpd="sng">
            <a:solidFill>
              <a:schemeClr val="accent3">
                <a:lumMod val="20000"/>
                <a:lumOff val="8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444444"/>
              </a:solidFill>
              <a:effectLst/>
              <a:uLnTx/>
              <a:uFillTx/>
              <a:latin typeface="Arial"/>
              <a:ea typeface="+mn-ea"/>
              <a:cs typeface="+mn-cs"/>
            </a:endParaRPr>
          </a:p>
        </p:txBody>
      </p:sp>
      <p:grpSp>
        <p:nvGrpSpPr>
          <p:cNvPr id="62" name="Group 61">
            <a:extLst>
              <a:ext uri="{FF2B5EF4-FFF2-40B4-BE49-F238E27FC236}">
                <a16:creationId xmlns:a16="http://schemas.microsoft.com/office/drawing/2014/main" id="{CB2031F8-8B1A-9048-808A-C28225572C81}"/>
              </a:ext>
            </a:extLst>
          </p:cNvPr>
          <p:cNvGrpSpPr/>
          <p:nvPr/>
        </p:nvGrpSpPr>
        <p:grpSpPr>
          <a:xfrm>
            <a:off x="2946943" y="2526175"/>
            <a:ext cx="522232" cy="559579"/>
            <a:chOff x="7185291" y="2009720"/>
            <a:chExt cx="1354139" cy="1450976"/>
          </a:xfrm>
          <a:solidFill>
            <a:srgbClr val="FFFFFF"/>
          </a:solidFill>
        </p:grpSpPr>
        <p:sp>
          <p:nvSpPr>
            <p:cNvPr id="87" name="Freeform 221">
              <a:extLst>
                <a:ext uri="{FF2B5EF4-FFF2-40B4-BE49-F238E27FC236}">
                  <a16:creationId xmlns:a16="http://schemas.microsoft.com/office/drawing/2014/main" id="{35B95186-58DC-F548-8995-1218402501ED}"/>
                </a:ext>
              </a:extLst>
            </p:cNvPr>
            <p:cNvSpPr>
              <a:spLocks/>
            </p:cNvSpPr>
            <p:nvPr/>
          </p:nvSpPr>
          <p:spPr bwMode="auto">
            <a:xfrm>
              <a:off x="8323529" y="2057345"/>
              <a:ext cx="158750" cy="130175"/>
            </a:xfrm>
            <a:custGeom>
              <a:avLst/>
              <a:gdLst>
                <a:gd name="T0" fmla="*/ 193 w 403"/>
                <a:gd name="T1" fmla="*/ 0 h 328"/>
                <a:gd name="T2" fmla="*/ 231 w 403"/>
                <a:gd name="T3" fmla="*/ 3 h 328"/>
                <a:gd name="T4" fmla="*/ 267 w 403"/>
                <a:gd name="T5" fmla="*/ 13 h 328"/>
                <a:gd name="T6" fmla="*/ 299 w 403"/>
                <a:gd name="T7" fmla="*/ 29 h 328"/>
                <a:gd name="T8" fmla="*/ 328 w 403"/>
                <a:gd name="T9" fmla="*/ 50 h 328"/>
                <a:gd name="T10" fmla="*/ 354 w 403"/>
                <a:gd name="T11" fmla="*/ 74 h 328"/>
                <a:gd name="T12" fmla="*/ 375 w 403"/>
                <a:gd name="T13" fmla="*/ 104 h 328"/>
                <a:gd name="T14" fmla="*/ 389 w 403"/>
                <a:gd name="T15" fmla="*/ 137 h 328"/>
                <a:gd name="T16" fmla="*/ 400 w 403"/>
                <a:gd name="T17" fmla="*/ 172 h 328"/>
                <a:gd name="T18" fmla="*/ 403 w 403"/>
                <a:gd name="T19" fmla="*/ 210 h 328"/>
                <a:gd name="T20" fmla="*/ 401 w 403"/>
                <a:gd name="T21" fmla="*/ 242 h 328"/>
                <a:gd name="T22" fmla="*/ 394 w 403"/>
                <a:gd name="T23" fmla="*/ 272 h 328"/>
                <a:gd name="T24" fmla="*/ 382 w 403"/>
                <a:gd name="T25" fmla="*/ 301 h 328"/>
                <a:gd name="T26" fmla="*/ 366 w 403"/>
                <a:gd name="T27" fmla="*/ 328 h 328"/>
                <a:gd name="T28" fmla="*/ 344 w 403"/>
                <a:gd name="T29" fmla="*/ 307 h 328"/>
                <a:gd name="T30" fmla="*/ 317 w 403"/>
                <a:gd name="T31" fmla="*/ 290 h 328"/>
                <a:gd name="T32" fmla="*/ 288 w 403"/>
                <a:gd name="T33" fmla="*/ 278 h 328"/>
                <a:gd name="T34" fmla="*/ 258 w 403"/>
                <a:gd name="T35" fmla="*/ 269 h 328"/>
                <a:gd name="T36" fmla="*/ 224 w 403"/>
                <a:gd name="T37" fmla="*/ 267 h 328"/>
                <a:gd name="T38" fmla="*/ 205 w 403"/>
                <a:gd name="T39" fmla="*/ 268 h 328"/>
                <a:gd name="T40" fmla="*/ 196 w 403"/>
                <a:gd name="T41" fmla="*/ 237 h 328"/>
                <a:gd name="T42" fmla="*/ 184 w 403"/>
                <a:gd name="T43" fmla="*/ 209 h 328"/>
                <a:gd name="T44" fmla="*/ 166 w 403"/>
                <a:gd name="T45" fmla="*/ 183 h 328"/>
                <a:gd name="T46" fmla="*/ 145 w 403"/>
                <a:gd name="T47" fmla="*/ 162 h 328"/>
                <a:gd name="T48" fmla="*/ 120 w 403"/>
                <a:gd name="T49" fmla="*/ 144 h 328"/>
                <a:gd name="T50" fmla="*/ 92 w 403"/>
                <a:gd name="T51" fmla="*/ 131 h 328"/>
                <a:gd name="T52" fmla="*/ 62 w 403"/>
                <a:gd name="T53" fmla="*/ 123 h 328"/>
                <a:gd name="T54" fmla="*/ 30 w 403"/>
                <a:gd name="T55" fmla="*/ 120 h 328"/>
                <a:gd name="T56" fmla="*/ 0 w 403"/>
                <a:gd name="T57" fmla="*/ 123 h 328"/>
                <a:gd name="T58" fmla="*/ 17 w 403"/>
                <a:gd name="T59" fmla="*/ 93 h 328"/>
                <a:gd name="T60" fmla="*/ 38 w 403"/>
                <a:gd name="T61" fmla="*/ 67 h 328"/>
                <a:gd name="T62" fmla="*/ 63 w 403"/>
                <a:gd name="T63" fmla="*/ 44 h 328"/>
                <a:gd name="T64" fmla="*/ 92 w 403"/>
                <a:gd name="T65" fmla="*/ 25 h 328"/>
                <a:gd name="T66" fmla="*/ 123 w 403"/>
                <a:gd name="T67" fmla="*/ 12 h 328"/>
                <a:gd name="T68" fmla="*/ 157 w 403"/>
                <a:gd name="T69" fmla="*/ 3 h 328"/>
                <a:gd name="T70" fmla="*/ 193 w 403"/>
                <a:gd name="T7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3" h="328">
                  <a:moveTo>
                    <a:pt x="193" y="0"/>
                  </a:moveTo>
                  <a:lnTo>
                    <a:pt x="231" y="3"/>
                  </a:lnTo>
                  <a:lnTo>
                    <a:pt x="267" y="13"/>
                  </a:lnTo>
                  <a:lnTo>
                    <a:pt x="299" y="29"/>
                  </a:lnTo>
                  <a:lnTo>
                    <a:pt x="328" y="50"/>
                  </a:lnTo>
                  <a:lnTo>
                    <a:pt x="354" y="74"/>
                  </a:lnTo>
                  <a:lnTo>
                    <a:pt x="375" y="104"/>
                  </a:lnTo>
                  <a:lnTo>
                    <a:pt x="389" y="137"/>
                  </a:lnTo>
                  <a:lnTo>
                    <a:pt x="400" y="172"/>
                  </a:lnTo>
                  <a:lnTo>
                    <a:pt x="403" y="210"/>
                  </a:lnTo>
                  <a:lnTo>
                    <a:pt x="401" y="242"/>
                  </a:lnTo>
                  <a:lnTo>
                    <a:pt x="394" y="272"/>
                  </a:lnTo>
                  <a:lnTo>
                    <a:pt x="382" y="301"/>
                  </a:lnTo>
                  <a:lnTo>
                    <a:pt x="366" y="328"/>
                  </a:lnTo>
                  <a:lnTo>
                    <a:pt x="344" y="307"/>
                  </a:lnTo>
                  <a:lnTo>
                    <a:pt x="317" y="290"/>
                  </a:lnTo>
                  <a:lnTo>
                    <a:pt x="288" y="278"/>
                  </a:lnTo>
                  <a:lnTo>
                    <a:pt x="258" y="269"/>
                  </a:lnTo>
                  <a:lnTo>
                    <a:pt x="224" y="267"/>
                  </a:lnTo>
                  <a:lnTo>
                    <a:pt x="205" y="268"/>
                  </a:lnTo>
                  <a:lnTo>
                    <a:pt x="196" y="237"/>
                  </a:lnTo>
                  <a:lnTo>
                    <a:pt x="184" y="209"/>
                  </a:lnTo>
                  <a:lnTo>
                    <a:pt x="166" y="183"/>
                  </a:lnTo>
                  <a:lnTo>
                    <a:pt x="145" y="162"/>
                  </a:lnTo>
                  <a:lnTo>
                    <a:pt x="120" y="144"/>
                  </a:lnTo>
                  <a:lnTo>
                    <a:pt x="92" y="131"/>
                  </a:lnTo>
                  <a:lnTo>
                    <a:pt x="62" y="123"/>
                  </a:lnTo>
                  <a:lnTo>
                    <a:pt x="30" y="120"/>
                  </a:lnTo>
                  <a:lnTo>
                    <a:pt x="0" y="123"/>
                  </a:lnTo>
                  <a:lnTo>
                    <a:pt x="17" y="93"/>
                  </a:lnTo>
                  <a:lnTo>
                    <a:pt x="38" y="67"/>
                  </a:lnTo>
                  <a:lnTo>
                    <a:pt x="63" y="44"/>
                  </a:lnTo>
                  <a:lnTo>
                    <a:pt x="92" y="25"/>
                  </a:lnTo>
                  <a:lnTo>
                    <a:pt x="123" y="12"/>
                  </a:lnTo>
                  <a:lnTo>
                    <a:pt x="157" y="3"/>
                  </a:lnTo>
                  <a:lnTo>
                    <a:pt x="1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88" name="Freeform 222">
              <a:extLst>
                <a:ext uri="{FF2B5EF4-FFF2-40B4-BE49-F238E27FC236}">
                  <a16:creationId xmlns:a16="http://schemas.microsoft.com/office/drawing/2014/main" id="{57DE3B0E-0FA2-BB40-A9E9-D798A533EF08}"/>
                </a:ext>
              </a:extLst>
            </p:cNvPr>
            <p:cNvSpPr>
              <a:spLocks/>
            </p:cNvSpPr>
            <p:nvPr/>
          </p:nvSpPr>
          <p:spPr bwMode="auto">
            <a:xfrm>
              <a:off x="8188591" y="2401833"/>
              <a:ext cx="39688" cy="66675"/>
            </a:xfrm>
            <a:custGeom>
              <a:avLst/>
              <a:gdLst>
                <a:gd name="T0" fmla="*/ 91 w 100"/>
                <a:gd name="T1" fmla="*/ 0 h 166"/>
                <a:gd name="T2" fmla="*/ 90 w 100"/>
                <a:gd name="T3" fmla="*/ 26 h 166"/>
                <a:gd name="T4" fmla="*/ 91 w 100"/>
                <a:gd name="T5" fmla="*/ 54 h 166"/>
                <a:gd name="T6" fmla="*/ 95 w 100"/>
                <a:gd name="T7" fmla="*/ 72 h 166"/>
                <a:gd name="T8" fmla="*/ 98 w 100"/>
                <a:gd name="T9" fmla="*/ 90 h 166"/>
                <a:gd name="T10" fmla="*/ 100 w 100"/>
                <a:gd name="T11" fmla="*/ 109 h 166"/>
                <a:gd name="T12" fmla="*/ 98 w 100"/>
                <a:gd name="T13" fmla="*/ 127 h 166"/>
                <a:gd name="T14" fmla="*/ 91 w 100"/>
                <a:gd name="T15" fmla="*/ 141 h 166"/>
                <a:gd name="T16" fmla="*/ 79 w 100"/>
                <a:gd name="T17" fmla="*/ 153 h 166"/>
                <a:gd name="T18" fmla="*/ 65 w 100"/>
                <a:gd name="T19" fmla="*/ 162 h 166"/>
                <a:gd name="T20" fmla="*/ 48 w 100"/>
                <a:gd name="T21" fmla="*/ 166 h 166"/>
                <a:gd name="T22" fmla="*/ 31 w 100"/>
                <a:gd name="T23" fmla="*/ 162 h 166"/>
                <a:gd name="T24" fmla="*/ 18 w 100"/>
                <a:gd name="T25" fmla="*/ 156 h 166"/>
                <a:gd name="T26" fmla="*/ 9 w 100"/>
                <a:gd name="T27" fmla="*/ 146 h 166"/>
                <a:gd name="T28" fmla="*/ 2 w 100"/>
                <a:gd name="T29" fmla="*/ 134 h 166"/>
                <a:gd name="T30" fmla="*/ 0 w 100"/>
                <a:gd name="T31" fmla="*/ 122 h 166"/>
                <a:gd name="T32" fmla="*/ 1 w 100"/>
                <a:gd name="T33" fmla="*/ 109 h 166"/>
                <a:gd name="T34" fmla="*/ 4 w 100"/>
                <a:gd name="T35" fmla="*/ 95 h 166"/>
                <a:gd name="T36" fmla="*/ 10 w 100"/>
                <a:gd name="T37" fmla="*/ 83 h 166"/>
                <a:gd name="T38" fmla="*/ 19 w 100"/>
                <a:gd name="T39" fmla="*/ 72 h 166"/>
                <a:gd name="T40" fmla="*/ 44 w 100"/>
                <a:gd name="T41" fmla="*/ 49 h 166"/>
                <a:gd name="T42" fmla="*/ 69 w 100"/>
                <a:gd name="T43" fmla="*/ 25 h 166"/>
                <a:gd name="T44" fmla="*/ 91 w 100"/>
                <a:gd name="T4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66">
                  <a:moveTo>
                    <a:pt x="91" y="0"/>
                  </a:moveTo>
                  <a:lnTo>
                    <a:pt x="90" y="26"/>
                  </a:lnTo>
                  <a:lnTo>
                    <a:pt x="91" y="54"/>
                  </a:lnTo>
                  <a:lnTo>
                    <a:pt x="95" y="72"/>
                  </a:lnTo>
                  <a:lnTo>
                    <a:pt x="98" y="90"/>
                  </a:lnTo>
                  <a:lnTo>
                    <a:pt x="100" y="109"/>
                  </a:lnTo>
                  <a:lnTo>
                    <a:pt x="98" y="127"/>
                  </a:lnTo>
                  <a:lnTo>
                    <a:pt x="91" y="141"/>
                  </a:lnTo>
                  <a:lnTo>
                    <a:pt x="79" y="153"/>
                  </a:lnTo>
                  <a:lnTo>
                    <a:pt x="65" y="162"/>
                  </a:lnTo>
                  <a:lnTo>
                    <a:pt x="48" y="166"/>
                  </a:lnTo>
                  <a:lnTo>
                    <a:pt x="31" y="162"/>
                  </a:lnTo>
                  <a:lnTo>
                    <a:pt x="18" y="156"/>
                  </a:lnTo>
                  <a:lnTo>
                    <a:pt x="9" y="146"/>
                  </a:lnTo>
                  <a:lnTo>
                    <a:pt x="2" y="134"/>
                  </a:lnTo>
                  <a:lnTo>
                    <a:pt x="0" y="122"/>
                  </a:lnTo>
                  <a:lnTo>
                    <a:pt x="1" y="109"/>
                  </a:lnTo>
                  <a:lnTo>
                    <a:pt x="4" y="95"/>
                  </a:lnTo>
                  <a:lnTo>
                    <a:pt x="10" y="83"/>
                  </a:lnTo>
                  <a:lnTo>
                    <a:pt x="19" y="72"/>
                  </a:lnTo>
                  <a:lnTo>
                    <a:pt x="44" y="49"/>
                  </a:lnTo>
                  <a:lnTo>
                    <a:pt x="69" y="25"/>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89" name="Freeform 223">
              <a:extLst>
                <a:ext uri="{FF2B5EF4-FFF2-40B4-BE49-F238E27FC236}">
                  <a16:creationId xmlns:a16="http://schemas.microsoft.com/office/drawing/2014/main" id="{2CF4DD04-A0B0-DB49-8E12-713E42A9FAE3}"/>
                </a:ext>
              </a:extLst>
            </p:cNvPr>
            <p:cNvSpPr>
              <a:spLocks/>
            </p:cNvSpPr>
            <p:nvPr/>
          </p:nvSpPr>
          <p:spPr bwMode="auto">
            <a:xfrm>
              <a:off x="8442591" y="2028770"/>
              <a:ext cx="30163" cy="36513"/>
            </a:xfrm>
            <a:custGeom>
              <a:avLst/>
              <a:gdLst>
                <a:gd name="T0" fmla="*/ 59 w 76"/>
                <a:gd name="T1" fmla="*/ 0 h 93"/>
                <a:gd name="T2" fmla="*/ 67 w 76"/>
                <a:gd name="T3" fmla="*/ 3 h 93"/>
                <a:gd name="T4" fmla="*/ 73 w 76"/>
                <a:gd name="T5" fmla="*/ 9 h 93"/>
                <a:gd name="T6" fmla="*/ 76 w 76"/>
                <a:gd name="T7" fmla="*/ 17 h 93"/>
                <a:gd name="T8" fmla="*/ 76 w 76"/>
                <a:gd name="T9" fmla="*/ 25 h 93"/>
                <a:gd name="T10" fmla="*/ 73 w 76"/>
                <a:gd name="T11" fmla="*/ 33 h 93"/>
                <a:gd name="T12" fmla="*/ 39 w 76"/>
                <a:gd name="T13" fmla="*/ 83 h 93"/>
                <a:gd name="T14" fmla="*/ 31 w 76"/>
                <a:gd name="T15" fmla="*/ 90 h 93"/>
                <a:gd name="T16" fmla="*/ 21 w 76"/>
                <a:gd name="T17" fmla="*/ 93 h 93"/>
                <a:gd name="T18" fmla="*/ 17 w 76"/>
                <a:gd name="T19" fmla="*/ 93 h 93"/>
                <a:gd name="T20" fmla="*/ 14 w 76"/>
                <a:gd name="T21" fmla="*/ 92 h 93"/>
                <a:gd name="T22" fmla="*/ 9 w 76"/>
                <a:gd name="T23" fmla="*/ 89 h 93"/>
                <a:gd name="T24" fmla="*/ 4 w 76"/>
                <a:gd name="T25" fmla="*/ 83 h 93"/>
                <a:gd name="T26" fmla="*/ 0 w 76"/>
                <a:gd name="T27" fmla="*/ 75 h 93"/>
                <a:gd name="T28" fmla="*/ 0 w 76"/>
                <a:gd name="T29" fmla="*/ 67 h 93"/>
                <a:gd name="T30" fmla="*/ 4 w 76"/>
                <a:gd name="T31" fmla="*/ 59 h 93"/>
                <a:gd name="T32" fmla="*/ 37 w 76"/>
                <a:gd name="T33" fmla="*/ 9 h 93"/>
                <a:gd name="T34" fmla="*/ 43 w 76"/>
                <a:gd name="T35" fmla="*/ 3 h 93"/>
                <a:gd name="T36" fmla="*/ 50 w 76"/>
                <a:gd name="T37" fmla="*/ 0 h 93"/>
                <a:gd name="T38" fmla="*/ 59 w 76"/>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3">
                  <a:moveTo>
                    <a:pt x="59" y="0"/>
                  </a:moveTo>
                  <a:lnTo>
                    <a:pt x="67" y="3"/>
                  </a:lnTo>
                  <a:lnTo>
                    <a:pt x="73" y="9"/>
                  </a:lnTo>
                  <a:lnTo>
                    <a:pt x="76" y="17"/>
                  </a:lnTo>
                  <a:lnTo>
                    <a:pt x="76" y="25"/>
                  </a:lnTo>
                  <a:lnTo>
                    <a:pt x="73" y="33"/>
                  </a:lnTo>
                  <a:lnTo>
                    <a:pt x="39" y="83"/>
                  </a:lnTo>
                  <a:lnTo>
                    <a:pt x="31" y="90"/>
                  </a:lnTo>
                  <a:lnTo>
                    <a:pt x="21" y="93"/>
                  </a:lnTo>
                  <a:lnTo>
                    <a:pt x="17" y="93"/>
                  </a:lnTo>
                  <a:lnTo>
                    <a:pt x="14" y="92"/>
                  </a:lnTo>
                  <a:lnTo>
                    <a:pt x="9" y="89"/>
                  </a:lnTo>
                  <a:lnTo>
                    <a:pt x="4" y="83"/>
                  </a:lnTo>
                  <a:lnTo>
                    <a:pt x="0" y="75"/>
                  </a:lnTo>
                  <a:lnTo>
                    <a:pt x="0" y="67"/>
                  </a:lnTo>
                  <a:lnTo>
                    <a:pt x="4" y="59"/>
                  </a:lnTo>
                  <a:lnTo>
                    <a:pt x="37" y="9"/>
                  </a:lnTo>
                  <a:lnTo>
                    <a:pt x="43" y="3"/>
                  </a:lnTo>
                  <a:lnTo>
                    <a:pt x="50" y="0"/>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90" name="Freeform 224">
              <a:extLst>
                <a:ext uri="{FF2B5EF4-FFF2-40B4-BE49-F238E27FC236}">
                  <a16:creationId xmlns:a16="http://schemas.microsoft.com/office/drawing/2014/main" id="{9BAA2F9C-B521-4348-A8C4-4E82BC3D4936}"/>
                </a:ext>
              </a:extLst>
            </p:cNvPr>
            <p:cNvSpPr>
              <a:spLocks/>
            </p:cNvSpPr>
            <p:nvPr/>
          </p:nvSpPr>
          <p:spPr bwMode="auto">
            <a:xfrm>
              <a:off x="8482279" y="2090683"/>
              <a:ext cx="41275" cy="23813"/>
            </a:xfrm>
            <a:custGeom>
              <a:avLst/>
              <a:gdLst>
                <a:gd name="T0" fmla="*/ 83 w 102"/>
                <a:gd name="T1" fmla="*/ 0 h 60"/>
                <a:gd name="T2" fmla="*/ 90 w 102"/>
                <a:gd name="T3" fmla="*/ 4 h 60"/>
                <a:gd name="T4" fmla="*/ 97 w 102"/>
                <a:gd name="T5" fmla="*/ 8 h 60"/>
                <a:gd name="T6" fmla="*/ 101 w 102"/>
                <a:gd name="T7" fmla="*/ 16 h 60"/>
                <a:gd name="T8" fmla="*/ 102 w 102"/>
                <a:gd name="T9" fmla="*/ 25 h 60"/>
                <a:gd name="T10" fmla="*/ 99 w 102"/>
                <a:gd name="T11" fmla="*/ 32 h 60"/>
                <a:gd name="T12" fmla="*/ 94 w 102"/>
                <a:gd name="T13" fmla="*/ 39 h 60"/>
                <a:gd name="T14" fmla="*/ 86 w 102"/>
                <a:gd name="T15" fmla="*/ 42 h 60"/>
                <a:gd name="T16" fmla="*/ 28 w 102"/>
                <a:gd name="T17" fmla="*/ 59 h 60"/>
                <a:gd name="T18" fmla="*/ 17 w 102"/>
                <a:gd name="T19" fmla="*/ 60 h 60"/>
                <a:gd name="T20" fmla="*/ 8 w 102"/>
                <a:gd name="T21" fmla="*/ 56 h 60"/>
                <a:gd name="T22" fmla="*/ 5 w 102"/>
                <a:gd name="T23" fmla="*/ 53 h 60"/>
                <a:gd name="T24" fmla="*/ 2 w 102"/>
                <a:gd name="T25" fmla="*/ 49 h 60"/>
                <a:gd name="T26" fmla="*/ 1 w 102"/>
                <a:gd name="T27" fmla="*/ 45 h 60"/>
                <a:gd name="T28" fmla="*/ 0 w 102"/>
                <a:gd name="T29" fmla="*/ 36 h 60"/>
                <a:gd name="T30" fmla="*/ 3 w 102"/>
                <a:gd name="T31" fmla="*/ 28 h 60"/>
                <a:gd name="T32" fmla="*/ 8 w 102"/>
                <a:gd name="T33" fmla="*/ 22 h 60"/>
                <a:gd name="T34" fmla="*/ 16 w 102"/>
                <a:gd name="T35" fmla="*/ 18 h 60"/>
                <a:gd name="T36" fmla="*/ 74 w 102"/>
                <a:gd name="T37" fmla="*/ 1 h 60"/>
                <a:gd name="T38" fmla="*/ 83 w 102"/>
                <a:gd name="T3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60">
                  <a:moveTo>
                    <a:pt x="83" y="0"/>
                  </a:moveTo>
                  <a:lnTo>
                    <a:pt x="90" y="4"/>
                  </a:lnTo>
                  <a:lnTo>
                    <a:pt x="97" y="8"/>
                  </a:lnTo>
                  <a:lnTo>
                    <a:pt x="101" y="16"/>
                  </a:lnTo>
                  <a:lnTo>
                    <a:pt x="102" y="25"/>
                  </a:lnTo>
                  <a:lnTo>
                    <a:pt x="99" y="32"/>
                  </a:lnTo>
                  <a:lnTo>
                    <a:pt x="94" y="39"/>
                  </a:lnTo>
                  <a:lnTo>
                    <a:pt x="86" y="42"/>
                  </a:lnTo>
                  <a:lnTo>
                    <a:pt x="28" y="59"/>
                  </a:lnTo>
                  <a:lnTo>
                    <a:pt x="17" y="60"/>
                  </a:lnTo>
                  <a:lnTo>
                    <a:pt x="8" y="56"/>
                  </a:lnTo>
                  <a:lnTo>
                    <a:pt x="5" y="53"/>
                  </a:lnTo>
                  <a:lnTo>
                    <a:pt x="2" y="49"/>
                  </a:lnTo>
                  <a:lnTo>
                    <a:pt x="1" y="45"/>
                  </a:lnTo>
                  <a:lnTo>
                    <a:pt x="0" y="36"/>
                  </a:lnTo>
                  <a:lnTo>
                    <a:pt x="3" y="28"/>
                  </a:lnTo>
                  <a:lnTo>
                    <a:pt x="8" y="22"/>
                  </a:lnTo>
                  <a:lnTo>
                    <a:pt x="16" y="18"/>
                  </a:lnTo>
                  <a:lnTo>
                    <a:pt x="74" y="1"/>
                  </a:lnTo>
                  <a:lnTo>
                    <a:pt x="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91" name="Freeform 225">
              <a:extLst>
                <a:ext uri="{FF2B5EF4-FFF2-40B4-BE49-F238E27FC236}">
                  <a16:creationId xmlns:a16="http://schemas.microsoft.com/office/drawing/2014/main" id="{3140683E-2D1C-A84A-8D18-ECBC3052A6BA}"/>
                </a:ext>
              </a:extLst>
            </p:cNvPr>
            <p:cNvSpPr>
              <a:spLocks/>
            </p:cNvSpPr>
            <p:nvPr/>
          </p:nvSpPr>
          <p:spPr bwMode="auto">
            <a:xfrm>
              <a:off x="8485454" y="2157358"/>
              <a:ext cx="38100" cy="26988"/>
            </a:xfrm>
            <a:custGeom>
              <a:avLst/>
              <a:gdLst>
                <a:gd name="T0" fmla="*/ 22 w 99"/>
                <a:gd name="T1" fmla="*/ 0 h 68"/>
                <a:gd name="T2" fmla="*/ 31 w 99"/>
                <a:gd name="T3" fmla="*/ 3 h 68"/>
                <a:gd name="T4" fmla="*/ 85 w 99"/>
                <a:gd name="T5" fmla="*/ 26 h 68"/>
                <a:gd name="T6" fmla="*/ 93 w 99"/>
                <a:gd name="T7" fmla="*/ 32 h 68"/>
                <a:gd name="T8" fmla="*/ 98 w 99"/>
                <a:gd name="T9" fmla="*/ 38 h 68"/>
                <a:gd name="T10" fmla="*/ 99 w 99"/>
                <a:gd name="T11" fmla="*/ 46 h 68"/>
                <a:gd name="T12" fmla="*/ 97 w 99"/>
                <a:gd name="T13" fmla="*/ 55 h 68"/>
                <a:gd name="T14" fmla="*/ 92 w 99"/>
                <a:gd name="T15" fmla="*/ 62 h 68"/>
                <a:gd name="T16" fmla="*/ 84 w 99"/>
                <a:gd name="T17" fmla="*/ 66 h 68"/>
                <a:gd name="T18" fmla="*/ 76 w 99"/>
                <a:gd name="T19" fmla="*/ 68 h 68"/>
                <a:gd name="T20" fmla="*/ 69 w 99"/>
                <a:gd name="T21" fmla="*/ 66 h 68"/>
                <a:gd name="T22" fmla="*/ 13 w 99"/>
                <a:gd name="T23" fmla="*/ 42 h 68"/>
                <a:gd name="T24" fmla="*/ 8 w 99"/>
                <a:gd name="T25" fmla="*/ 39 h 68"/>
                <a:gd name="T26" fmla="*/ 5 w 99"/>
                <a:gd name="T27" fmla="*/ 35 h 68"/>
                <a:gd name="T28" fmla="*/ 1 w 99"/>
                <a:gd name="T29" fmla="*/ 30 h 68"/>
                <a:gd name="T30" fmla="*/ 0 w 99"/>
                <a:gd name="T31" fmla="*/ 26 h 68"/>
                <a:gd name="T32" fmla="*/ 0 w 99"/>
                <a:gd name="T33" fmla="*/ 22 h 68"/>
                <a:gd name="T34" fmla="*/ 0 w 99"/>
                <a:gd name="T35" fmla="*/ 17 h 68"/>
                <a:gd name="T36" fmla="*/ 1 w 99"/>
                <a:gd name="T37" fmla="*/ 14 h 68"/>
                <a:gd name="T38" fmla="*/ 7 w 99"/>
                <a:gd name="T39" fmla="*/ 6 h 68"/>
                <a:gd name="T40" fmla="*/ 14 w 99"/>
                <a:gd name="T41" fmla="*/ 2 h 68"/>
                <a:gd name="T42" fmla="*/ 22 w 99"/>
                <a:gd name="T4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68">
                  <a:moveTo>
                    <a:pt x="22" y="0"/>
                  </a:moveTo>
                  <a:lnTo>
                    <a:pt x="31" y="3"/>
                  </a:lnTo>
                  <a:lnTo>
                    <a:pt x="85" y="26"/>
                  </a:lnTo>
                  <a:lnTo>
                    <a:pt x="93" y="32"/>
                  </a:lnTo>
                  <a:lnTo>
                    <a:pt x="98" y="38"/>
                  </a:lnTo>
                  <a:lnTo>
                    <a:pt x="99" y="46"/>
                  </a:lnTo>
                  <a:lnTo>
                    <a:pt x="97" y="55"/>
                  </a:lnTo>
                  <a:lnTo>
                    <a:pt x="92" y="62"/>
                  </a:lnTo>
                  <a:lnTo>
                    <a:pt x="84" y="66"/>
                  </a:lnTo>
                  <a:lnTo>
                    <a:pt x="76" y="68"/>
                  </a:lnTo>
                  <a:lnTo>
                    <a:pt x="69" y="66"/>
                  </a:lnTo>
                  <a:lnTo>
                    <a:pt x="13" y="42"/>
                  </a:lnTo>
                  <a:lnTo>
                    <a:pt x="8" y="39"/>
                  </a:lnTo>
                  <a:lnTo>
                    <a:pt x="5" y="35"/>
                  </a:lnTo>
                  <a:lnTo>
                    <a:pt x="1" y="30"/>
                  </a:lnTo>
                  <a:lnTo>
                    <a:pt x="0" y="26"/>
                  </a:lnTo>
                  <a:lnTo>
                    <a:pt x="0" y="22"/>
                  </a:lnTo>
                  <a:lnTo>
                    <a:pt x="0" y="17"/>
                  </a:lnTo>
                  <a:lnTo>
                    <a:pt x="1" y="14"/>
                  </a:lnTo>
                  <a:lnTo>
                    <a:pt x="7" y="6"/>
                  </a:lnTo>
                  <a:lnTo>
                    <a:pt x="14" y="2"/>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92" name="Freeform 226">
              <a:extLst>
                <a:ext uri="{FF2B5EF4-FFF2-40B4-BE49-F238E27FC236}">
                  <a16:creationId xmlns:a16="http://schemas.microsoft.com/office/drawing/2014/main" id="{2C647991-C565-CD40-91E2-FC4D2A293157}"/>
                </a:ext>
              </a:extLst>
            </p:cNvPr>
            <p:cNvSpPr>
              <a:spLocks/>
            </p:cNvSpPr>
            <p:nvPr/>
          </p:nvSpPr>
          <p:spPr bwMode="auto">
            <a:xfrm>
              <a:off x="8382266" y="2009720"/>
              <a:ext cx="19050" cy="41275"/>
            </a:xfrm>
            <a:custGeom>
              <a:avLst/>
              <a:gdLst>
                <a:gd name="T0" fmla="*/ 19 w 49"/>
                <a:gd name="T1" fmla="*/ 0 h 102"/>
                <a:gd name="T2" fmla="*/ 30 w 49"/>
                <a:gd name="T3" fmla="*/ 2 h 102"/>
                <a:gd name="T4" fmla="*/ 39 w 49"/>
                <a:gd name="T5" fmla="*/ 9 h 102"/>
                <a:gd name="T6" fmla="*/ 42 w 49"/>
                <a:gd name="T7" fmla="*/ 19 h 102"/>
                <a:gd name="T8" fmla="*/ 49 w 49"/>
                <a:gd name="T9" fmla="*/ 79 h 102"/>
                <a:gd name="T10" fmla="*/ 48 w 49"/>
                <a:gd name="T11" fmla="*/ 90 h 102"/>
                <a:gd name="T12" fmla="*/ 41 w 49"/>
                <a:gd name="T13" fmla="*/ 98 h 102"/>
                <a:gd name="T14" fmla="*/ 38 w 49"/>
                <a:gd name="T15" fmla="*/ 100 h 102"/>
                <a:gd name="T16" fmla="*/ 35 w 49"/>
                <a:gd name="T17" fmla="*/ 102 h 102"/>
                <a:gd name="T18" fmla="*/ 30 w 49"/>
                <a:gd name="T19" fmla="*/ 102 h 102"/>
                <a:gd name="T20" fmla="*/ 19 w 49"/>
                <a:gd name="T21" fmla="*/ 101 h 102"/>
                <a:gd name="T22" fmla="*/ 10 w 49"/>
                <a:gd name="T23" fmla="*/ 94 h 102"/>
                <a:gd name="T24" fmla="*/ 7 w 49"/>
                <a:gd name="T25" fmla="*/ 83 h 102"/>
                <a:gd name="T26" fmla="*/ 0 w 49"/>
                <a:gd name="T27" fmla="*/ 23 h 102"/>
                <a:gd name="T28" fmla="*/ 1 w 49"/>
                <a:gd name="T29" fmla="*/ 12 h 102"/>
                <a:gd name="T30" fmla="*/ 9 w 49"/>
                <a:gd name="T31" fmla="*/ 4 h 102"/>
                <a:gd name="T32" fmla="*/ 19 w 49"/>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02">
                  <a:moveTo>
                    <a:pt x="19" y="0"/>
                  </a:moveTo>
                  <a:lnTo>
                    <a:pt x="30" y="2"/>
                  </a:lnTo>
                  <a:lnTo>
                    <a:pt x="39" y="9"/>
                  </a:lnTo>
                  <a:lnTo>
                    <a:pt x="42" y="19"/>
                  </a:lnTo>
                  <a:lnTo>
                    <a:pt x="49" y="79"/>
                  </a:lnTo>
                  <a:lnTo>
                    <a:pt x="48" y="90"/>
                  </a:lnTo>
                  <a:lnTo>
                    <a:pt x="41" y="98"/>
                  </a:lnTo>
                  <a:lnTo>
                    <a:pt x="38" y="100"/>
                  </a:lnTo>
                  <a:lnTo>
                    <a:pt x="35" y="102"/>
                  </a:lnTo>
                  <a:lnTo>
                    <a:pt x="30" y="102"/>
                  </a:lnTo>
                  <a:lnTo>
                    <a:pt x="19" y="101"/>
                  </a:lnTo>
                  <a:lnTo>
                    <a:pt x="10" y="94"/>
                  </a:lnTo>
                  <a:lnTo>
                    <a:pt x="7" y="83"/>
                  </a:lnTo>
                  <a:lnTo>
                    <a:pt x="0" y="23"/>
                  </a:lnTo>
                  <a:lnTo>
                    <a:pt x="1" y="12"/>
                  </a:lnTo>
                  <a:lnTo>
                    <a:pt x="9"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93" name="Freeform 227">
              <a:extLst>
                <a:ext uri="{FF2B5EF4-FFF2-40B4-BE49-F238E27FC236}">
                  <a16:creationId xmlns:a16="http://schemas.microsoft.com/office/drawing/2014/main" id="{12AB85BD-C9E8-A748-9F8F-D7CA286653A0}"/>
                </a:ext>
              </a:extLst>
            </p:cNvPr>
            <p:cNvSpPr>
              <a:spLocks/>
            </p:cNvSpPr>
            <p:nvPr/>
          </p:nvSpPr>
          <p:spPr bwMode="auto">
            <a:xfrm>
              <a:off x="8306066" y="2043058"/>
              <a:ext cx="34925" cy="33338"/>
            </a:xfrm>
            <a:custGeom>
              <a:avLst/>
              <a:gdLst>
                <a:gd name="T0" fmla="*/ 21 w 86"/>
                <a:gd name="T1" fmla="*/ 0 h 85"/>
                <a:gd name="T2" fmla="*/ 29 w 86"/>
                <a:gd name="T3" fmla="*/ 1 h 85"/>
                <a:gd name="T4" fmla="*/ 36 w 86"/>
                <a:gd name="T5" fmla="*/ 6 h 85"/>
                <a:gd name="T6" fmla="*/ 79 w 86"/>
                <a:gd name="T7" fmla="*/ 48 h 85"/>
                <a:gd name="T8" fmla="*/ 85 w 86"/>
                <a:gd name="T9" fmla="*/ 57 h 85"/>
                <a:gd name="T10" fmla="*/ 86 w 86"/>
                <a:gd name="T11" fmla="*/ 67 h 85"/>
                <a:gd name="T12" fmla="*/ 85 w 86"/>
                <a:gd name="T13" fmla="*/ 71 h 85"/>
                <a:gd name="T14" fmla="*/ 83 w 86"/>
                <a:gd name="T15" fmla="*/ 75 h 85"/>
                <a:gd name="T16" fmla="*/ 80 w 86"/>
                <a:gd name="T17" fmla="*/ 78 h 85"/>
                <a:gd name="T18" fmla="*/ 74 w 86"/>
                <a:gd name="T19" fmla="*/ 84 h 85"/>
                <a:gd name="T20" fmla="*/ 65 w 86"/>
                <a:gd name="T21" fmla="*/ 85 h 85"/>
                <a:gd name="T22" fmla="*/ 57 w 86"/>
                <a:gd name="T23" fmla="*/ 84 h 85"/>
                <a:gd name="T24" fmla="*/ 50 w 86"/>
                <a:gd name="T25" fmla="*/ 79 h 85"/>
                <a:gd name="T26" fmla="*/ 7 w 86"/>
                <a:gd name="T27" fmla="*/ 37 h 85"/>
                <a:gd name="T28" fmla="*/ 1 w 86"/>
                <a:gd name="T29" fmla="*/ 30 h 85"/>
                <a:gd name="T30" fmla="*/ 0 w 86"/>
                <a:gd name="T31" fmla="*/ 22 h 85"/>
                <a:gd name="T32" fmla="*/ 1 w 86"/>
                <a:gd name="T33" fmla="*/ 13 h 85"/>
                <a:gd name="T34" fmla="*/ 6 w 86"/>
                <a:gd name="T35" fmla="*/ 7 h 85"/>
                <a:gd name="T36" fmla="*/ 12 w 86"/>
                <a:gd name="T37" fmla="*/ 2 h 85"/>
                <a:gd name="T38" fmla="*/ 21 w 86"/>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85">
                  <a:moveTo>
                    <a:pt x="21" y="0"/>
                  </a:moveTo>
                  <a:lnTo>
                    <a:pt x="29" y="1"/>
                  </a:lnTo>
                  <a:lnTo>
                    <a:pt x="36" y="6"/>
                  </a:lnTo>
                  <a:lnTo>
                    <a:pt x="79" y="48"/>
                  </a:lnTo>
                  <a:lnTo>
                    <a:pt x="85" y="57"/>
                  </a:lnTo>
                  <a:lnTo>
                    <a:pt x="86" y="67"/>
                  </a:lnTo>
                  <a:lnTo>
                    <a:pt x="85" y="71"/>
                  </a:lnTo>
                  <a:lnTo>
                    <a:pt x="83" y="75"/>
                  </a:lnTo>
                  <a:lnTo>
                    <a:pt x="80" y="78"/>
                  </a:lnTo>
                  <a:lnTo>
                    <a:pt x="74" y="84"/>
                  </a:lnTo>
                  <a:lnTo>
                    <a:pt x="65" y="85"/>
                  </a:lnTo>
                  <a:lnTo>
                    <a:pt x="57" y="84"/>
                  </a:lnTo>
                  <a:lnTo>
                    <a:pt x="50" y="79"/>
                  </a:lnTo>
                  <a:lnTo>
                    <a:pt x="7" y="37"/>
                  </a:lnTo>
                  <a:lnTo>
                    <a:pt x="1" y="30"/>
                  </a:lnTo>
                  <a:lnTo>
                    <a:pt x="0" y="22"/>
                  </a:lnTo>
                  <a:lnTo>
                    <a:pt x="1" y="13"/>
                  </a:lnTo>
                  <a:lnTo>
                    <a:pt x="6" y="7"/>
                  </a:lnTo>
                  <a:lnTo>
                    <a:pt x="12" y="2"/>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94" name="Freeform 228">
              <a:extLst>
                <a:ext uri="{FF2B5EF4-FFF2-40B4-BE49-F238E27FC236}">
                  <a16:creationId xmlns:a16="http://schemas.microsoft.com/office/drawing/2014/main" id="{F3D7A354-163D-9449-B422-A31143BCF888}"/>
                </a:ext>
              </a:extLst>
            </p:cNvPr>
            <p:cNvSpPr>
              <a:spLocks/>
            </p:cNvSpPr>
            <p:nvPr/>
          </p:nvSpPr>
          <p:spPr bwMode="auto">
            <a:xfrm>
              <a:off x="7413891" y="2130370"/>
              <a:ext cx="11113" cy="36513"/>
            </a:xfrm>
            <a:custGeom>
              <a:avLst/>
              <a:gdLst>
                <a:gd name="T0" fmla="*/ 13 w 27"/>
                <a:gd name="T1" fmla="*/ 0 h 96"/>
                <a:gd name="T2" fmla="*/ 17 w 27"/>
                <a:gd name="T3" fmla="*/ 1 h 96"/>
                <a:gd name="T4" fmla="*/ 21 w 27"/>
                <a:gd name="T5" fmla="*/ 2 h 96"/>
                <a:gd name="T6" fmla="*/ 23 w 27"/>
                <a:gd name="T7" fmla="*/ 6 h 96"/>
                <a:gd name="T8" fmla="*/ 26 w 27"/>
                <a:gd name="T9" fmla="*/ 9 h 96"/>
                <a:gd name="T10" fmla="*/ 27 w 27"/>
                <a:gd name="T11" fmla="*/ 14 h 96"/>
                <a:gd name="T12" fmla="*/ 27 w 27"/>
                <a:gd name="T13" fmla="*/ 81 h 96"/>
                <a:gd name="T14" fmla="*/ 26 w 27"/>
                <a:gd name="T15" fmla="*/ 86 h 96"/>
                <a:gd name="T16" fmla="*/ 23 w 27"/>
                <a:gd name="T17" fmla="*/ 90 h 96"/>
                <a:gd name="T18" fmla="*/ 21 w 27"/>
                <a:gd name="T19" fmla="*/ 93 h 96"/>
                <a:gd name="T20" fmla="*/ 17 w 27"/>
                <a:gd name="T21" fmla="*/ 95 h 96"/>
                <a:gd name="T22" fmla="*/ 13 w 27"/>
                <a:gd name="T23" fmla="*/ 96 h 96"/>
                <a:gd name="T24" fmla="*/ 9 w 27"/>
                <a:gd name="T25" fmla="*/ 95 h 96"/>
                <a:gd name="T26" fmla="*/ 4 w 27"/>
                <a:gd name="T27" fmla="*/ 93 h 96"/>
                <a:gd name="T28" fmla="*/ 2 w 27"/>
                <a:gd name="T29" fmla="*/ 90 h 96"/>
                <a:gd name="T30" fmla="*/ 0 w 27"/>
                <a:gd name="T31" fmla="*/ 86 h 96"/>
                <a:gd name="T32" fmla="*/ 0 w 27"/>
                <a:gd name="T33" fmla="*/ 81 h 96"/>
                <a:gd name="T34" fmla="*/ 0 w 27"/>
                <a:gd name="T35" fmla="*/ 14 h 96"/>
                <a:gd name="T36" fmla="*/ 0 w 27"/>
                <a:gd name="T37" fmla="*/ 9 h 96"/>
                <a:gd name="T38" fmla="*/ 2 w 27"/>
                <a:gd name="T39" fmla="*/ 6 h 96"/>
                <a:gd name="T40" fmla="*/ 4 w 27"/>
                <a:gd name="T41" fmla="*/ 2 h 96"/>
                <a:gd name="T42" fmla="*/ 9 w 27"/>
                <a:gd name="T43" fmla="*/ 1 h 96"/>
                <a:gd name="T44" fmla="*/ 13 w 27"/>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96">
                  <a:moveTo>
                    <a:pt x="13" y="0"/>
                  </a:moveTo>
                  <a:lnTo>
                    <a:pt x="17" y="1"/>
                  </a:lnTo>
                  <a:lnTo>
                    <a:pt x="21" y="2"/>
                  </a:lnTo>
                  <a:lnTo>
                    <a:pt x="23" y="6"/>
                  </a:lnTo>
                  <a:lnTo>
                    <a:pt x="26" y="9"/>
                  </a:lnTo>
                  <a:lnTo>
                    <a:pt x="27" y="14"/>
                  </a:lnTo>
                  <a:lnTo>
                    <a:pt x="27" y="81"/>
                  </a:lnTo>
                  <a:lnTo>
                    <a:pt x="26" y="86"/>
                  </a:lnTo>
                  <a:lnTo>
                    <a:pt x="23" y="90"/>
                  </a:lnTo>
                  <a:lnTo>
                    <a:pt x="21" y="93"/>
                  </a:lnTo>
                  <a:lnTo>
                    <a:pt x="17" y="95"/>
                  </a:lnTo>
                  <a:lnTo>
                    <a:pt x="13" y="96"/>
                  </a:lnTo>
                  <a:lnTo>
                    <a:pt x="9" y="95"/>
                  </a:lnTo>
                  <a:lnTo>
                    <a:pt x="4" y="93"/>
                  </a:lnTo>
                  <a:lnTo>
                    <a:pt x="2" y="90"/>
                  </a:lnTo>
                  <a:lnTo>
                    <a:pt x="0" y="86"/>
                  </a:lnTo>
                  <a:lnTo>
                    <a:pt x="0" y="81"/>
                  </a:lnTo>
                  <a:lnTo>
                    <a:pt x="0" y="14"/>
                  </a:lnTo>
                  <a:lnTo>
                    <a:pt x="0" y="9"/>
                  </a:lnTo>
                  <a:lnTo>
                    <a:pt x="2" y="6"/>
                  </a:lnTo>
                  <a:lnTo>
                    <a:pt x="4" y="2"/>
                  </a:lnTo>
                  <a:lnTo>
                    <a:pt x="9"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95" name="Freeform 229">
              <a:extLst>
                <a:ext uri="{FF2B5EF4-FFF2-40B4-BE49-F238E27FC236}">
                  <a16:creationId xmlns:a16="http://schemas.microsoft.com/office/drawing/2014/main" id="{8AC53E82-6181-B24A-AC6E-3A44F66D85B7}"/>
                </a:ext>
              </a:extLst>
            </p:cNvPr>
            <p:cNvSpPr>
              <a:spLocks/>
            </p:cNvSpPr>
            <p:nvPr/>
          </p:nvSpPr>
          <p:spPr bwMode="auto">
            <a:xfrm>
              <a:off x="7413891" y="2430408"/>
              <a:ext cx="11113" cy="38100"/>
            </a:xfrm>
            <a:custGeom>
              <a:avLst/>
              <a:gdLst>
                <a:gd name="T0" fmla="*/ 13 w 27"/>
                <a:gd name="T1" fmla="*/ 0 h 95"/>
                <a:gd name="T2" fmla="*/ 17 w 27"/>
                <a:gd name="T3" fmla="*/ 0 h 95"/>
                <a:gd name="T4" fmla="*/ 21 w 27"/>
                <a:gd name="T5" fmla="*/ 2 h 95"/>
                <a:gd name="T6" fmla="*/ 23 w 27"/>
                <a:gd name="T7" fmla="*/ 6 h 95"/>
                <a:gd name="T8" fmla="*/ 26 w 27"/>
                <a:gd name="T9" fmla="*/ 9 h 95"/>
                <a:gd name="T10" fmla="*/ 27 w 27"/>
                <a:gd name="T11" fmla="*/ 13 h 95"/>
                <a:gd name="T12" fmla="*/ 27 w 27"/>
                <a:gd name="T13" fmla="*/ 81 h 95"/>
                <a:gd name="T14" fmla="*/ 26 w 27"/>
                <a:gd name="T15" fmla="*/ 86 h 95"/>
                <a:gd name="T16" fmla="*/ 23 w 27"/>
                <a:gd name="T17" fmla="*/ 89 h 95"/>
                <a:gd name="T18" fmla="*/ 21 w 27"/>
                <a:gd name="T19" fmla="*/ 92 h 95"/>
                <a:gd name="T20" fmla="*/ 17 w 27"/>
                <a:gd name="T21" fmla="*/ 95 h 95"/>
                <a:gd name="T22" fmla="*/ 13 w 27"/>
                <a:gd name="T23" fmla="*/ 95 h 95"/>
                <a:gd name="T24" fmla="*/ 9 w 27"/>
                <a:gd name="T25" fmla="*/ 95 h 95"/>
                <a:gd name="T26" fmla="*/ 4 w 27"/>
                <a:gd name="T27" fmla="*/ 92 h 95"/>
                <a:gd name="T28" fmla="*/ 2 w 27"/>
                <a:gd name="T29" fmla="*/ 89 h 95"/>
                <a:gd name="T30" fmla="*/ 0 w 27"/>
                <a:gd name="T31" fmla="*/ 86 h 95"/>
                <a:gd name="T32" fmla="*/ 0 w 27"/>
                <a:gd name="T33" fmla="*/ 81 h 95"/>
                <a:gd name="T34" fmla="*/ 0 w 27"/>
                <a:gd name="T35" fmla="*/ 13 h 95"/>
                <a:gd name="T36" fmla="*/ 0 w 27"/>
                <a:gd name="T37" fmla="*/ 9 h 95"/>
                <a:gd name="T38" fmla="*/ 2 w 27"/>
                <a:gd name="T39" fmla="*/ 6 h 95"/>
                <a:gd name="T40" fmla="*/ 4 w 27"/>
                <a:gd name="T41" fmla="*/ 2 h 95"/>
                <a:gd name="T42" fmla="*/ 9 w 27"/>
                <a:gd name="T43" fmla="*/ 0 h 95"/>
                <a:gd name="T44" fmla="*/ 13 w 27"/>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95">
                  <a:moveTo>
                    <a:pt x="13" y="0"/>
                  </a:moveTo>
                  <a:lnTo>
                    <a:pt x="17" y="0"/>
                  </a:lnTo>
                  <a:lnTo>
                    <a:pt x="21" y="2"/>
                  </a:lnTo>
                  <a:lnTo>
                    <a:pt x="23" y="6"/>
                  </a:lnTo>
                  <a:lnTo>
                    <a:pt x="26" y="9"/>
                  </a:lnTo>
                  <a:lnTo>
                    <a:pt x="27" y="13"/>
                  </a:lnTo>
                  <a:lnTo>
                    <a:pt x="27" y="81"/>
                  </a:lnTo>
                  <a:lnTo>
                    <a:pt x="26" y="86"/>
                  </a:lnTo>
                  <a:lnTo>
                    <a:pt x="23" y="89"/>
                  </a:lnTo>
                  <a:lnTo>
                    <a:pt x="21" y="92"/>
                  </a:lnTo>
                  <a:lnTo>
                    <a:pt x="17" y="95"/>
                  </a:lnTo>
                  <a:lnTo>
                    <a:pt x="13" y="95"/>
                  </a:lnTo>
                  <a:lnTo>
                    <a:pt x="9" y="95"/>
                  </a:lnTo>
                  <a:lnTo>
                    <a:pt x="4" y="92"/>
                  </a:lnTo>
                  <a:lnTo>
                    <a:pt x="2" y="89"/>
                  </a:lnTo>
                  <a:lnTo>
                    <a:pt x="0" y="86"/>
                  </a:lnTo>
                  <a:lnTo>
                    <a:pt x="0" y="81"/>
                  </a:lnTo>
                  <a:lnTo>
                    <a:pt x="0" y="13"/>
                  </a:lnTo>
                  <a:lnTo>
                    <a:pt x="0" y="9"/>
                  </a:lnTo>
                  <a:lnTo>
                    <a:pt x="2" y="6"/>
                  </a:lnTo>
                  <a:lnTo>
                    <a:pt x="4" y="2"/>
                  </a:lnTo>
                  <a:lnTo>
                    <a:pt x="9"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96" name="Freeform 230">
              <a:extLst>
                <a:ext uri="{FF2B5EF4-FFF2-40B4-BE49-F238E27FC236}">
                  <a16:creationId xmlns:a16="http://schemas.microsoft.com/office/drawing/2014/main" id="{3BBC85DD-820F-9B42-AB74-8DECF2B2A2B1}"/>
                </a:ext>
              </a:extLst>
            </p:cNvPr>
            <p:cNvSpPr>
              <a:spLocks/>
            </p:cNvSpPr>
            <p:nvPr/>
          </p:nvSpPr>
          <p:spPr bwMode="auto">
            <a:xfrm>
              <a:off x="7331341" y="2151008"/>
              <a:ext cx="25400" cy="34925"/>
            </a:xfrm>
            <a:custGeom>
              <a:avLst/>
              <a:gdLst>
                <a:gd name="T0" fmla="*/ 13 w 61"/>
                <a:gd name="T1" fmla="*/ 0 h 86"/>
                <a:gd name="T2" fmla="*/ 20 w 61"/>
                <a:gd name="T3" fmla="*/ 1 h 86"/>
                <a:gd name="T4" fmla="*/ 25 w 61"/>
                <a:gd name="T5" fmla="*/ 7 h 86"/>
                <a:gd name="T6" fmla="*/ 59 w 61"/>
                <a:gd name="T7" fmla="*/ 66 h 86"/>
                <a:gd name="T8" fmla="*/ 61 w 61"/>
                <a:gd name="T9" fmla="*/ 72 h 86"/>
                <a:gd name="T10" fmla="*/ 59 w 61"/>
                <a:gd name="T11" fmla="*/ 79 h 86"/>
                <a:gd name="T12" fmla="*/ 55 w 61"/>
                <a:gd name="T13" fmla="*/ 83 h 86"/>
                <a:gd name="T14" fmla="*/ 48 w 61"/>
                <a:gd name="T15" fmla="*/ 86 h 86"/>
                <a:gd name="T16" fmla="*/ 41 w 61"/>
                <a:gd name="T17" fmla="*/ 83 h 86"/>
                <a:gd name="T18" fmla="*/ 36 w 61"/>
                <a:gd name="T19" fmla="*/ 79 h 86"/>
                <a:gd name="T20" fmla="*/ 2 w 61"/>
                <a:gd name="T21" fmla="*/ 20 h 86"/>
                <a:gd name="T22" fmla="*/ 0 w 61"/>
                <a:gd name="T23" fmla="*/ 13 h 86"/>
                <a:gd name="T24" fmla="*/ 2 w 61"/>
                <a:gd name="T25" fmla="*/ 7 h 86"/>
                <a:gd name="T26" fmla="*/ 7 w 61"/>
                <a:gd name="T27" fmla="*/ 1 h 86"/>
                <a:gd name="T28" fmla="*/ 13 w 61"/>
                <a:gd name="T2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86">
                  <a:moveTo>
                    <a:pt x="13" y="0"/>
                  </a:moveTo>
                  <a:lnTo>
                    <a:pt x="20" y="1"/>
                  </a:lnTo>
                  <a:lnTo>
                    <a:pt x="25" y="7"/>
                  </a:lnTo>
                  <a:lnTo>
                    <a:pt x="59" y="66"/>
                  </a:lnTo>
                  <a:lnTo>
                    <a:pt x="61" y="72"/>
                  </a:lnTo>
                  <a:lnTo>
                    <a:pt x="59" y="79"/>
                  </a:lnTo>
                  <a:lnTo>
                    <a:pt x="55" y="83"/>
                  </a:lnTo>
                  <a:lnTo>
                    <a:pt x="48" y="86"/>
                  </a:lnTo>
                  <a:lnTo>
                    <a:pt x="41" y="83"/>
                  </a:lnTo>
                  <a:lnTo>
                    <a:pt x="36" y="79"/>
                  </a:lnTo>
                  <a:lnTo>
                    <a:pt x="2" y="20"/>
                  </a:lnTo>
                  <a:lnTo>
                    <a:pt x="0" y="13"/>
                  </a:lnTo>
                  <a:lnTo>
                    <a:pt x="2" y="7"/>
                  </a:lnTo>
                  <a:lnTo>
                    <a:pt x="7"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97" name="Freeform 231">
              <a:extLst>
                <a:ext uri="{FF2B5EF4-FFF2-40B4-BE49-F238E27FC236}">
                  <a16:creationId xmlns:a16="http://schemas.microsoft.com/office/drawing/2014/main" id="{B4C3B43E-1F7E-8543-A6E9-515599D84BCE}"/>
                </a:ext>
              </a:extLst>
            </p:cNvPr>
            <p:cNvSpPr>
              <a:spLocks/>
            </p:cNvSpPr>
            <p:nvPr/>
          </p:nvSpPr>
          <p:spPr bwMode="auto">
            <a:xfrm>
              <a:off x="7482154" y="2411358"/>
              <a:ext cx="25400" cy="34925"/>
            </a:xfrm>
            <a:custGeom>
              <a:avLst/>
              <a:gdLst>
                <a:gd name="T0" fmla="*/ 15 w 61"/>
                <a:gd name="T1" fmla="*/ 0 h 87"/>
                <a:gd name="T2" fmla="*/ 20 w 61"/>
                <a:gd name="T3" fmla="*/ 2 h 87"/>
                <a:gd name="T4" fmla="*/ 26 w 61"/>
                <a:gd name="T5" fmla="*/ 7 h 87"/>
                <a:gd name="T6" fmla="*/ 60 w 61"/>
                <a:gd name="T7" fmla="*/ 67 h 87"/>
                <a:gd name="T8" fmla="*/ 61 w 61"/>
                <a:gd name="T9" fmla="*/ 74 h 87"/>
                <a:gd name="T10" fmla="*/ 60 w 61"/>
                <a:gd name="T11" fmla="*/ 80 h 87"/>
                <a:gd name="T12" fmla="*/ 55 w 61"/>
                <a:gd name="T13" fmla="*/ 85 h 87"/>
                <a:gd name="T14" fmla="*/ 48 w 61"/>
                <a:gd name="T15" fmla="*/ 87 h 87"/>
                <a:gd name="T16" fmla="*/ 41 w 61"/>
                <a:gd name="T17" fmla="*/ 85 h 87"/>
                <a:gd name="T18" fmla="*/ 37 w 61"/>
                <a:gd name="T19" fmla="*/ 80 h 87"/>
                <a:gd name="T20" fmla="*/ 2 w 61"/>
                <a:gd name="T21" fmla="*/ 20 h 87"/>
                <a:gd name="T22" fmla="*/ 0 w 61"/>
                <a:gd name="T23" fmla="*/ 14 h 87"/>
                <a:gd name="T24" fmla="*/ 2 w 61"/>
                <a:gd name="T25" fmla="*/ 7 h 87"/>
                <a:gd name="T26" fmla="*/ 7 w 61"/>
                <a:gd name="T27" fmla="*/ 2 h 87"/>
                <a:gd name="T28" fmla="*/ 15 w 61"/>
                <a:gd name="T2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87">
                  <a:moveTo>
                    <a:pt x="15" y="0"/>
                  </a:moveTo>
                  <a:lnTo>
                    <a:pt x="20" y="2"/>
                  </a:lnTo>
                  <a:lnTo>
                    <a:pt x="26" y="7"/>
                  </a:lnTo>
                  <a:lnTo>
                    <a:pt x="60" y="67"/>
                  </a:lnTo>
                  <a:lnTo>
                    <a:pt x="61" y="74"/>
                  </a:lnTo>
                  <a:lnTo>
                    <a:pt x="60" y="80"/>
                  </a:lnTo>
                  <a:lnTo>
                    <a:pt x="55" y="85"/>
                  </a:lnTo>
                  <a:lnTo>
                    <a:pt x="48" y="87"/>
                  </a:lnTo>
                  <a:lnTo>
                    <a:pt x="41" y="85"/>
                  </a:lnTo>
                  <a:lnTo>
                    <a:pt x="37" y="80"/>
                  </a:lnTo>
                  <a:lnTo>
                    <a:pt x="2" y="20"/>
                  </a:lnTo>
                  <a:lnTo>
                    <a:pt x="0" y="14"/>
                  </a:lnTo>
                  <a:lnTo>
                    <a:pt x="2" y="7"/>
                  </a:lnTo>
                  <a:lnTo>
                    <a:pt x="7" y="2"/>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98" name="Freeform 232">
              <a:extLst>
                <a:ext uri="{FF2B5EF4-FFF2-40B4-BE49-F238E27FC236}">
                  <a16:creationId xmlns:a16="http://schemas.microsoft.com/office/drawing/2014/main" id="{69CC46DB-3E53-AD4F-8F04-07E1525D13EC}"/>
                </a:ext>
              </a:extLst>
            </p:cNvPr>
            <p:cNvSpPr>
              <a:spLocks/>
            </p:cNvSpPr>
            <p:nvPr/>
          </p:nvSpPr>
          <p:spPr bwMode="auto">
            <a:xfrm>
              <a:off x="7271016" y="2211333"/>
              <a:ext cx="34925" cy="23813"/>
            </a:xfrm>
            <a:custGeom>
              <a:avLst/>
              <a:gdLst>
                <a:gd name="T0" fmla="*/ 13 w 86"/>
                <a:gd name="T1" fmla="*/ 0 h 60"/>
                <a:gd name="T2" fmla="*/ 20 w 86"/>
                <a:gd name="T3" fmla="*/ 1 h 60"/>
                <a:gd name="T4" fmla="*/ 79 w 86"/>
                <a:gd name="T5" fmla="*/ 36 h 60"/>
                <a:gd name="T6" fmla="*/ 85 w 86"/>
                <a:gd name="T7" fmla="*/ 40 h 60"/>
                <a:gd name="T8" fmla="*/ 86 w 86"/>
                <a:gd name="T9" fmla="*/ 47 h 60"/>
                <a:gd name="T10" fmla="*/ 85 w 86"/>
                <a:gd name="T11" fmla="*/ 54 h 60"/>
                <a:gd name="T12" fmla="*/ 79 w 86"/>
                <a:gd name="T13" fmla="*/ 59 h 60"/>
                <a:gd name="T14" fmla="*/ 73 w 86"/>
                <a:gd name="T15" fmla="*/ 60 h 60"/>
                <a:gd name="T16" fmla="*/ 66 w 86"/>
                <a:gd name="T17" fmla="*/ 59 h 60"/>
                <a:gd name="T18" fmla="*/ 7 w 86"/>
                <a:gd name="T19" fmla="*/ 25 h 60"/>
                <a:gd name="T20" fmla="*/ 2 w 86"/>
                <a:gd name="T21" fmla="*/ 20 h 60"/>
                <a:gd name="T22" fmla="*/ 0 w 86"/>
                <a:gd name="T23" fmla="*/ 14 h 60"/>
                <a:gd name="T24" fmla="*/ 2 w 86"/>
                <a:gd name="T25" fmla="*/ 7 h 60"/>
                <a:gd name="T26" fmla="*/ 7 w 86"/>
                <a:gd name="T27" fmla="*/ 1 h 60"/>
                <a:gd name="T28" fmla="*/ 13 w 86"/>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0">
                  <a:moveTo>
                    <a:pt x="13" y="0"/>
                  </a:moveTo>
                  <a:lnTo>
                    <a:pt x="20" y="1"/>
                  </a:lnTo>
                  <a:lnTo>
                    <a:pt x="79" y="36"/>
                  </a:lnTo>
                  <a:lnTo>
                    <a:pt x="85" y="40"/>
                  </a:lnTo>
                  <a:lnTo>
                    <a:pt x="86" y="47"/>
                  </a:lnTo>
                  <a:lnTo>
                    <a:pt x="85" y="54"/>
                  </a:lnTo>
                  <a:lnTo>
                    <a:pt x="79" y="59"/>
                  </a:lnTo>
                  <a:lnTo>
                    <a:pt x="73" y="60"/>
                  </a:lnTo>
                  <a:lnTo>
                    <a:pt x="66" y="59"/>
                  </a:lnTo>
                  <a:lnTo>
                    <a:pt x="7" y="25"/>
                  </a:lnTo>
                  <a:lnTo>
                    <a:pt x="2" y="20"/>
                  </a:lnTo>
                  <a:lnTo>
                    <a:pt x="0" y="14"/>
                  </a:lnTo>
                  <a:lnTo>
                    <a:pt x="2" y="7"/>
                  </a:lnTo>
                  <a:lnTo>
                    <a:pt x="7"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99" name="Freeform 233">
              <a:extLst>
                <a:ext uri="{FF2B5EF4-FFF2-40B4-BE49-F238E27FC236}">
                  <a16:creationId xmlns:a16="http://schemas.microsoft.com/office/drawing/2014/main" id="{80A2FEB0-0852-1147-8317-D36CEDFEF6A1}"/>
                </a:ext>
              </a:extLst>
            </p:cNvPr>
            <p:cNvSpPr>
              <a:spLocks/>
            </p:cNvSpPr>
            <p:nvPr/>
          </p:nvSpPr>
          <p:spPr bwMode="auto">
            <a:xfrm>
              <a:off x="7532954" y="2362145"/>
              <a:ext cx="34925" cy="23813"/>
            </a:xfrm>
            <a:custGeom>
              <a:avLst/>
              <a:gdLst>
                <a:gd name="T0" fmla="*/ 14 w 87"/>
                <a:gd name="T1" fmla="*/ 0 h 61"/>
                <a:gd name="T2" fmla="*/ 21 w 87"/>
                <a:gd name="T3" fmla="*/ 2 h 61"/>
                <a:gd name="T4" fmla="*/ 80 w 87"/>
                <a:gd name="T5" fmla="*/ 35 h 61"/>
                <a:gd name="T6" fmla="*/ 84 w 87"/>
                <a:gd name="T7" fmla="*/ 41 h 61"/>
                <a:gd name="T8" fmla="*/ 87 w 87"/>
                <a:gd name="T9" fmla="*/ 47 h 61"/>
                <a:gd name="T10" fmla="*/ 84 w 87"/>
                <a:gd name="T11" fmla="*/ 54 h 61"/>
                <a:gd name="T12" fmla="*/ 80 w 87"/>
                <a:gd name="T13" fmla="*/ 59 h 61"/>
                <a:gd name="T14" fmla="*/ 73 w 87"/>
                <a:gd name="T15" fmla="*/ 61 h 61"/>
                <a:gd name="T16" fmla="*/ 66 w 87"/>
                <a:gd name="T17" fmla="*/ 59 h 61"/>
                <a:gd name="T18" fmla="*/ 7 w 87"/>
                <a:gd name="T19" fmla="*/ 24 h 61"/>
                <a:gd name="T20" fmla="*/ 2 w 87"/>
                <a:gd name="T21" fmla="*/ 20 h 61"/>
                <a:gd name="T22" fmla="*/ 0 w 87"/>
                <a:gd name="T23" fmla="*/ 13 h 61"/>
                <a:gd name="T24" fmla="*/ 2 w 87"/>
                <a:gd name="T25" fmla="*/ 6 h 61"/>
                <a:gd name="T26" fmla="*/ 7 w 87"/>
                <a:gd name="T27" fmla="*/ 2 h 61"/>
                <a:gd name="T28" fmla="*/ 14 w 87"/>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61">
                  <a:moveTo>
                    <a:pt x="14" y="0"/>
                  </a:moveTo>
                  <a:lnTo>
                    <a:pt x="21" y="2"/>
                  </a:lnTo>
                  <a:lnTo>
                    <a:pt x="80" y="35"/>
                  </a:lnTo>
                  <a:lnTo>
                    <a:pt x="84" y="41"/>
                  </a:lnTo>
                  <a:lnTo>
                    <a:pt x="87" y="47"/>
                  </a:lnTo>
                  <a:lnTo>
                    <a:pt x="84" y="54"/>
                  </a:lnTo>
                  <a:lnTo>
                    <a:pt x="80" y="59"/>
                  </a:lnTo>
                  <a:lnTo>
                    <a:pt x="73" y="61"/>
                  </a:lnTo>
                  <a:lnTo>
                    <a:pt x="66" y="59"/>
                  </a:lnTo>
                  <a:lnTo>
                    <a:pt x="7" y="24"/>
                  </a:lnTo>
                  <a:lnTo>
                    <a:pt x="2" y="20"/>
                  </a:lnTo>
                  <a:lnTo>
                    <a:pt x="0" y="13"/>
                  </a:lnTo>
                  <a:lnTo>
                    <a:pt x="2" y="6"/>
                  </a:lnTo>
                  <a:lnTo>
                    <a:pt x="7"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00" name="Freeform 234">
              <a:extLst>
                <a:ext uri="{FF2B5EF4-FFF2-40B4-BE49-F238E27FC236}">
                  <a16:creationId xmlns:a16="http://schemas.microsoft.com/office/drawing/2014/main" id="{A2B62E50-063C-6F41-8413-620C64157160}"/>
                </a:ext>
              </a:extLst>
            </p:cNvPr>
            <p:cNvSpPr>
              <a:spLocks/>
            </p:cNvSpPr>
            <p:nvPr/>
          </p:nvSpPr>
          <p:spPr bwMode="auto">
            <a:xfrm>
              <a:off x="7248791" y="2293883"/>
              <a:ext cx="38100" cy="9525"/>
            </a:xfrm>
            <a:custGeom>
              <a:avLst/>
              <a:gdLst>
                <a:gd name="T0" fmla="*/ 15 w 96"/>
                <a:gd name="T1" fmla="*/ 0 h 27"/>
                <a:gd name="T2" fmla="*/ 83 w 96"/>
                <a:gd name="T3" fmla="*/ 0 h 27"/>
                <a:gd name="T4" fmla="*/ 87 w 96"/>
                <a:gd name="T5" fmla="*/ 1 h 27"/>
                <a:gd name="T6" fmla="*/ 91 w 96"/>
                <a:gd name="T7" fmla="*/ 2 h 27"/>
                <a:gd name="T8" fmla="*/ 94 w 96"/>
                <a:gd name="T9" fmla="*/ 6 h 27"/>
                <a:gd name="T10" fmla="*/ 95 w 96"/>
                <a:gd name="T11" fmla="*/ 9 h 27"/>
                <a:gd name="T12" fmla="*/ 96 w 96"/>
                <a:gd name="T13" fmla="*/ 13 h 27"/>
                <a:gd name="T14" fmla="*/ 95 w 96"/>
                <a:gd name="T15" fmla="*/ 18 h 27"/>
                <a:gd name="T16" fmla="*/ 94 w 96"/>
                <a:gd name="T17" fmla="*/ 21 h 27"/>
                <a:gd name="T18" fmla="*/ 91 w 96"/>
                <a:gd name="T19" fmla="*/ 25 h 27"/>
                <a:gd name="T20" fmla="*/ 87 w 96"/>
                <a:gd name="T21" fmla="*/ 27 h 27"/>
                <a:gd name="T22" fmla="*/ 83 w 96"/>
                <a:gd name="T23" fmla="*/ 27 h 27"/>
                <a:gd name="T24" fmla="*/ 15 w 96"/>
                <a:gd name="T25" fmla="*/ 27 h 27"/>
                <a:gd name="T26" fmla="*/ 10 w 96"/>
                <a:gd name="T27" fmla="*/ 27 h 27"/>
                <a:gd name="T28" fmla="*/ 6 w 96"/>
                <a:gd name="T29" fmla="*/ 25 h 27"/>
                <a:gd name="T30" fmla="*/ 3 w 96"/>
                <a:gd name="T31" fmla="*/ 21 h 27"/>
                <a:gd name="T32" fmla="*/ 1 w 96"/>
                <a:gd name="T33" fmla="*/ 18 h 27"/>
                <a:gd name="T34" fmla="*/ 0 w 96"/>
                <a:gd name="T35" fmla="*/ 13 h 27"/>
                <a:gd name="T36" fmla="*/ 1 w 96"/>
                <a:gd name="T37" fmla="*/ 9 h 27"/>
                <a:gd name="T38" fmla="*/ 3 w 96"/>
                <a:gd name="T39" fmla="*/ 6 h 27"/>
                <a:gd name="T40" fmla="*/ 6 w 96"/>
                <a:gd name="T41" fmla="*/ 2 h 27"/>
                <a:gd name="T42" fmla="*/ 10 w 96"/>
                <a:gd name="T43" fmla="*/ 1 h 27"/>
                <a:gd name="T44" fmla="*/ 15 w 96"/>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27">
                  <a:moveTo>
                    <a:pt x="15" y="0"/>
                  </a:moveTo>
                  <a:lnTo>
                    <a:pt x="83" y="0"/>
                  </a:lnTo>
                  <a:lnTo>
                    <a:pt x="87" y="1"/>
                  </a:lnTo>
                  <a:lnTo>
                    <a:pt x="91" y="2"/>
                  </a:lnTo>
                  <a:lnTo>
                    <a:pt x="94" y="6"/>
                  </a:lnTo>
                  <a:lnTo>
                    <a:pt x="95" y="9"/>
                  </a:lnTo>
                  <a:lnTo>
                    <a:pt x="96" y="13"/>
                  </a:lnTo>
                  <a:lnTo>
                    <a:pt x="95" y="18"/>
                  </a:lnTo>
                  <a:lnTo>
                    <a:pt x="94" y="21"/>
                  </a:lnTo>
                  <a:lnTo>
                    <a:pt x="91" y="25"/>
                  </a:lnTo>
                  <a:lnTo>
                    <a:pt x="87" y="27"/>
                  </a:lnTo>
                  <a:lnTo>
                    <a:pt x="83" y="27"/>
                  </a:lnTo>
                  <a:lnTo>
                    <a:pt x="15" y="27"/>
                  </a:lnTo>
                  <a:lnTo>
                    <a:pt x="10" y="27"/>
                  </a:lnTo>
                  <a:lnTo>
                    <a:pt x="6" y="25"/>
                  </a:lnTo>
                  <a:lnTo>
                    <a:pt x="3" y="21"/>
                  </a:lnTo>
                  <a:lnTo>
                    <a:pt x="1" y="18"/>
                  </a:lnTo>
                  <a:lnTo>
                    <a:pt x="0" y="13"/>
                  </a:lnTo>
                  <a:lnTo>
                    <a:pt x="1" y="9"/>
                  </a:lnTo>
                  <a:lnTo>
                    <a:pt x="3" y="6"/>
                  </a:lnTo>
                  <a:lnTo>
                    <a:pt x="6" y="2"/>
                  </a:lnTo>
                  <a:lnTo>
                    <a:pt x="1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01" name="Freeform 235">
              <a:extLst>
                <a:ext uri="{FF2B5EF4-FFF2-40B4-BE49-F238E27FC236}">
                  <a16:creationId xmlns:a16="http://schemas.microsoft.com/office/drawing/2014/main" id="{E2F860C6-C501-674A-A270-C843A1E10A29}"/>
                </a:ext>
              </a:extLst>
            </p:cNvPr>
            <p:cNvSpPr>
              <a:spLocks/>
            </p:cNvSpPr>
            <p:nvPr/>
          </p:nvSpPr>
          <p:spPr bwMode="auto">
            <a:xfrm>
              <a:off x="7552004" y="2293883"/>
              <a:ext cx="38100" cy="9525"/>
            </a:xfrm>
            <a:custGeom>
              <a:avLst/>
              <a:gdLst>
                <a:gd name="T0" fmla="*/ 14 w 96"/>
                <a:gd name="T1" fmla="*/ 0 h 27"/>
                <a:gd name="T2" fmla="*/ 83 w 96"/>
                <a:gd name="T3" fmla="*/ 0 h 27"/>
                <a:gd name="T4" fmla="*/ 86 w 96"/>
                <a:gd name="T5" fmla="*/ 1 h 27"/>
                <a:gd name="T6" fmla="*/ 91 w 96"/>
                <a:gd name="T7" fmla="*/ 2 h 27"/>
                <a:gd name="T8" fmla="*/ 93 w 96"/>
                <a:gd name="T9" fmla="*/ 6 h 27"/>
                <a:gd name="T10" fmla="*/ 95 w 96"/>
                <a:gd name="T11" fmla="*/ 9 h 27"/>
                <a:gd name="T12" fmla="*/ 96 w 96"/>
                <a:gd name="T13" fmla="*/ 13 h 27"/>
                <a:gd name="T14" fmla="*/ 95 w 96"/>
                <a:gd name="T15" fmla="*/ 18 h 27"/>
                <a:gd name="T16" fmla="*/ 93 w 96"/>
                <a:gd name="T17" fmla="*/ 21 h 27"/>
                <a:gd name="T18" fmla="*/ 91 w 96"/>
                <a:gd name="T19" fmla="*/ 25 h 27"/>
                <a:gd name="T20" fmla="*/ 86 w 96"/>
                <a:gd name="T21" fmla="*/ 27 h 27"/>
                <a:gd name="T22" fmla="*/ 83 w 96"/>
                <a:gd name="T23" fmla="*/ 27 h 27"/>
                <a:gd name="T24" fmla="*/ 14 w 96"/>
                <a:gd name="T25" fmla="*/ 27 h 27"/>
                <a:gd name="T26" fmla="*/ 9 w 96"/>
                <a:gd name="T27" fmla="*/ 27 h 27"/>
                <a:gd name="T28" fmla="*/ 6 w 96"/>
                <a:gd name="T29" fmla="*/ 25 h 27"/>
                <a:gd name="T30" fmla="*/ 4 w 96"/>
                <a:gd name="T31" fmla="*/ 21 h 27"/>
                <a:gd name="T32" fmla="*/ 1 w 96"/>
                <a:gd name="T33" fmla="*/ 18 h 27"/>
                <a:gd name="T34" fmla="*/ 0 w 96"/>
                <a:gd name="T35" fmla="*/ 13 h 27"/>
                <a:gd name="T36" fmla="*/ 1 w 96"/>
                <a:gd name="T37" fmla="*/ 9 h 27"/>
                <a:gd name="T38" fmla="*/ 4 w 96"/>
                <a:gd name="T39" fmla="*/ 6 h 27"/>
                <a:gd name="T40" fmla="*/ 6 w 96"/>
                <a:gd name="T41" fmla="*/ 2 h 27"/>
                <a:gd name="T42" fmla="*/ 9 w 96"/>
                <a:gd name="T43" fmla="*/ 1 h 27"/>
                <a:gd name="T44" fmla="*/ 14 w 96"/>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27">
                  <a:moveTo>
                    <a:pt x="14" y="0"/>
                  </a:moveTo>
                  <a:lnTo>
                    <a:pt x="83" y="0"/>
                  </a:lnTo>
                  <a:lnTo>
                    <a:pt x="86" y="1"/>
                  </a:lnTo>
                  <a:lnTo>
                    <a:pt x="91" y="2"/>
                  </a:lnTo>
                  <a:lnTo>
                    <a:pt x="93" y="6"/>
                  </a:lnTo>
                  <a:lnTo>
                    <a:pt x="95" y="9"/>
                  </a:lnTo>
                  <a:lnTo>
                    <a:pt x="96" y="13"/>
                  </a:lnTo>
                  <a:lnTo>
                    <a:pt x="95" y="18"/>
                  </a:lnTo>
                  <a:lnTo>
                    <a:pt x="93" y="21"/>
                  </a:lnTo>
                  <a:lnTo>
                    <a:pt x="91" y="25"/>
                  </a:lnTo>
                  <a:lnTo>
                    <a:pt x="86" y="27"/>
                  </a:lnTo>
                  <a:lnTo>
                    <a:pt x="83" y="27"/>
                  </a:lnTo>
                  <a:lnTo>
                    <a:pt x="14" y="27"/>
                  </a:lnTo>
                  <a:lnTo>
                    <a:pt x="9" y="27"/>
                  </a:lnTo>
                  <a:lnTo>
                    <a:pt x="6" y="25"/>
                  </a:lnTo>
                  <a:lnTo>
                    <a:pt x="4" y="21"/>
                  </a:lnTo>
                  <a:lnTo>
                    <a:pt x="1" y="18"/>
                  </a:lnTo>
                  <a:lnTo>
                    <a:pt x="0" y="13"/>
                  </a:lnTo>
                  <a:lnTo>
                    <a:pt x="1" y="9"/>
                  </a:lnTo>
                  <a:lnTo>
                    <a:pt x="4" y="6"/>
                  </a:lnTo>
                  <a:lnTo>
                    <a:pt x="6" y="2"/>
                  </a:lnTo>
                  <a:lnTo>
                    <a:pt x="9" y="1"/>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02" name="Freeform 236">
              <a:extLst>
                <a:ext uri="{FF2B5EF4-FFF2-40B4-BE49-F238E27FC236}">
                  <a16:creationId xmlns:a16="http://schemas.microsoft.com/office/drawing/2014/main" id="{FFE32D37-7A95-5E47-A65F-E426023B7B64}"/>
                </a:ext>
              </a:extLst>
            </p:cNvPr>
            <p:cNvSpPr>
              <a:spLocks/>
            </p:cNvSpPr>
            <p:nvPr/>
          </p:nvSpPr>
          <p:spPr bwMode="auto">
            <a:xfrm>
              <a:off x="7271016" y="2362145"/>
              <a:ext cx="34925" cy="23813"/>
            </a:xfrm>
            <a:custGeom>
              <a:avLst/>
              <a:gdLst>
                <a:gd name="T0" fmla="*/ 73 w 86"/>
                <a:gd name="T1" fmla="*/ 0 h 61"/>
                <a:gd name="T2" fmla="*/ 79 w 86"/>
                <a:gd name="T3" fmla="*/ 2 h 61"/>
                <a:gd name="T4" fmla="*/ 85 w 86"/>
                <a:gd name="T5" fmla="*/ 6 h 61"/>
                <a:gd name="T6" fmla="*/ 86 w 86"/>
                <a:gd name="T7" fmla="*/ 13 h 61"/>
                <a:gd name="T8" fmla="*/ 85 w 86"/>
                <a:gd name="T9" fmla="*/ 20 h 61"/>
                <a:gd name="T10" fmla="*/ 79 w 86"/>
                <a:gd name="T11" fmla="*/ 24 h 61"/>
                <a:gd name="T12" fmla="*/ 20 w 86"/>
                <a:gd name="T13" fmla="*/ 59 h 61"/>
                <a:gd name="T14" fmla="*/ 13 w 86"/>
                <a:gd name="T15" fmla="*/ 61 h 61"/>
                <a:gd name="T16" fmla="*/ 7 w 86"/>
                <a:gd name="T17" fmla="*/ 59 h 61"/>
                <a:gd name="T18" fmla="*/ 2 w 86"/>
                <a:gd name="T19" fmla="*/ 54 h 61"/>
                <a:gd name="T20" fmla="*/ 0 w 86"/>
                <a:gd name="T21" fmla="*/ 47 h 61"/>
                <a:gd name="T22" fmla="*/ 2 w 86"/>
                <a:gd name="T23" fmla="*/ 41 h 61"/>
                <a:gd name="T24" fmla="*/ 7 w 86"/>
                <a:gd name="T25" fmla="*/ 35 h 61"/>
                <a:gd name="T26" fmla="*/ 66 w 86"/>
                <a:gd name="T27" fmla="*/ 2 h 61"/>
                <a:gd name="T28" fmla="*/ 73 w 86"/>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1">
                  <a:moveTo>
                    <a:pt x="73" y="0"/>
                  </a:moveTo>
                  <a:lnTo>
                    <a:pt x="79" y="2"/>
                  </a:lnTo>
                  <a:lnTo>
                    <a:pt x="85" y="6"/>
                  </a:lnTo>
                  <a:lnTo>
                    <a:pt x="86" y="13"/>
                  </a:lnTo>
                  <a:lnTo>
                    <a:pt x="85" y="20"/>
                  </a:lnTo>
                  <a:lnTo>
                    <a:pt x="79" y="24"/>
                  </a:lnTo>
                  <a:lnTo>
                    <a:pt x="20" y="59"/>
                  </a:lnTo>
                  <a:lnTo>
                    <a:pt x="13" y="61"/>
                  </a:lnTo>
                  <a:lnTo>
                    <a:pt x="7" y="59"/>
                  </a:lnTo>
                  <a:lnTo>
                    <a:pt x="2" y="54"/>
                  </a:lnTo>
                  <a:lnTo>
                    <a:pt x="0" y="47"/>
                  </a:lnTo>
                  <a:lnTo>
                    <a:pt x="2" y="41"/>
                  </a:lnTo>
                  <a:lnTo>
                    <a:pt x="7" y="35"/>
                  </a:lnTo>
                  <a:lnTo>
                    <a:pt x="66"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03" name="Freeform 237">
              <a:extLst>
                <a:ext uri="{FF2B5EF4-FFF2-40B4-BE49-F238E27FC236}">
                  <a16:creationId xmlns:a16="http://schemas.microsoft.com/office/drawing/2014/main" id="{EA54585E-EF4E-B945-8F73-996C8EBBE782}"/>
                </a:ext>
              </a:extLst>
            </p:cNvPr>
            <p:cNvSpPr>
              <a:spLocks/>
            </p:cNvSpPr>
            <p:nvPr/>
          </p:nvSpPr>
          <p:spPr bwMode="auto">
            <a:xfrm>
              <a:off x="7532954" y="2211333"/>
              <a:ext cx="34925" cy="23813"/>
            </a:xfrm>
            <a:custGeom>
              <a:avLst/>
              <a:gdLst>
                <a:gd name="T0" fmla="*/ 73 w 87"/>
                <a:gd name="T1" fmla="*/ 0 h 60"/>
                <a:gd name="T2" fmla="*/ 80 w 87"/>
                <a:gd name="T3" fmla="*/ 1 h 60"/>
                <a:gd name="T4" fmla="*/ 84 w 87"/>
                <a:gd name="T5" fmla="*/ 7 h 60"/>
                <a:gd name="T6" fmla="*/ 87 w 87"/>
                <a:gd name="T7" fmla="*/ 14 h 60"/>
                <a:gd name="T8" fmla="*/ 84 w 87"/>
                <a:gd name="T9" fmla="*/ 20 h 60"/>
                <a:gd name="T10" fmla="*/ 80 w 87"/>
                <a:gd name="T11" fmla="*/ 25 h 60"/>
                <a:gd name="T12" fmla="*/ 21 w 87"/>
                <a:gd name="T13" fmla="*/ 59 h 60"/>
                <a:gd name="T14" fmla="*/ 14 w 87"/>
                <a:gd name="T15" fmla="*/ 60 h 60"/>
                <a:gd name="T16" fmla="*/ 7 w 87"/>
                <a:gd name="T17" fmla="*/ 59 h 60"/>
                <a:gd name="T18" fmla="*/ 2 w 87"/>
                <a:gd name="T19" fmla="*/ 54 h 60"/>
                <a:gd name="T20" fmla="*/ 0 w 87"/>
                <a:gd name="T21" fmla="*/ 47 h 60"/>
                <a:gd name="T22" fmla="*/ 2 w 87"/>
                <a:gd name="T23" fmla="*/ 40 h 60"/>
                <a:gd name="T24" fmla="*/ 7 w 87"/>
                <a:gd name="T25" fmla="*/ 36 h 60"/>
                <a:gd name="T26" fmla="*/ 66 w 87"/>
                <a:gd name="T27" fmla="*/ 1 h 60"/>
                <a:gd name="T28" fmla="*/ 73 w 87"/>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60">
                  <a:moveTo>
                    <a:pt x="73" y="0"/>
                  </a:moveTo>
                  <a:lnTo>
                    <a:pt x="80" y="1"/>
                  </a:lnTo>
                  <a:lnTo>
                    <a:pt x="84" y="7"/>
                  </a:lnTo>
                  <a:lnTo>
                    <a:pt x="87" y="14"/>
                  </a:lnTo>
                  <a:lnTo>
                    <a:pt x="84" y="20"/>
                  </a:lnTo>
                  <a:lnTo>
                    <a:pt x="80" y="25"/>
                  </a:lnTo>
                  <a:lnTo>
                    <a:pt x="21" y="59"/>
                  </a:lnTo>
                  <a:lnTo>
                    <a:pt x="14" y="60"/>
                  </a:lnTo>
                  <a:lnTo>
                    <a:pt x="7" y="59"/>
                  </a:lnTo>
                  <a:lnTo>
                    <a:pt x="2" y="54"/>
                  </a:lnTo>
                  <a:lnTo>
                    <a:pt x="0" y="47"/>
                  </a:lnTo>
                  <a:lnTo>
                    <a:pt x="2" y="40"/>
                  </a:lnTo>
                  <a:lnTo>
                    <a:pt x="7" y="36"/>
                  </a:lnTo>
                  <a:lnTo>
                    <a:pt x="66" y="1"/>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04" name="Freeform 238">
              <a:extLst>
                <a:ext uri="{FF2B5EF4-FFF2-40B4-BE49-F238E27FC236}">
                  <a16:creationId xmlns:a16="http://schemas.microsoft.com/office/drawing/2014/main" id="{6844EA29-48BD-8D45-867E-511F25D6C786}"/>
                </a:ext>
              </a:extLst>
            </p:cNvPr>
            <p:cNvSpPr>
              <a:spLocks/>
            </p:cNvSpPr>
            <p:nvPr/>
          </p:nvSpPr>
          <p:spPr bwMode="auto">
            <a:xfrm>
              <a:off x="7331341" y="2411358"/>
              <a:ext cx="25400" cy="34925"/>
            </a:xfrm>
            <a:custGeom>
              <a:avLst/>
              <a:gdLst>
                <a:gd name="T0" fmla="*/ 48 w 61"/>
                <a:gd name="T1" fmla="*/ 0 h 87"/>
                <a:gd name="T2" fmla="*/ 55 w 61"/>
                <a:gd name="T3" fmla="*/ 2 h 87"/>
                <a:gd name="T4" fmla="*/ 59 w 61"/>
                <a:gd name="T5" fmla="*/ 7 h 87"/>
                <a:gd name="T6" fmla="*/ 61 w 61"/>
                <a:gd name="T7" fmla="*/ 14 h 87"/>
                <a:gd name="T8" fmla="*/ 59 w 61"/>
                <a:gd name="T9" fmla="*/ 20 h 87"/>
                <a:gd name="T10" fmla="*/ 25 w 61"/>
                <a:gd name="T11" fmla="*/ 80 h 87"/>
                <a:gd name="T12" fmla="*/ 20 w 61"/>
                <a:gd name="T13" fmla="*/ 85 h 87"/>
                <a:gd name="T14" fmla="*/ 13 w 61"/>
                <a:gd name="T15" fmla="*/ 87 h 87"/>
                <a:gd name="T16" fmla="*/ 7 w 61"/>
                <a:gd name="T17" fmla="*/ 85 h 87"/>
                <a:gd name="T18" fmla="*/ 2 w 61"/>
                <a:gd name="T19" fmla="*/ 80 h 87"/>
                <a:gd name="T20" fmla="*/ 0 w 61"/>
                <a:gd name="T21" fmla="*/ 74 h 87"/>
                <a:gd name="T22" fmla="*/ 2 w 61"/>
                <a:gd name="T23" fmla="*/ 67 h 87"/>
                <a:gd name="T24" fmla="*/ 36 w 61"/>
                <a:gd name="T25" fmla="*/ 7 h 87"/>
                <a:gd name="T26" fmla="*/ 41 w 61"/>
                <a:gd name="T27" fmla="*/ 2 h 87"/>
                <a:gd name="T28" fmla="*/ 48 w 61"/>
                <a:gd name="T2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87">
                  <a:moveTo>
                    <a:pt x="48" y="0"/>
                  </a:moveTo>
                  <a:lnTo>
                    <a:pt x="55" y="2"/>
                  </a:lnTo>
                  <a:lnTo>
                    <a:pt x="59" y="7"/>
                  </a:lnTo>
                  <a:lnTo>
                    <a:pt x="61" y="14"/>
                  </a:lnTo>
                  <a:lnTo>
                    <a:pt x="59" y="20"/>
                  </a:lnTo>
                  <a:lnTo>
                    <a:pt x="25" y="80"/>
                  </a:lnTo>
                  <a:lnTo>
                    <a:pt x="20" y="85"/>
                  </a:lnTo>
                  <a:lnTo>
                    <a:pt x="13" y="87"/>
                  </a:lnTo>
                  <a:lnTo>
                    <a:pt x="7" y="85"/>
                  </a:lnTo>
                  <a:lnTo>
                    <a:pt x="2" y="80"/>
                  </a:lnTo>
                  <a:lnTo>
                    <a:pt x="0" y="74"/>
                  </a:lnTo>
                  <a:lnTo>
                    <a:pt x="2" y="67"/>
                  </a:lnTo>
                  <a:lnTo>
                    <a:pt x="36" y="7"/>
                  </a:lnTo>
                  <a:lnTo>
                    <a:pt x="41"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05" name="Freeform 239">
              <a:extLst>
                <a:ext uri="{FF2B5EF4-FFF2-40B4-BE49-F238E27FC236}">
                  <a16:creationId xmlns:a16="http://schemas.microsoft.com/office/drawing/2014/main" id="{BF547231-BCC1-8541-9D00-8C705FEA080F}"/>
                </a:ext>
              </a:extLst>
            </p:cNvPr>
            <p:cNvSpPr>
              <a:spLocks/>
            </p:cNvSpPr>
            <p:nvPr/>
          </p:nvSpPr>
          <p:spPr bwMode="auto">
            <a:xfrm>
              <a:off x="7482154" y="2151008"/>
              <a:ext cx="25400" cy="34925"/>
            </a:xfrm>
            <a:custGeom>
              <a:avLst/>
              <a:gdLst>
                <a:gd name="T0" fmla="*/ 48 w 61"/>
                <a:gd name="T1" fmla="*/ 0 h 86"/>
                <a:gd name="T2" fmla="*/ 55 w 61"/>
                <a:gd name="T3" fmla="*/ 1 h 86"/>
                <a:gd name="T4" fmla="*/ 60 w 61"/>
                <a:gd name="T5" fmla="*/ 7 h 86"/>
                <a:gd name="T6" fmla="*/ 61 w 61"/>
                <a:gd name="T7" fmla="*/ 13 h 86"/>
                <a:gd name="T8" fmla="*/ 60 w 61"/>
                <a:gd name="T9" fmla="*/ 20 h 86"/>
                <a:gd name="T10" fmla="*/ 26 w 61"/>
                <a:gd name="T11" fmla="*/ 79 h 86"/>
                <a:gd name="T12" fmla="*/ 20 w 61"/>
                <a:gd name="T13" fmla="*/ 83 h 86"/>
                <a:gd name="T14" fmla="*/ 13 w 61"/>
                <a:gd name="T15" fmla="*/ 86 h 86"/>
                <a:gd name="T16" fmla="*/ 7 w 61"/>
                <a:gd name="T17" fmla="*/ 83 h 86"/>
                <a:gd name="T18" fmla="*/ 2 w 61"/>
                <a:gd name="T19" fmla="*/ 79 h 86"/>
                <a:gd name="T20" fmla="*/ 0 w 61"/>
                <a:gd name="T21" fmla="*/ 72 h 86"/>
                <a:gd name="T22" fmla="*/ 2 w 61"/>
                <a:gd name="T23" fmla="*/ 66 h 86"/>
                <a:gd name="T24" fmla="*/ 37 w 61"/>
                <a:gd name="T25" fmla="*/ 7 h 86"/>
                <a:gd name="T26" fmla="*/ 41 w 61"/>
                <a:gd name="T27" fmla="*/ 1 h 86"/>
                <a:gd name="T28" fmla="*/ 48 w 61"/>
                <a:gd name="T2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86">
                  <a:moveTo>
                    <a:pt x="48" y="0"/>
                  </a:moveTo>
                  <a:lnTo>
                    <a:pt x="55" y="1"/>
                  </a:lnTo>
                  <a:lnTo>
                    <a:pt x="60" y="7"/>
                  </a:lnTo>
                  <a:lnTo>
                    <a:pt x="61" y="13"/>
                  </a:lnTo>
                  <a:lnTo>
                    <a:pt x="60" y="20"/>
                  </a:lnTo>
                  <a:lnTo>
                    <a:pt x="26" y="79"/>
                  </a:lnTo>
                  <a:lnTo>
                    <a:pt x="20" y="83"/>
                  </a:lnTo>
                  <a:lnTo>
                    <a:pt x="13" y="86"/>
                  </a:lnTo>
                  <a:lnTo>
                    <a:pt x="7" y="83"/>
                  </a:lnTo>
                  <a:lnTo>
                    <a:pt x="2" y="79"/>
                  </a:lnTo>
                  <a:lnTo>
                    <a:pt x="0" y="72"/>
                  </a:lnTo>
                  <a:lnTo>
                    <a:pt x="2" y="66"/>
                  </a:lnTo>
                  <a:lnTo>
                    <a:pt x="37" y="7"/>
                  </a:lnTo>
                  <a:lnTo>
                    <a:pt x="41" y="1"/>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06" name="Freeform 240">
              <a:extLst>
                <a:ext uri="{FF2B5EF4-FFF2-40B4-BE49-F238E27FC236}">
                  <a16:creationId xmlns:a16="http://schemas.microsoft.com/office/drawing/2014/main" id="{7DB6E10B-1D6E-6C41-AEFE-5657E896F74C}"/>
                </a:ext>
              </a:extLst>
            </p:cNvPr>
            <p:cNvSpPr>
              <a:spLocks/>
            </p:cNvSpPr>
            <p:nvPr/>
          </p:nvSpPr>
          <p:spPr bwMode="auto">
            <a:xfrm>
              <a:off x="7405954" y="2189108"/>
              <a:ext cx="22225" cy="103188"/>
            </a:xfrm>
            <a:custGeom>
              <a:avLst/>
              <a:gdLst>
                <a:gd name="T0" fmla="*/ 32 w 55"/>
                <a:gd name="T1" fmla="*/ 0 h 262"/>
                <a:gd name="T2" fmla="*/ 55 w 55"/>
                <a:gd name="T3" fmla="*/ 248 h 262"/>
                <a:gd name="T4" fmla="*/ 33 w 55"/>
                <a:gd name="T5" fmla="*/ 238 h 262"/>
                <a:gd name="T6" fmla="*/ 0 w 55"/>
                <a:gd name="T7" fmla="*/ 262 h 262"/>
                <a:gd name="T8" fmla="*/ 9 w 55"/>
                <a:gd name="T9" fmla="*/ 248 h 262"/>
                <a:gd name="T10" fmla="*/ 32 w 55"/>
                <a:gd name="T11" fmla="*/ 0 h 262"/>
              </a:gdLst>
              <a:ahLst/>
              <a:cxnLst>
                <a:cxn ang="0">
                  <a:pos x="T0" y="T1"/>
                </a:cxn>
                <a:cxn ang="0">
                  <a:pos x="T2" y="T3"/>
                </a:cxn>
                <a:cxn ang="0">
                  <a:pos x="T4" y="T5"/>
                </a:cxn>
                <a:cxn ang="0">
                  <a:pos x="T6" y="T7"/>
                </a:cxn>
                <a:cxn ang="0">
                  <a:pos x="T8" y="T9"/>
                </a:cxn>
                <a:cxn ang="0">
                  <a:pos x="T10" y="T11"/>
                </a:cxn>
              </a:cxnLst>
              <a:rect l="0" t="0" r="r" b="b"/>
              <a:pathLst>
                <a:path w="55" h="262">
                  <a:moveTo>
                    <a:pt x="32" y="0"/>
                  </a:moveTo>
                  <a:lnTo>
                    <a:pt x="55" y="248"/>
                  </a:lnTo>
                  <a:lnTo>
                    <a:pt x="33" y="238"/>
                  </a:lnTo>
                  <a:lnTo>
                    <a:pt x="0" y="262"/>
                  </a:lnTo>
                  <a:lnTo>
                    <a:pt x="9" y="248"/>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07" name="Freeform 241">
              <a:extLst>
                <a:ext uri="{FF2B5EF4-FFF2-40B4-BE49-F238E27FC236}">
                  <a16:creationId xmlns:a16="http://schemas.microsoft.com/office/drawing/2014/main" id="{CE5CB019-3A9C-3545-94FD-58E27E8C6045}"/>
                </a:ext>
              </a:extLst>
            </p:cNvPr>
            <p:cNvSpPr>
              <a:spLocks/>
            </p:cNvSpPr>
            <p:nvPr/>
          </p:nvSpPr>
          <p:spPr bwMode="auto">
            <a:xfrm>
              <a:off x="7409129" y="2306583"/>
              <a:ext cx="17463" cy="15875"/>
            </a:xfrm>
            <a:custGeom>
              <a:avLst/>
              <a:gdLst>
                <a:gd name="T0" fmla="*/ 0 w 47"/>
                <a:gd name="T1" fmla="*/ 0 h 40"/>
                <a:gd name="T2" fmla="*/ 29 w 47"/>
                <a:gd name="T3" fmla="*/ 20 h 40"/>
                <a:gd name="T4" fmla="*/ 47 w 47"/>
                <a:gd name="T5" fmla="*/ 12 h 40"/>
                <a:gd name="T6" fmla="*/ 28 w 47"/>
                <a:gd name="T7" fmla="*/ 40 h 40"/>
                <a:gd name="T8" fmla="*/ 0 w 47"/>
                <a:gd name="T9" fmla="*/ 0 h 40"/>
              </a:gdLst>
              <a:ahLst/>
              <a:cxnLst>
                <a:cxn ang="0">
                  <a:pos x="T0" y="T1"/>
                </a:cxn>
                <a:cxn ang="0">
                  <a:pos x="T2" y="T3"/>
                </a:cxn>
                <a:cxn ang="0">
                  <a:pos x="T4" y="T5"/>
                </a:cxn>
                <a:cxn ang="0">
                  <a:pos x="T6" y="T7"/>
                </a:cxn>
                <a:cxn ang="0">
                  <a:pos x="T8" y="T9"/>
                </a:cxn>
              </a:cxnLst>
              <a:rect l="0" t="0" r="r" b="b"/>
              <a:pathLst>
                <a:path w="47" h="40">
                  <a:moveTo>
                    <a:pt x="0" y="0"/>
                  </a:moveTo>
                  <a:lnTo>
                    <a:pt x="29" y="20"/>
                  </a:lnTo>
                  <a:lnTo>
                    <a:pt x="47" y="12"/>
                  </a:lnTo>
                  <a:lnTo>
                    <a:pt x="28" y="4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08" name="Freeform 242">
              <a:extLst>
                <a:ext uri="{FF2B5EF4-FFF2-40B4-BE49-F238E27FC236}">
                  <a16:creationId xmlns:a16="http://schemas.microsoft.com/office/drawing/2014/main" id="{2974650D-ED79-9840-9ECD-B3A273028057}"/>
                </a:ext>
              </a:extLst>
            </p:cNvPr>
            <p:cNvSpPr>
              <a:spLocks/>
            </p:cNvSpPr>
            <p:nvPr/>
          </p:nvSpPr>
          <p:spPr bwMode="auto">
            <a:xfrm>
              <a:off x="7415479" y="2293883"/>
              <a:ext cx="9525" cy="9525"/>
            </a:xfrm>
            <a:custGeom>
              <a:avLst/>
              <a:gdLst>
                <a:gd name="T0" fmla="*/ 13 w 25"/>
                <a:gd name="T1" fmla="*/ 0 h 25"/>
                <a:gd name="T2" fmla="*/ 16 w 25"/>
                <a:gd name="T3" fmla="*/ 1 h 25"/>
                <a:gd name="T4" fmla="*/ 19 w 25"/>
                <a:gd name="T5" fmla="*/ 3 h 25"/>
                <a:gd name="T6" fmla="*/ 23 w 25"/>
                <a:gd name="T7" fmla="*/ 6 h 25"/>
                <a:gd name="T8" fmla="*/ 24 w 25"/>
                <a:gd name="T9" fmla="*/ 9 h 25"/>
                <a:gd name="T10" fmla="*/ 25 w 25"/>
                <a:gd name="T11" fmla="*/ 13 h 25"/>
                <a:gd name="T12" fmla="*/ 24 w 25"/>
                <a:gd name="T13" fmla="*/ 17 h 25"/>
                <a:gd name="T14" fmla="*/ 23 w 25"/>
                <a:gd name="T15" fmla="*/ 20 h 25"/>
                <a:gd name="T16" fmla="*/ 19 w 25"/>
                <a:gd name="T17" fmla="*/ 23 h 25"/>
                <a:gd name="T18" fmla="*/ 16 w 25"/>
                <a:gd name="T19" fmla="*/ 25 h 25"/>
                <a:gd name="T20" fmla="*/ 13 w 25"/>
                <a:gd name="T21" fmla="*/ 25 h 25"/>
                <a:gd name="T22" fmla="*/ 8 w 25"/>
                <a:gd name="T23" fmla="*/ 25 h 25"/>
                <a:gd name="T24" fmla="*/ 5 w 25"/>
                <a:gd name="T25" fmla="*/ 23 h 25"/>
                <a:gd name="T26" fmla="*/ 3 w 25"/>
                <a:gd name="T27" fmla="*/ 20 h 25"/>
                <a:gd name="T28" fmla="*/ 0 w 25"/>
                <a:gd name="T29" fmla="*/ 17 h 25"/>
                <a:gd name="T30" fmla="*/ 0 w 25"/>
                <a:gd name="T31" fmla="*/ 13 h 25"/>
                <a:gd name="T32" fmla="*/ 0 w 25"/>
                <a:gd name="T33" fmla="*/ 9 h 25"/>
                <a:gd name="T34" fmla="*/ 3 w 25"/>
                <a:gd name="T35" fmla="*/ 6 h 25"/>
                <a:gd name="T36" fmla="*/ 5 w 25"/>
                <a:gd name="T37" fmla="*/ 3 h 25"/>
                <a:gd name="T38" fmla="*/ 8 w 25"/>
                <a:gd name="T39" fmla="*/ 1 h 25"/>
                <a:gd name="T40" fmla="*/ 13 w 25"/>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5">
                  <a:moveTo>
                    <a:pt x="13" y="0"/>
                  </a:moveTo>
                  <a:lnTo>
                    <a:pt x="16" y="1"/>
                  </a:lnTo>
                  <a:lnTo>
                    <a:pt x="19" y="3"/>
                  </a:lnTo>
                  <a:lnTo>
                    <a:pt x="23" y="6"/>
                  </a:lnTo>
                  <a:lnTo>
                    <a:pt x="24" y="9"/>
                  </a:lnTo>
                  <a:lnTo>
                    <a:pt x="25" y="13"/>
                  </a:lnTo>
                  <a:lnTo>
                    <a:pt x="24" y="17"/>
                  </a:lnTo>
                  <a:lnTo>
                    <a:pt x="23" y="20"/>
                  </a:lnTo>
                  <a:lnTo>
                    <a:pt x="19" y="23"/>
                  </a:lnTo>
                  <a:lnTo>
                    <a:pt x="16" y="25"/>
                  </a:lnTo>
                  <a:lnTo>
                    <a:pt x="13" y="25"/>
                  </a:lnTo>
                  <a:lnTo>
                    <a:pt x="8" y="25"/>
                  </a:lnTo>
                  <a:lnTo>
                    <a:pt x="5" y="23"/>
                  </a:lnTo>
                  <a:lnTo>
                    <a:pt x="3" y="20"/>
                  </a:lnTo>
                  <a:lnTo>
                    <a:pt x="0" y="17"/>
                  </a:lnTo>
                  <a:lnTo>
                    <a:pt x="0" y="13"/>
                  </a:lnTo>
                  <a:lnTo>
                    <a:pt x="0" y="9"/>
                  </a:lnTo>
                  <a:lnTo>
                    <a:pt x="3" y="6"/>
                  </a:lnTo>
                  <a:lnTo>
                    <a:pt x="5" y="3"/>
                  </a:lnTo>
                  <a:lnTo>
                    <a:pt x="8"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09" name="Freeform 243">
              <a:extLst>
                <a:ext uri="{FF2B5EF4-FFF2-40B4-BE49-F238E27FC236}">
                  <a16:creationId xmlns:a16="http://schemas.microsoft.com/office/drawing/2014/main" id="{B8CD9293-ED75-8B47-A02C-AAA2B40AC980}"/>
                </a:ext>
              </a:extLst>
            </p:cNvPr>
            <p:cNvSpPr>
              <a:spLocks noEditPoints="1"/>
            </p:cNvSpPr>
            <p:nvPr/>
          </p:nvSpPr>
          <p:spPr bwMode="auto">
            <a:xfrm>
              <a:off x="7401191" y="2285945"/>
              <a:ext cx="90488" cy="26988"/>
            </a:xfrm>
            <a:custGeom>
              <a:avLst/>
              <a:gdLst>
                <a:gd name="T0" fmla="*/ 51 w 227"/>
                <a:gd name="T1" fmla="*/ 13 h 69"/>
                <a:gd name="T2" fmla="*/ 41 w 227"/>
                <a:gd name="T3" fmla="*/ 17 h 69"/>
                <a:gd name="T4" fmla="*/ 33 w 227"/>
                <a:gd name="T5" fmla="*/ 25 h 69"/>
                <a:gd name="T6" fmla="*/ 29 w 227"/>
                <a:gd name="T7" fmla="*/ 35 h 69"/>
                <a:gd name="T8" fmla="*/ 33 w 227"/>
                <a:gd name="T9" fmla="*/ 45 h 69"/>
                <a:gd name="T10" fmla="*/ 41 w 227"/>
                <a:gd name="T11" fmla="*/ 52 h 69"/>
                <a:gd name="T12" fmla="*/ 51 w 227"/>
                <a:gd name="T13" fmla="*/ 56 h 69"/>
                <a:gd name="T14" fmla="*/ 61 w 227"/>
                <a:gd name="T15" fmla="*/ 52 h 69"/>
                <a:gd name="T16" fmla="*/ 68 w 227"/>
                <a:gd name="T17" fmla="*/ 45 h 69"/>
                <a:gd name="T18" fmla="*/ 72 w 227"/>
                <a:gd name="T19" fmla="*/ 35 h 69"/>
                <a:gd name="T20" fmla="*/ 68 w 227"/>
                <a:gd name="T21" fmla="*/ 25 h 69"/>
                <a:gd name="T22" fmla="*/ 61 w 227"/>
                <a:gd name="T23" fmla="*/ 17 h 69"/>
                <a:gd name="T24" fmla="*/ 51 w 227"/>
                <a:gd name="T25" fmla="*/ 13 h 69"/>
                <a:gd name="T26" fmla="*/ 49 w 227"/>
                <a:gd name="T27" fmla="*/ 0 h 69"/>
                <a:gd name="T28" fmla="*/ 72 w 227"/>
                <a:gd name="T29" fmla="*/ 11 h 69"/>
                <a:gd name="T30" fmla="*/ 227 w 227"/>
                <a:gd name="T31" fmla="*/ 35 h 69"/>
                <a:gd name="T32" fmla="*/ 72 w 227"/>
                <a:gd name="T33" fmla="*/ 58 h 69"/>
                <a:gd name="T34" fmla="*/ 49 w 227"/>
                <a:gd name="T35" fmla="*/ 69 h 69"/>
                <a:gd name="T36" fmla="*/ 0 w 227"/>
                <a:gd name="T37" fmla="*/ 35 h 69"/>
                <a:gd name="T38" fmla="*/ 49 w 227"/>
                <a:gd name="T3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69">
                  <a:moveTo>
                    <a:pt x="51" y="13"/>
                  </a:moveTo>
                  <a:lnTo>
                    <a:pt x="41" y="17"/>
                  </a:lnTo>
                  <a:lnTo>
                    <a:pt x="33" y="25"/>
                  </a:lnTo>
                  <a:lnTo>
                    <a:pt x="29" y="35"/>
                  </a:lnTo>
                  <a:lnTo>
                    <a:pt x="33" y="45"/>
                  </a:lnTo>
                  <a:lnTo>
                    <a:pt x="41" y="52"/>
                  </a:lnTo>
                  <a:lnTo>
                    <a:pt x="51" y="56"/>
                  </a:lnTo>
                  <a:lnTo>
                    <a:pt x="61" y="52"/>
                  </a:lnTo>
                  <a:lnTo>
                    <a:pt x="68" y="45"/>
                  </a:lnTo>
                  <a:lnTo>
                    <a:pt x="72" y="35"/>
                  </a:lnTo>
                  <a:lnTo>
                    <a:pt x="68" y="25"/>
                  </a:lnTo>
                  <a:lnTo>
                    <a:pt x="61" y="17"/>
                  </a:lnTo>
                  <a:lnTo>
                    <a:pt x="51" y="13"/>
                  </a:lnTo>
                  <a:close/>
                  <a:moveTo>
                    <a:pt x="49" y="0"/>
                  </a:moveTo>
                  <a:lnTo>
                    <a:pt x="72" y="11"/>
                  </a:lnTo>
                  <a:lnTo>
                    <a:pt x="227" y="35"/>
                  </a:lnTo>
                  <a:lnTo>
                    <a:pt x="72" y="58"/>
                  </a:lnTo>
                  <a:lnTo>
                    <a:pt x="49" y="69"/>
                  </a:lnTo>
                  <a:lnTo>
                    <a:pt x="0" y="35"/>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10" name="Freeform 244">
              <a:extLst>
                <a:ext uri="{FF2B5EF4-FFF2-40B4-BE49-F238E27FC236}">
                  <a16:creationId xmlns:a16="http://schemas.microsoft.com/office/drawing/2014/main" id="{4883DA25-557C-4D40-BDF5-C0961C6E9AE8}"/>
                </a:ext>
              </a:extLst>
            </p:cNvPr>
            <p:cNvSpPr>
              <a:spLocks noEditPoints="1"/>
            </p:cNvSpPr>
            <p:nvPr/>
          </p:nvSpPr>
          <p:spPr bwMode="auto">
            <a:xfrm>
              <a:off x="7185291" y="2087507"/>
              <a:ext cx="1354139" cy="1373189"/>
            </a:xfrm>
            <a:custGeom>
              <a:avLst/>
              <a:gdLst>
                <a:gd name="T0" fmla="*/ 2789 w 3411"/>
                <a:gd name="T1" fmla="*/ 1882 h 3462"/>
                <a:gd name="T2" fmla="*/ 2789 w 3411"/>
                <a:gd name="T3" fmla="*/ 2198 h 3462"/>
                <a:gd name="T4" fmla="*/ 3077 w 3411"/>
                <a:gd name="T5" fmla="*/ 2326 h 3462"/>
                <a:gd name="T6" fmla="*/ 3311 w 3411"/>
                <a:gd name="T7" fmla="*/ 2123 h 3462"/>
                <a:gd name="T8" fmla="*/ 3224 w 3411"/>
                <a:gd name="T9" fmla="*/ 1821 h 3462"/>
                <a:gd name="T10" fmla="*/ 837 w 3411"/>
                <a:gd name="T11" fmla="*/ 1628 h 3462"/>
                <a:gd name="T12" fmla="*/ 332 w 3411"/>
                <a:gd name="T13" fmla="*/ 1921 h 3462"/>
                <a:gd name="T14" fmla="*/ 129 w 3411"/>
                <a:gd name="T15" fmla="*/ 2474 h 3462"/>
                <a:gd name="T16" fmla="*/ 332 w 3411"/>
                <a:gd name="T17" fmla="*/ 3028 h 3462"/>
                <a:gd name="T18" fmla="*/ 837 w 3411"/>
                <a:gd name="T19" fmla="*/ 3321 h 3462"/>
                <a:gd name="T20" fmla="*/ 1428 w 3411"/>
                <a:gd name="T21" fmla="*/ 3217 h 3462"/>
                <a:gd name="T22" fmla="*/ 1802 w 3411"/>
                <a:gd name="T23" fmla="*/ 2774 h 3462"/>
                <a:gd name="T24" fmla="*/ 1802 w 3411"/>
                <a:gd name="T25" fmla="*/ 2175 h 3462"/>
                <a:gd name="T26" fmla="*/ 1428 w 3411"/>
                <a:gd name="T27" fmla="*/ 1732 h 3462"/>
                <a:gd name="T28" fmla="*/ 533 w 3411"/>
                <a:gd name="T29" fmla="*/ 87 h 3462"/>
                <a:gd name="T30" fmla="*/ 190 w 3411"/>
                <a:gd name="T31" fmla="*/ 323 h 3462"/>
                <a:gd name="T32" fmla="*/ 190 w 3411"/>
                <a:gd name="T33" fmla="*/ 746 h 3462"/>
                <a:gd name="T34" fmla="*/ 533 w 3411"/>
                <a:gd name="T35" fmla="*/ 982 h 3462"/>
                <a:gd name="T36" fmla="*/ 928 w 3411"/>
                <a:gd name="T37" fmla="*/ 834 h 3462"/>
                <a:gd name="T38" fmla="*/ 1028 w 3411"/>
                <a:gd name="T39" fmla="*/ 423 h 3462"/>
                <a:gd name="T40" fmla="*/ 753 w 3411"/>
                <a:gd name="T41" fmla="*/ 115 h 3462"/>
                <a:gd name="T42" fmla="*/ 812 w 3411"/>
                <a:gd name="T43" fmla="*/ 47 h 3462"/>
                <a:gd name="T44" fmla="*/ 1100 w 3411"/>
                <a:gd name="T45" fmla="*/ 365 h 3462"/>
                <a:gd name="T46" fmla="*/ 1051 w 3411"/>
                <a:gd name="T47" fmla="*/ 809 h 3462"/>
                <a:gd name="T48" fmla="*/ 689 w 3411"/>
                <a:gd name="T49" fmla="*/ 1060 h 3462"/>
                <a:gd name="T50" fmla="*/ 1288 w 3411"/>
                <a:gd name="T51" fmla="*/ 1531 h 3462"/>
                <a:gd name="T52" fmla="*/ 2294 w 3411"/>
                <a:gd name="T53" fmla="*/ 464 h 3462"/>
                <a:gd name="T54" fmla="*/ 2373 w 3411"/>
                <a:gd name="T55" fmla="*/ 242 h 3462"/>
                <a:gd name="T56" fmla="*/ 2491 w 3411"/>
                <a:gd name="T57" fmla="*/ 127 h 3462"/>
                <a:gd name="T58" fmla="*/ 2706 w 3411"/>
                <a:gd name="T59" fmla="*/ 33 h 3462"/>
                <a:gd name="T60" fmla="*/ 2856 w 3411"/>
                <a:gd name="T61" fmla="*/ 95 h 3462"/>
                <a:gd name="T62" fmla="*/ 3027 w 3411"/>
                <a:gd name="T63" fmla="*/ 202 h 3462"/>
                <a:gd name="T64" fmla="*/ 3197 w 3411"/>
                <a:gd name="T65" fmla="*/ 289 h 3462"/>
                <a:gd name="T66" fmla="*/ 3197 w 3411"/>
                <a:gd name="T67" fmla="*/ 530 h 3462"/>
                <a:gd name="T68" fmla="*/ 3037 w 3411"/>
                <a:gd name="T69" fmla="*/ 584 h 3462"/>
                <a:gd name="T70" fmla="*/ 2547 w 3411"/>
                <a:gd name="T71" fmla="*/ 597 h 3462"/>
                <a:gd name="T72" fmla="*/ 1601 w 3411"/>
                <a:gd name="T73" fmla="*/ 1695 h 3462"/>
                <a:gd name="T74" fmla="*/ 1935 w 3411"/>
                <a:gd name="T75" fmla="*/ 2166 h 3462"/>
                <a:gd name="T76" fmla="*/ 2736 w 3411"/>
                <a:gd name="T77" fmla="*/ 1815 h 3462"/>
                <a:gd name="T78" fmla="*/ 3054 w 3411"/>
                <a:gd name="T79" fmla="*/ 1666 h 3462"/>
                <a:gd name="T80" fmla="*/ 3359 w 3411"/>
                <a:gd name="T81" fmla="*/ 1851 h 3462"/>
                <a:gd name="T82" fmla="*/ 3390 w 3411"/>
                <a:gd name="T83" fmla="*/ 2166 h 3462"/>
                <a:gd name="T84" fmla="*/ 3286 w 3411"/>
                <a:gd name="T85" fmla="*/ 2357 h 3462"/>
                <a:gd name="T86" fmla="*/ 3132 w 3411"/>
                <a:gd name="T87" fmla="*/ 2621 h 3462"/>
                <a:gd name="T88" fmla="*/ 3036 w 3411"/>
                <a:gd name="T89" fmla="*/ 2788 h 3462"/>
                <a:gd name="T90" fmla="*/ 2959 w 3411"/>
                <a:gd name="T91" fmla="*/ 2654 h 3462"/>
                <a:gd name="T92" fmla="*/ 2809 w 3411"/>
                <a:gd name="T93" fmla="*/ 2397 h 3462"/>
                <a:gd name="T94" fmla="*/ 2712 w 3411"/>
                <a:gd name="T95" fmla="*/ 2229 h 3462"/>
                <a:gd name="T96" fmla="*/ 1981 w 3411"/>
                <a:gd name="T97" fmla="*/ 2555 h 3462"/>
                <a:gd name="T98" fmla="*/ 1745 w 3411"/>
                <a:gd name="T99" fmla="*/ 3117 h 3462"/>
                <a:gd name="T100" fmla="*/ 1231 w 3411"/>
                <a:gd name="T101" fmla="*/ 3433 h 3462"/>
                <a:gd name="T102" fmla="*/ 606 w 3411"/>
                <a:gd name="T103" fmla="*/ 3384 h 3462"/>
                <a:gd name="T104" fmla="*/ 149 w 3411"/>
                <a:gd name="T105" fmla="*/ 2995 h 3462"/>
                <a:gd name="T106" fmla="*/ 3 w 3411"/>
                <a:gd name="T107" fmla="*/ 2392 h 3462"/>
                <a:gd name="T108" fmla="*/ 247 w 3411"/>
                <a:gd name="T109" fmla="*/ 1823 h 3462"/>
                <a:gd name="T110" fmla="*/ 625 w 3411"/>
                <a:gd name="T111" fmla="*/ 1067 h 3462"/>
                <a:gd name="T112" fmla="*/ 230 w 3411"/>
                <a:gd name="T113" fmla="*/ 932 h 3462"/>
                <a:gd name="T114" fmla="*/ 53 w 3411"/>
                <a:gd name="T115" fmla="*/ 534 h 3462"/>
                <a:gd name="T116" fmla="*/ 230 w 3411"/>
                <a:gd name="T117" fmla="*/ 13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11" h="3462">
                  <a:moveTo>
                    <a:pt x="3033" y="1751"/>
                  </a:moveTo>
                  <a:lnTo>
                    <a:pt x="2989" y="1754"/>
                  </a:lnTo>
                  <a:lnTo>
                    <a:pt x="2949" y="1763"/>
                  </a:lnTo>
                  <a:lnTo>
                    <a:pt x="2910" y="1777"/>
                  </a:lnTo>
                  <a:lnTo>
                    <a:pt x="2874" y="1797"/>
                  </a:lnTo>
                  <a:lnTo>
                    <a:pt x="2842" y="1822"/>
                  </a:lnTo>
                  <a:lnTo>
                    <a:pt x="2814" y="1850"/>
                  </a:lnTo>
                  <a:lnTo>
                    <a:pt x="2789" y="1882"/>
                  </a:lnTo>
                  <a:lnTo>
                    <a:pt x="2769" y="1918"/>
                  </a:lnTo>
                  <a:lnTo>
                    <a:pt x="2755" y="1956"/>
                  </a:lnTo>
                  <a:lnTo>
                    <a:pt x="2746" y="1998"/>
                  </a:lnTo>
                  <a:lnTo>
                    <a:pt x="2742" y="2040"/>
                  </a:lnTo>
                  <a:lnTo>
                    <a:pt x="2746" y="2082"/>
                  </a:lnTo>
                  <a:lnTo>
                    <a:pt x="2755" y="2123"/>
                  </a:lnTo>
                  <a:lnTo>
                    <a:pt x="2769" y="2162"/>
                  </a:lnTo>
                  <a:lnTo>
                    <a:pt x="2789" y="2198"/>
                  </a:lnTo>
                  <a:lnTo>
                    <a:pt x="2814" y="2230"/>
                  </a:lnTo>
                  <a:lnTo>
                    <a:pt x="2843" y="2258"/>
                  </a:lnTo>
                  <a:lnTo>
                    <a:pt x="2875" y="2283"/>
                  </a:lnTo>
                  <a:lnTo>
                    <a:pt x="2911" y="2303"/>
                  </a:lnTo>
                  <a:lnTo>
                    <a:pt x="2949" y="2317"/>
                  </a:lnTo>
                  <a:lnTo>
                    <a:pt x="2990" y="2326"/>
                  </a:lnTo>
                  <a:lnTo>
                    <a:pt x="3033" y="2329"/>
                  </a:lnTo>
                  <a:lnTo>
                    <a:pt x="3077" y="2326"/>
                  </a:lnTo>
                  <a:lnTo>
                    <a:pt x="3117" y="2317"/>
                  </a:lnTo>
                  <a:lnTo>
                    <a:pt x="3156" y="2303"/>
                  </a:lnTo>
                  <a:lnTo>
                    <a:pt x="3192" y="2283"/>
                  </a:lnTo>
                  <a:lnTo>
                    <a:pt x="3224" y="2258"/>
                  </a:lnTo>
                  <a:lnTo>
                    <a:pt x="3252" y="2229"/>
                  </a:lnTo>
                  <a:lnTo>
                    <a:pt x="3277" y="2197"/>
                  </a:lnTo>
                  <a:lnTo>
                    <a:pt x="3297" y="2161"/>
                  </a:lnTo>
                  <a:lnTo>
                    <a:pt x="3311" y="2123"/>
                  </a:lnTo>
                  <a:lnTo>
                    <a:pt x="3320" y="2082"/>
                  </a:lnTo>
                  <a:lnTo>
                    <a:pt x="3324" y="2040"/>
                  </a:lnTo>
                  <a:lnTo>
                    <a:pt x="3320" y="1997"/>
                  </a:lnTo>
                  <a:lnTo>
                    <a:pt x="3311" y="1955"/>
                  </a:lnTo>
                  <a:lnTo>
                    <a:pt x="3297" y="1918"/>
                  </a:lnTo>
                  <a:lnTo>
                    <a:pt x="3277" y="1882"/>
                  </a:lnTo>
                  <a:lnTo>
                    <a:pt x="3252" y="1850"/>
                  </a:lnTo>
                  <a:lnTo>
                    <a:pt x="3224" y="1821"/>
                  </a:lnTo>
                  <a:lnTo>
                    <a:pt x="3191" y="1796"/>
                  </a:lnTo>
                  <a:lnTo>
                    <a:pt x="3155" y="1777"/>
                  </a:lnTo>
                  <a:lnTo>
                    <a:pt x="3117" y="1763"/>
                  </a:lnTo>
                  <a:lnTo>
                    <a:pt x="3075" y="1753"/>
                  </a:lnTo>
                  <a:lnTo>
                    <a:pt x="3033" y="1751"/>
                  </a:lnTo>
                  <a:close/>
                  <a:moveTo>
                    <a:pt x="992" y="1614"/>
                  </a:moveTo>
                  <a:lnTo>
                    <a:pt x="913" y="1618"/>
                  </a:lnTo>
                  <a:lnTo>
                    <a:pt x="837" y="1628"/>
                  </a:lnTo>
                  <a:lnTo>
                    <a:pt x="762" y="1645"/>
                  </a:lnTo>
                  <a:lnTo>
                    <a:pt x="691" y="1668"/>
                  </a:lnTo>
                  <a:lnTo>
                    <a:pt x="622" y="1697"/>
                  </a:lnTo>
                  <a:lnTo>
                    <a:pt x="557" y="1732"/>
                  </a:lnTo>
                  <a:lnTo>
                    <a:pt x="494" y="1772"/>
                  </a:lnTo>
                  <a:lnTo>
                    <a:pt x="436" y="1816"/>
                  </a:lnTo>
                  <a:lnTo>
                    <a:pt x="381" y="1866"/>
                  </a:lnTo>
                  <a:lnTo>
                    <a:pt x="332" y="1921"/>
                  </a:lnTo>
                  <a:lnTo>
                    <a:pt x="286" y="1979"/>
                  </a:lnTo>
                  <a:lnTo>
                    <a:pt x="246" y="2041"/>
                  </a:lnTo>
                  <a:lnTo>
                    <a:pt x="211" y="2106"/>
                  </a:lnTo>
                  <a:lnTo>
                    <a:pt x="182" y="2175"/>
                  </a:lnTo>
                  <a:lnTo>
                    <a:pt x="159" y="2246"/>
                  </a:lnTo>
                  <a:lnTo>
                    <a:pt x="142" y="2320"/>
                  </a:lnTo>
                  <a:lnTo>
                    <a:pt x="132" y="2396"/>
                  </a:lnTo>
                  <a:lnTo>
                    <a:pt x="129" y="2474"/>
                  </a:lnTo>
                  <a:lnTo>
                    <a:pt x="132" y="2553"/>
                  </a:lnTo>
                  <a:lnTo>
                    <a:pt x="142" y="2629"/>
                  </a:lnTo>
                  <a:lnTo>
                    <a:pt x="159" y="2703"/>
                  </a:lnTo>
                  <a:lnTo>
                    <a:pt x="182" y="2774"/>
                  </a:lnTo>
                  <a:lnTo>
                    <a:pt x="211" y="2842"/>
                  </a:lnTo>
                  <a:lnTo>
                    <a:pt x="246" y="2908"/>
                  </a:lnTo>
                  <a:lnTo>
                    <a:pt x="286" y="2970"/>
                  </a:lnTo>
                  <a:lnTo>
                    <a:pt x="332" y="3028"/>
                  </a:lnTo>
                  <a:lnTo>
                    <a:pt x="381" y="3083"/>
                  </a:lnTo>
                  <a:lnTo>
                    <a:pt x="436" y="3132"/>
                  </a:lnTo>
                  <a:lnTo>
                    <a:pt x="494" y="3177"/>
                  </a:lnTo>
                  <a:lnTo>
                    <a:pt x="557" y="3217"/>
                  </a:lnTo>
                  <a:lnTo>
                    <a:pt x="622" y="3252"/>
                  </a:lnTo>
                  <a:lnTo>
                    <a:pt x="691" y="3281"/>
                  </a:lnTo>
                  <a:lnTo>
                    <a:pt x="762" y="3304"/>
                  </a:lnTo>
                  <a:lnTo>
                    <a:pt x="837" y="3321"/>
                  </a:lnTo>
                  <a:lnTo>
                    <a:pt x="913" y="3331"/>
                  </a:lnTo>
                  <a:lnTo>
                    <a:pt x="992" y="3334"/>
                  </a:lnTo>
                  <a:lnTo>
                    <a:pt x="1071" y="3331"/>
                  </a:lnTo>
                  <a:lnTo>
                    <a:pt x="1147" y="3321"/>
                  </a:lnTo>
                  <a:lnTo>
                    <a:pt x="1222" y="3304"/>
                  </a:lnTo>
                  <a:lnTo>
                    <a:pt x="1293" y="3281"/>
                  </a:lnTo>
                  <a:lnTo>
                    <a:pt x="1362" y="3252"/>
                  </a:lnTo>
                  <a:lnTo>
                    <a:pt x="1428" y="3217"/>
                  </a:lnTo>
                  <a:lnTo>
                    <a:pt x="1490" y="3177"/>
                  </a:lnTo>
                  <a:lnTo>
                    <a:pt x="1548" y="3132"/>
                  </a:lnTo>
                  <a:lnTo>
                    <a:pt x="1603" y="3083"/>
                  </a:lnTo>
                  <a:lnTo>
                    <a:pt x="1652" y="3028"/>
                  </a:lnTo>
                  <a:lnTo>
                    <a:pt x="1698" y="2970"/>
                  </a:lnTo>
                  <a:lnTo>
                    <a:pt x="1738" y="2908"/>
                  </a:lnTo>
                  <a:lnTo>
                    <a:pt x="1773" y="2842"/>
                  </a:lnTo>
                  <a:lnTo>
                    <a:pt x="1802" y="2774"/>
                  </a:lnTo>
                  <a:lnTo>
                    <a:pt x="1826" y="2703"/>
                  </a:lnTo>
                  <a:lnTo>
                    <a:pt x="1842" y="2629"/>
                  </a:lnTo>
                  <a:lnTo>
                    <a:pt x="1852" y="2553"/>
                  </a:lnTo>
                  <a:lnTo>
                    <a:pt x="1856" y="2474"/>
                  </a:lnTo>
                  <a:lnTo>
                    <a:pt x="1852" y="2396"/>
                  </a:lnTo>
                  <a:lnTo>
                    <a:pt x="1842" y="2320"/>
                  </a:lnTo>
                  <a:lnTo>
                    <a:pt x="1826" y="2246"/>
                  </a:lnTo>
                  <a:lnTo>
                    <a:pt x="1802" y="2175"/>
                  </a:lnTo>
                  <a:lnTo>
                    <a:pt x="1773" y="2106"/>
                  </a:lnTo>
                  <a:lnTo>
                    <a:pt x="1738" y="2041"/>
                  </a:lnTo>
                  <a:lnTo>
                    <a:pt x="1698" y="1979"/>
                  </a:lnTo>
                  <a:lnTo>
                    <a:pt x="1652" y="1921"/>
                  </a:lnTo>
                  <a:lnTo>
                    <a:pt x="1603" y="1866"/>
                  </a:lnTo>
                  <a:lnTo>
                    <a:pt x="1548" y="1816"/>
                  </a:lnTo>
                  <a:lnTo>
                    <a:pt x="1490" y="1772"/>
                  </a:lnTo>
                  <a:lnTo>
                    <a:pt x="1428" y="1732"/>
                  </a:lnTo>
                  <a:lnTo>
                    <a:pt x="1362" y="1697"/>
                  </a:lnTo>
                  <a:lnTo>
                    <a:pt x="1293" y="1668"/>
                  </a:lnTo>
                  <a:lnTo>
                    <a:pt x="1222" y="1645"/>
                  </a:lnTo>
                  <a:lnTo>
                    <a:pt x="1147" y="1628"/>
                  </a:lnTo>
                  <a:lnTo>
                    <a:pt x="1071" y="1618"/>
                  </a:lnTo>
                  <a:lnTo>
                    <a:pt x="992" y="1614"/>
                  </a:lnTo>
                  <a:close/>
                  <a:moveTo>
                    <a:pt x="590" y="84"/>
                  </a:moveTo>
                  <a:lnTo>
                    <a:pt x="533" y="87"/>
                  </a:lnTo>
                  <a:lnTo>
                    <a:pt x="478" y="98"/>
                  </a:lnTo>
                  <a:lnTo>
                    <a:pt x="426" y="115"/>
                  </a:lnTo>
                  <a:lnTo>
                    <a:pt x="377" y="137"/>
                  </a:lnTo>
                  <a:lnTo>
                    <a:pt x="331" y="165"/>
                  </a:lnTo>
                  <a:lnTo>
                    <a:pt x="290" y="198"/>
                  </a:lnTo>
                  <a:lnTo>
                    <a:pt x="252" y="235"/>
                  </a:lnTo>
                  <a:lnTo>
                    <a:pt x="218" y="277"/>
                  </a:lnTo>
                  <a:lnTo>
                    <a:pt x="190" y="323"/>
                  </a:lnTo>
                  <a:lnTo>
                    <a:pt x="168" y="372"/>
                  </a:lnTo>
                  <a:lnTo>
                    <a:pt x="151" y="423"/>
                  </a:lnTo>
                  <a:lnTo>
                    <a:pt x="141" y="478"/>
                  </a:lnTo>
                  <a:lnTo>
                    <a:pt x="138" y="534"/>
                  </a:lnTo>
                  <a:lnTo>
                    <a:pt x="141" y="591"/>
                  </a:lnTo>
                  <a:lnTo>
                    <a:pt x="151" y="646"/>
                  </a:lnTo>
                  <a:lnTo>
                    <a:pt x="168" y="697"/>
                  </a:lnTo>
                  <a:lnTo>
                    <a:pt x="190" y="746"/>
                  </a:lnTo>
                  <a:lnTo>
                    <a:pt x="218" y="791"/>
                  </a:lnTo>
                  <a:lnTo>
                    <a:pt x="252" y="834"/>
                  </a:lnTo>
                  <a:lnTo>
                    <a:pt x="290" y="872"/>
                  </a:lnTo>
                  <a:lnTo>
                    <a:pt x="331" y="904"/>
                  </a:lnTo>
                  <a:lnTo>
                    <a:pt x="377" y="933"/>
                  </a:lnTo>
                  <a:lnTo>
                    <a:pt x="426" y="955"/>
                  </a:lnTo>
                  <a:lnTo>
                    <a:pt x="478" y="972"/>
                  </a:lnTo>
                  <a:lnTo>
                    <a:pt x="533" y="982"/>
                  </a:lnTo>
                  <a:lnTo>
                    <a:pt x="590" y="985"/>
                  </a:lnTo>
                  <a:lnTo>
                    <a:pt x="646" y="982"/>
                  </a:lnTo>
                  <a:lnTo>
                    <a:pt x="701" y="972"/>
                  </a:lnTo>
                  <a:lnTo>
                    <a:pt x="753" y="955"/>
                  </a:lnTo>
                  <a:lnTo>
                    <a:pt x="803" y="933"/>
                  </a:lnTo>
                  <a:lnTo>
                    <a:pt x="848" y="904"/>
                  </a:lnTo>
                  <a:lnTo>
                    <a:pt x="890" y="872"/>
                  </a:lnTo>
                  <a:lnTo>
                    <a:pt x="928" y="834"/>
                  </a:lnTo>
                  <a:lnTo>
                    <a:pt x="961" y="791"/>
                  </a:lnTo>
                  <a:lnTo>
                    <a:pt x="989" y="746"/>
                  </a:lnTo>
                  <a:lnTo>
                    <a:pt x="1012" y="697"/>
                  </a:lnTo>
                  <a:lnTo>
                    <a:pt x="1028" y="646"/>
                  </a:lnTo>
                  <a:lnTo>
                    <a:pt x="1039" y="591"/>
                  </a:lnTo>
                  <a:lnTo>
                    <a:pt x="1042" y="534"/>
                  </a:lnTo>
                  <a:lnTo>
                    <a:pt x="1039" y="478"/>
                  </a:lnTo>
                  <a:lnTo>
                    <a:pt x="1028" y="423"/>
                  </a:lnTo>
                  <a:lnTo>
                    <a:pt x="1012" y="372"/>
                  </a:lnTo>
                  <a:lnTo>
                    <a:pt x="989" y="323"/>
                  </a:lnTo>
                  <a:lnTo>
                    <a:pt x="961" y="277"/>
                  </a:lnTo>
                  <a:lnTo>
                    <a:pt x="928" y="235"/>
                  </a:lnTo>
                  <a:lnTo>
                    <a:pt x="890" y="198"/>
                  </a:lnTo>
                  <a:lnTo>
                    <a:pt x="848" y="165"/>
                  </a:lnTo>
                  <a:lnTo>
                    <a:pt x="803" y="137"/>
                  </a:lnTo>
                  <a:lnTo>
                    <a:pt x="753" y="115"/>
                  </a:lnTo>
                  <a:lnTo>
                    <a:pt x="701" y="98"/>
                  </a:lnTo>
                  <a:lnTo>
                    <a:pt x="646" y="87"/>
                  </a:lnTo>
                  <a:lnTo>
                    <a:pt x="590" y="84"/>
                  </a:lnTo>
                  <a:close/>
                  <a:moveTo>
                    <a:pt x="590" y="0"/>
                  </a:moveTo>
                  <a:lnTo>
                    <a:pt x="648" y="3"/>
                  </a:lnTo>
                  <a:lnTo>
                    <a:pt x="705" y="13"/>
                  </a:lnTo>
                  <a:lnTo>
                    <a:pt x="760" y="27"/>
                  </a:lnTo>
                  <a:lnTo>
                    <a:pt x="812" y="47"/>
                  </a:lnTo>
                  <a:lnTo>
                    <a:pt x="861" y="73"/>
                  </a:lnTo>
                  <a:lnTo>
                    <a:pt x="907" y="103"/>
                  </a:lnTo>
                  <a:lnTo>
                    <a:pt x="950" y="137"/>
                  </a:lnTo>
                  <a:lnTo>
                    <a:pt x="988" y="176"/>
                  </a:lnTo>
                  <a:lnTo>
                    <a:pt x="1023" y="218"/>
                  </a:lnTo>
                  <a:lnTo>
                    <a:pt x="1054" y="265"/>
                  </a:lnTo>
                  <a:lnTo>
                    <a:pt x="1079" y="314"/>
                  </a:lnTo>
                  <a:lnTo>
                    <a:pt x="1100" y="365"/>
                  </a:lnTo>
                  <a:lnTo>
                    <a:pt x="1115" y="420"/>
                  </a:lnTo>
                  <a:lnTo>
                    <a:pt x="1124" y="477"/>
                  </a:lnTo>
                  <a:lnTo>
                    <a:pt x="1127" y="534"/>
                  </a:lnTo>
                  <a:lnTo>
                    <a:pt x="1124" y="595"/>
                  </a:lnTo>
                  <a:lnTo>
                    <a:pt x="1115" y="651"/>
                  </a:lnTo>
                  <a:lnTo>
                    <a:pt x="1099" y="707"/>
                  </a:lnTo>
                  <a:lnTo>
                    <a:pt x="1077" y="760"/>
                  </a:lnTo>
                  <a:lnTo>
                    <a:pt x="1051" y="809"/>
                  </a:lnTo>
                  <a:lnTo>
                    <a:pt x="1018" y="856"/>
                  </a:lnTo>
                  <a:lnTo>
                    <a:pt x="983" y="899"/>
                  </a:lnTo>
                  <a:lnTo>
                    <a:pt x="942" y="938"/>
                  </a:lnTo>
                  <a:lnTo>
                    <a:pt x="898" y="973"/>
                  </a:lnTo>
                  <a:lnTo>
                    <a:pt x="850" y="1002"/>
                  </a:lnTo>
                  <a:lnTo>
                    <a:pt x="799" y="1027"/>
                  </a:lnTo>
                  <a:lnTo>
                    <a:pt x="745" y="1046"/>
                  </a:lnTo>
                  <a:lnTo>
                    <a:pt x="689" y="1060"/>
                  </a:lnTo>
                  <a:lnTo>
                    <a:pt x="762" y="1514"/>
                  </a:lnTo>
                  <a:lnTo>
                    <a:pt x="837" y="1499"/>
                  </a:lnTo>
                  <a:lnTo>
                    <a:pt x="913" y="1490"/>
                  </a:lnTo>
                  <a:lnTo>
                    <a:pt x="992" y="1487"/>
                  </a:lnTo>
                  <a:lnTo>
                    <a:pt x="1069" y="1489"/>
                  </a:lnTo>
                  <a:lnTo>
                    <a:pt x="1144" y="1498"/>
                  </a:lnTo>
                  <a:lnTo>
                    <a:pt x="1216" y="1513"/>
                  </a:lnTo>
                  <a:lnTo>
                    <a:pt x="1288" y="1531"/>
                  </a:lnTo>
                  <a:lnTo>
                    <a:pt x="1357" y="1556"/>
                  </a:lnTo>
                  <a:lnTo>
                    <a:pt x="1423" y="1585"/>
                  </a:lnTo>
                  <a:lnTo>
                    <a:pt x="1487" y="1619"/>
                  </a:lnTo>
                  <a:lnTo>
                    <a:pt x="2368" y="560"/>
                  </a:lnTo>
                  <a:lnTo>
                    <a:pt x="2343" y="541"/>
                  </a:lnTo>
                  <a:lnTo>
                    <a:pt x="2323" y="518"/>
                  </a:lnTo>
                  <a:lnTo>
                    <a:pt x="2306" y="493"/>
                  </a:lnTo>
                  <a:lnTo>
                    <a:pt x="2294" y="464"/>
                  </a:lnTo>
                  <a:lnTo>
                    <a:pt x="2286" y="434"/>
                  </a:lnTo>
                  <a:lnTo>
                    <a:pt x="2284" y="403"/>
                  </a:lnTo>
                  <a:lnTo>
                    <a:pt x="2286" y="370"/>
                  </a:lnTo>
                  <a:lnTo>
                    <a:pt x="2295" y="339"/>
                  </a:lnTo>
                  <a:lnTo>
                    <a:pt x="2308" y="310"/>
                  </a:lnTo>
                  <a:lnTo>
                    <a:pt x="2326" y="283"/>
                  </a:lnTo>
                  <a:lnTo>
                    <a:pt x="2348" y="261"/>
                  </a:lnTo>
                  <a:lnTo>
                    <a:pt x="2373" y="242"/>
                  </a:lnTo>
                  <a:lnTo>
                    <a:pt x="2401" y="227"/>
                  </a:lnTo>
                  <a:lnTo>
                    <a:pt x="2433" y="217"/>
                  </a:lnTo>
                  <a:lnTo>
                    <a:pt x="2466" y="214"/>
                  </a:lnTo>
                  <a:lnTo>
                    <a:pt x="2478" y="213"/>
                  </a:lnTo>
                  <a:lnTo>
                    <a:pt x="2477" y="201"/>
                  </a:lnTo>
                  <a:lnTo>
                    <a:pt x="2477" y="194"/>
                  </a:lnTo>
                  <a:lnTo>
                    <a:pt x="2481" y="159"/>
                  </a:lnTo>
                  <a:lnTo>
                    <a:pt x="2491" y="127"/>
                  </a:lnTo>
                  <a:lnTo>
                    <a:pt x="2506" y="98"/>
                  </a:lnTo>
                  <a:lnTo>
                    <a:pt x="2528" y="73"/>
                  </a:lnTo>
                  <a:lnTo>
                    <a:pt x="2553" y="53"/>
                  </a:lnTo>
                  <a:lnTo>
                    <a:pt x="2582" y="37"/>
                  </a:lnTo>
                  <a:lnTo>
                    <a:pt x="2615" y="27"/>
                  </a:lnTo>
                  <a:lnTo>
                    <a:pt x="2649" y="23"/>
                  </a:lnTo>
                  <a:lnTo>
                    <a:pt x="2679" y="26"/>
                  </a:lnTo>
                  <a:lnTo>
                    <a:pt x="2706" y="33"/>
                  </a:lnTo>
                  <a:lnTo>
                    <a:pt x="2733" y="45"/>
                  </a:lnTo>
                  <a:lnTo>
                    <a:pt x="2757" y="60"/>
                  </a:lnTo>
                  <a:lnTo>
                    <a:pt x="2778" y="80"/>
                  </a:lnTo>
                  <a:lnTo>
                    <a:pt x="2796" y="105"/>
                  </a:lnTo>
                  <a:lnTo>
                    <a:pt x="2801" y="114"/>
                  </a:lnTo>
                  <a:lnTo>
                    <a:pt x="2812" y="109"/>
                  </a:lnTo>
                  <a:lnTo>
                    <a:pt x="2834" y="99"/>
                  </a:lnTo>
                  <a:lnTo>
                    <a:pt x="2856" y="95"/>
                  </a:lnTo>
                  <a:lnTo>
                    <a:pt x="2881" y="93"/>
                  </a:lnTo>
                  <a:lnTo>
                    <a:pt x="2910" y="95"/>
                  </a:lnTo>
                  <a:lnTo>
                    <a:pt x="2937" y="103"/>
                  </a:lnTo>
                  <a:lnTo>
                    <a:pt x="2961" y="115"/>
                  </a:lnTo>
                  <a:lnTo>
                    <a:pt x="2984" y="132"/>
                  </a:lnTo>
                  <a:lnTo>
                    <a:pt x="3003" y="153"/>
                  </a:lnTo>
                  <a:lnTo>
                    <a:pt x="3017" y="176"/>
                  </a:lnTo>
                  <a:lnTo>
                    <a:pt x="3027" y="202"/>
                  </a:lnTo>
                  <a:lnTo>
                    <a:pt x="3033" y="231"/>
                  </a:lnTo>
                  <a:lnTo>
                    <a:pt x="3034" y="243"/>
                  </a:lnTo>
                  <a:lnTo>
                    <a:pt x="3047" y="242"/>
                  </a:lnTo>
                  <a:lnTo>
                    <a:pt x="3075" y="238"/>
                  </a:lnTo>
                  <a:lnTo>
                    <a:pt x="3110" y="243"/>
                  </a:lnTo>
                  <a:lnTo>
                    <a:pt x="3142" y="253"/>
                  </a:lnTo>
                  <a:lnTo>
                    <a:pt x="3172" y="268"/>
                  </a:lnTo>
                  <a:lnTo>
                    <a:pt x="3197" y="289"/>
                  </a:lnTo>
                  <a:lnTo>
                    <a:pt x="3217" y="314"/>
                  </a:lnTo>
                  <a:lnTo>
                    <a:pt x="3234" y="343"/>
                  </a:lnTo>
                  <a:lnTo>
                    <a:pt x="3244" y="375"/>
                  </a:lnTo>
                  <a:lnTo>
                    <a:pt x="3248" y="410"/>
                  </a:lnTo>
                  <a:lnTo>
                    <a:pt x="3244" y="444"/>
                  </a:lnTo>
                  <a:lnTo>
                    <a:pt x="3234" y="477"/>
                  </a:lnTo>
                  <a:lnTo>
                    <a:pt x="3218" y="505"/>
                  </a:lnTo>
                  <a:lnTo>
                    <a:pt x="3197" y="530"/>
                  </a:lnTo>
                  <a:lnTo>
                    <a:pt x="3172" y="551"/>
                  </a:lnTo>
                  <a:lnTo>
                    <a:pt x="3144" y="567"/>
                  </a:lnTo>
                  <a:lnTo>
                    <a:pt x="3111" y="577"/>
                  </a:lnTo>
                  <a:lnTo>
                    <a:pt x="3077" y="581"/>
                  </a:lnTo>
                  <a:lnTo>
                    <a:pt x="3075" y="581"/>
                  </a:lnTo>
                  <a:lnTo>
                    <a:pt x="3044" y="584"/>
                  </a:lnTo>
                  <a:lnTo>
                    <a:pt x="3042" y="584"/>
                  </a:lnTo>
                  <a:lnTo>
                    <a:pt x="3037" y="584"/>
                  </a:lnTo>
                  <a:lnTo>
                    <a:pt x="3031" y="584"/>
                  </a:lnTo>
                  <a:lnTo>
                    <a:pt x="2940" y="589"/>
                  </a:lnTo>
                  <a:lnTo>
                    <a:pt x="2855" y="593"/>
                  </a:lnTo>
                  <a:lnTo>
                    <a:pt x="2776" y="596"/>
                  </a:lnTo>
                  <a:lnTo>
                    <a:pt x="2704" y="597"/>
                  </a:lnTo>
                  <a:lnTo>
                    <a:pt x="2638" y="598"/>
                  </a:lnTo>
                  <a:lnTo>
                    <a:pt x="2590" y="598"/>
                  </a:lnTo>
                  <a:lnTo>
                    <a:pt x="2547" y="597"/>
                  </a:lnTo>
                  <a:lnTo>
                    <a:pt x="2509" y="595"/>
                  </a:lnTo>
                  <a:lnTo>
                    <a:pt x="2477" y="592"/>
                  </a:lnTo>
                  <a:lnTo>
                    <a:pt x="2475" y="592"/>
                  </a:lnTo>
                  <a:lnTo>
                    <a:pt x="2474" y="592"/>
                  </a:lnTo>
                  <a:lnTo>
                    <a:pt x="2450" y="590"/>
                  </a:lnTo>
                  <a:lnTo>
                    <a:pt x="2428" y="587"/>
                  </a:lnTo>
                  <a:lnTo>
                    <a:pt x="1542" y="1653"/>
                  </a:lnTo>
                  <a:lnTo>
                    <a:pt x="1601" y="1695"/>
                  </a:lnTo>
                  <a:lnTo>
                    <a:pt x="1657" y="1742"/>
                  </a:lnTo>
                  <a:lnTo>
                    <a:pt x="1709" y="1793"/>
                  </a:lnTo>
                  <a:lnTo>
                    <a:pt x="1757" y="1847"/>
                  </a:lnTo>
                  <a:lnTo>
                    <a:pt x="1802" y="1904"/>
                  </a:lnTo>
                  <a:lnTo>
                    <a:pt x="1842" y="1965"/>
                  </a:lnTo>
                  <a:lnTo>
                    <a:pt x="1878" y="2030"/>
                  </a:lnTo>
                  <a:lnTo>
                    <a:pt x="1908" y="2097"/>
                  </a:lnTo>
                  <a:lnTo>
                    <a:pt x="1935" y="2166"/>
                  </a:lnTo>
                  <a:lnTo>
                    <a:pt x="1955" y="2237"/>
                  </a:lnTo>
                  <a:lnTo>
                    <a:pt x="2662" y="2067"/>
                  </a:lnTo>
                  <a:lnTo>
                    <a:pt x="2661" y="2023"/>
                  </a:lnTo>
                  <a:lnTo>
                    <a:pt x="2665" y="1980"/>
                  </a:lnTo>
                  <a:lnTo>
                    <a:pt x="2674" y="1936"/>
                  </a:lnTo>
                  <a:lnTo>
                    <a:pt x="2690" y="1895"/>
                  </a:lnTo>
                  <a:lnTo>
                    <a:pt x="2710" y="1854"/>
                  </a:lnTo>
                  <a:lnTo>
                    <a:pt x="2736" y="1815"/>
                  </a:lnTo>
                  <a:lnTo>
                    <a:pt x="2765" y="1781"/>
                  </a:lnTo>
                  <a:lnTo>
                    <a:pt x="2798" y="1751"/>
                  </a:lnTo>
                  <a:lnTo>
                    <a:pt x="2835" y="1724"/>
                  </a:lnTo>
                  <a:lnTo>
                    <a:pt x="2874" y="1702"/>
                  </a:lnTo>
                  <a:lnTo>
                    <a:pt x="2917" y="1685"/>
                  </a:lnTo>
                  <a:lnTo>
                    <a:pt x="2961" y="1673"/>
                  </a:lnTo>
                  <a:lnTo>
                    <a:pt x="3007" y="1667"/>
                  </a:lnTo>
                  <a:lnTo>
                    <a:pt x="3054" y="1666"/>
                  </a:lnTo>
                  <a:lnTo>
                    <a:pt x="3100" y="1672"/>
                  </a:lnTo>
                  <a:lnTo>
                    <a:pt x="3146" y="1683"/>
                  </a:lnTo>
                  <a:lnTo>
                    <a:pt x="3188" y="1698"/>
                  </a:lnTo>
                  <a:lnTo>
                    <a:pt x="3230" y="1721"/>
                  </a:lnTo>
                  <a:lnTo>
                    <a:pt x="3268" y="1746"/>
                  </a:lnTo>
                  <a:lnTo>
                    <a:pt x="3302" y="1777"/>
                  </a:lnTo>
                  <a:lnTo>
                    <a:pt x="3334" y="1812"/>
                  </a:lnTo>
                  <a:lnTo>
                    <a:pt x="3359" y="1851"/>
                  </a:lnTo>
                  <a:lnTo>
                    <a:pt x="3375" y="1880"/>
                  </a:lnTo>
                  <a:lnTo>
                    <a:pt x="3388" y="1910"/>
                  </a:lnTo>
                  <a:lnTo>
                    <a:pt x="3398" y="1942"/>
                  </a:lnTo>
                  <a:lnTo>
                    <a:pt x="3407" y="1988"/>
                  </a:lnTo>
                  <a:lnTo>
                    <a:pt x="3411" y="2034"/>
                  </a:lnTo>
                  <a:lnTo>
                    <a:pt x="3410" y="2081"/>
                  </a:lnTo>
                  <a:lnTo>
                    <a:pt x="3401" y="2127"/>
                  </a:lnTo>
                  <a:lnTo>
                    <a:pt x="3390" y="2166"/>
                  </a:lnTo>
                  <a:lnTo>
                    <a:pt x="3373" y="2204"/>
                  </a:lnTo>
                  <a:lnTo>
                    <a:pt x="3354" y="2239"/>
                  </a:lnTo>
                  <a:lnTo>
                    <a:pt x="3348" y="2249"/>
                  </a:lnTo>
                  <a:lnTo>
                    <a:pt x="3339" y="2264"/>
                  </a:lnTo>
                  <a:lnTo>
                    <a:pt x="3329" y="2283"/>
                  </a:lnTo>
                  <a:lnTo>
                    <a:pt x="3316" y="2305"/>
                  </a:lnTo>
                  <a:lnTo>
                    <a:pt x="3301" y="2329"/>
                  </a:lnTo>
                  <a:lnTo>
                    <a:pt x="3286" y="2357"/>
                  </a:lnTo>
                  <a:lnTo>
                    <a:pt x="3268" y="2387"/>
                  </a:lnTo>
                  <a:lnTo>
                    <a:pt x="3250" y="2419"/>
                  </a:lnTo>
                  <a:lnTo>
                    <a:pt x="3231" y="2453"/>
                  </a:lnTo>
                  <a:lnTo>
                    <a:pt x="3211" y="2486"/>
                  </a:lnTo>
                  <a:lnTo>
                    <a:pt x="3191" y="2521"/>
                  </a:lnTo>
                  <a:lnTo>
                    <a:pt x="3172" y="2555"/>
                  </a:lnTo>
                  <a:lnTo>
                    <a:pt x="3151" y="2589"/>
                  </a:lnTo>
                  <a:lnTo>
                    <a:pt x="3132" y="2621"/>
                  </a:lnTo>
                  <a:lnTo>
                    <a:pt x="3115" y="2652"/>
                  </a:lnTo>
                  <a:lnTo>
                    <a:pt x="3098" y="2681"/>
                  </a:lnTo>
                  <a:lnTo>
                    <a:pt x="3082" y="2708"/>
                  </a:lnTo>
                  <a:lnTo>
                    <a:pt x="3069" y="2731"/>
                  </a:lnTo>
                  <a:lnTo>
                    <a:pt x="3057" y="2752"/>
                  </a:lnTo>
                  <a:lnTo>
                    <a:pt x="3047" y="2769"/>
                  </a:lnTo>
                  <a:lnTo>
                    <a:pt x="3041" y="2781"/>
                  </a:lnTo>
                  <a:lnTo>
                    <a:pt x="3036" y="2788"/>
                  </a:lnTo>
                  <a:lnTo>
                    <a:pt x="3035" y="2785"/>
                  </a:lnTo>
                  <a:lnTo>
                    <a:pt x="3031" y="2778"/>
                  </a:lnTo>
                  <a:lnTo>
                    <a:pt x="3023" y="2765"/>
                  </a:lnTo>
                  <a:lnTo>
                    <a:pt x="3014" y="2750"/>
                  </a:lnTo>
                  <a:lnTo>
                    <a:pt x="3003" y="2731"/>
                  </a:lnTo>
                  <a:lnTo>
                    <a:pt x="2989" y="2708"/>
                  </a:lnTo>
                  <a:lnTo>
                    <a:pt x="2975" y="2682"/>
                  </a:lnTo>
                  <a:lnTo>
                    <a:pt x="2959" y="2654"/>
                  </a:lnTo>
                  <a:lnTo>
                    <a:pt x="2941" y="2625"/>
                  </a:lnTo>
                  <a:lnTo>
                    <a:pt x="2923" y="2594"/>
                  </a:lnTo>
                  <a:lnTo>
                    <a:pt x="2904" y="2562"/>
                  </a:lnTo>
                  <a:lnTo>
                    <a:pt x="2885" y="2528"/>
                  </a:lnTo>
                  <a:lnTo>
                    <a:pt x="2866" y="2495"/>
                  </a:lnTo>
                  <a:lnTo>
                    <a:pt x="2846" y="2462"/>
                  </a:lnTo>
                  <a:lnTo>
                    <a:pt x="2827" y="2429"/>
                  </a:lnTo>
                  <a:lnTo>
                    <a:pt x="2809" y="2397"/>
                  </a:lnTo>
                  <a:lnTo>
                    <a:pt x="2791" y="2367"/>
                  </a:lnTo>
                  <a:lnTo>
                    <a:pt x="2776" y="2339"/>
                  </a:lnTo>
                  <a:lnTo>
                    <a:pt x="2760" y="2313"/>
                  </a:lnTo>
                  <a:lnTo>
                    <a:pt x="2747" y="2289"/>
                  </a:lnTo>
                  <a:lnTo>
                    <a:pt x="2734" y="2268"/>
                  </a:lnTo>
                  <a:lnTo>
                    <a:pt x="2724" y="2251"/>
                  </a:lnTo>
                  <a:lnTo>
                    <a:pt x="2717" y="2238"/>
                  </a:lnTo>
                  <a:lnTo>
                    <a:pt x="2712" y="2229"/>
                  </a:lnTo>
                  <a:lnTo>
                    <a:pt x="2695" y="2197"/>
                  </a:lnTo>
                  <a:lnTo>
                    <a:pt x="2682" y="2165"/>
                  </a:lnTo>
                  <a:lnTo>
                    <a:pt x="2672" y="2130"/>
                  </a:lnTo>
                  <a:lnTo>
                    <a:pt x="1969" y="2299"/>
                  </a:lnTo>
                  <a:lnTo>
                    <a:pt x="1978" y="2357"/>
                  </a:lnTo>
                  <a:lnTo>
                    <a:pt x="1982" y="2415"/>
                  </a:lnTo>
                  <a:lnTo>
                    <a:pt x="1984" y="2474"/>
                  </a:lnTo>
                  <a:lnTo>
                    <a:pt x="1981" y="2555"/>
                  </a:lnTo>
                  <a:lnTo>
                    <a:pt x="1971" y="2634"/>
                  </a:lnTo>
                  <a:lnTo>
                    <a:pt x="1955" y="2711"/>
                  </a:lnTo>
                  <a:lnTo>
                    <a:pt x="1934" y="2787"/>
                  </a:lnTo>
                  <a:lnTo>
                    <a:pt x="1906" y="2859"/>
                  </a:lnTo>
                  <a:lnTo>
                    <a:pt x="1874" y="2928"/>
                  </a:lnTo>
                  <a:lnTo>
                    <a:pt x="1836" y="2995"/>
                  </a:lnTo>
                  <a:lnTo>
                    <a:pt x="1793" y="3057"/>
                  </a:lnTo>
                  <a:lnTo>
                    <a:pt x="1745" y="3117"/>
                  </a:lnTo>
                  <a:lnTo>
                    <a:pt x="1694" y="3173"/>
                  </a:lnTo>
                  <a:lnTo>
                    <a:pt x="1638" y="3224"/>
                  </a:lnTo>
                  <a:lnTo>
                    <a:pt x="1577" y="3272"/>
                  </a:lnTo>
                  <a:lnTo>
                    <a:pt x="1515" y="3314"/>
                  </a:lnTo>
                  <a:lnTo>
                    <a:pt x="1448" y="3352"/>
                  </a:lnTo>
                  <a:lnTo>
                    <a:pt x="1378" y="3384"/>
                  </a:lnTo>
                  <a:lnTo>
                    <a:pt x="1306" y="3412"/>
                  </a:lnTo>
                  <a:lnTo>
                    <a:pt x="1231" y="3433"/>
                  </a:lnTo>
                  <a:lnTo>
                    <a:pt x="1153" y="3449"/>
                  </a:lnTo>
                  <a:lnTo>
                    <a:pt x="1073" y="3459"/>
                  </a:lnTo>
                  <a:lnTo>
                    <a:pt x="992" y="3462"/>
                  </a:lnTo>
                  <a:lnTo>
                    <a:pt x="911" y="3459"/>
                  </a:lnTo>
                  <a:lnTo>
                    <a:pt x="832" y="3449"/>
                  </a:lnTo>
                  <a:lnTo>
                    <a:pt x="753" y="3433"/>
                  </a:lnTo>
                  <a:lnTo>
                    <a:pt x="679" y="3412"/>
                  </a:lnTo>
                  <a:lnTo>
                    <a:pt x="606" y="3384"/>
                  </a:lnTo>
                  <a:lnTo>
                    <a:pt x="537" y="3352"/>
                  </a:lnTo>
                  <a:lnTo>
                    <a:pt x="470" y="3314"/>
                  </a:lnTo>
                  <a:lnTo>
                    <a:pt x="407" y="3272"/>
                  </a:lnTo>
                  <a:lnTo>
                    <a:pt x="347" y="3224"/>
                  </a:lnTo>
                  <a:lnTo>
                    <a:pt x="291" y="3173"/>
                  </a:lnTo>
                  <a:lnTo>
                    <a:pt x="239" y="3117"/>
                  </a:lnTo>
                  <a:lnTo>
                    <a:pt x="191" y="3057"/>
                  </a:lnTo>
                  <a:lnTo>
                    <a:pt x="149" y="2995"/>
                  </a:lnTo>
                  <a:lnTo>
                    <a:pt x="111" y="2928"/>
                  </a:lnTo>
                  <a:lnTo>
                    <a:pt x="78" y="2859"/>
                  </a:lnTo>
                  <a:lnTo>
                    <a:pt x="50" y="2787"/>
                  </a:lnTo>
                  <a:lnTo>
                    <a:pt x="29" y="2711"/>
                  </a:lnTo>
                  <a:lnTo>
                    <a:pt x="12" y="2634"/>
                  </a:lnTo>
                  <a:lnTo>
                    <a:pt x="3" y="2555"/>
                  </a:lnTo>
                  <a:lnTo>
                    <a:pt x="0" y="2474"/>
                  </a:lnTo>
                  <a:lnTo>
                    <a:pt x="3" y="2392"/>
                  </a:lnTo>
                  <a:lnTo>
                    <a:pt x="13" y="2311"/>
                  </a:lnTo>
                  <a:lnTo>
                    <a:pt x="30" y="2234"/>
                  </a:lnTo>
                  <a:lnTo>
                    <a:pt x="53" y="2157"/>
                  </a:lnTo>
                  <a:lnTo>
                    <a:pt x="80" y="2083"/>
                  </a:lnTo>
                  <a:lnTo>
                    <a:pt x="114" y="2013"/>
                  </a:lnTo>
                  <a:lnTo>
                    <a:pt x="154" y="1946"/>
                  </a:lnTo>
                  <a:lnTo>
                    <a:pt x="198" y="1883"/>
                  </a:lnTo>
                  <a:lnTo>
                    <a:pt x="247" y="1823"/>
                  </a:lnTo>
                  <a:lnTo>
                    <a:pt x="301" y="1766"/>
                  </a:lnTo>
                  <a:lnTo>
                    <a:pt x="358" y="1715"/>
                  </a:lnTo>
                  <a:lnTo>
                    <a:pt x="420" y="1668"/>
                  </a:lnTo>
                  <a:lnTo>
                    <a:pt x="485" y="1625"/>
                  </a:lnTo>
                  <a:lnTo>
                    <a:pt x="553" y="1588"/>
                  </a:lnTo>
                  <a:lnTo>
                    <a:pt x="626" y="1557"/>
                  </a:lnTo>
                  <a:lnTo>
                    <a:pt x="700" y="1530"/>
                  </a:lnTo>
                  <a:lnTo>
                    <a:pt x="625" y="1067"/>
                  </a:lnTo>
                  <a:lnTo>
                    <a:pt x="590" y="1070"/>
                  </a:lnTo>
                  <a:lnTo>
                    <a:pt x="531" y="1066"/>
                  </a:lnTo>
                  <a:lnTo>
                    <a:pt x="475" y="1057"/>
                  </a:lnTo>
                  <a:lnTo>
                    <a:pt x="420" y="1042"/>
                  </a:lnTo>
                  <a:lnTo>
                    <a:pt x="368" y="1022"/>
                  </a:lnTo>
                  <a:lnTo>
                    <a:pt x="319" y="996"/>
                  </a:lnTo>
                  <a:lnTo>
                    <a:pt x="273" y="966"/>
                  </a:lnTo>
                  <a:lnTo>
                    <a:pt x="230" y="932"/>
                  </a:lnTo>
                  <a:lnTo>
                    <a:pt x="191" y="893"/>
                  </a:lnTo>
                  <a:lnTo>
                    <a:pt x="157" y="850"/>
                  </a:lnTo>
                  <a:lnTo>
                    <a:pt x="126" y="805"/>
                  </a:lnTo>
                  <a:lnTo>
                    <a:pt x="101" y="756"/>
                  </a:lnTo>
                  <a:lnTo>
                    <a:pt x="80" y="704"/>
                  </a:lnTo>
                  <a:lnTo>
                    <a:pt x="65" y="649"/>
                  </a:lnTo>
                  <a:lnTo>
                    <a:pt x="56" y="593"/>
                  </a:lnTo>
                  <a:lnTo>
                    <a:pt x="53" y="534"/>
                  </a:lnTo>
                  <a:lnTo>
                    <a:pt x="56" y="477"/>
                  </a:lnTo>
                  <a:lnTo>
                    <a:pt x="65" y="420"/>
                  </a:lnTo>
                  <a:lnTo>
                    <a:pt x="80" y="365"/>
                  </a:lnTo>
                  <a:lnTo>
                    <a:pt x="101" y="314"/>
                  </a:lnTo>
                  <a:lnTo>
                    <a:pt x="126" y="265"/>
                  </a:lnTo>
                  <a:lnTo>
                    <a:pt x="157" y="218"/>
                  </a:lnTo>
                  <a:lnTo>
                    <a:pt x="191" y="176"/>
                  </a:lnTo>
                  <a:lnTo>
                    <a:pt x="230" y="137"/>
                  </a:lnTo>
                  <a:lnTo>
                    <a:pt x="273" y="103"/>
                  </a:lnTo>
                  <a:lnTo>
                    <a:pt x="319" y="73"/>
                  </a:lnTo>
                  <a:lnTo>
                    <a:pt x="368" y="47"/>
                  </a:lnTo>
                  <a:lnTo>
                    <a:pt x="420" y="27"/>
                  </a:lnTo>
                  <a:lnTo>
                    <a:pt x="475" y="13"/>
                  </a:lnTo>
                  <a:lnTo>
                    <a:pt x="531" y="3"/>
                  </a:lnTo>
                  <a:lnTo>
                    <a:pt x="5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11" name="Freeform 245">
              <a:extLst>
                <a:ext uri="{FF2B5EF4-FFF2-40B4-BE49-F238E27FC236}">
                  <a16:creationId xmlns:a16="http://schemas.microsoft.com/office/drawing/2014/main" id="{2A58C0E2-FBA4-FF43-8088-EAAAD2E1462E}"/>
                </a:ext>
              </a:extLst>
            </p:cNvPr>
            <p:cNvSpPr>
              <a:spLocks/>
            </p:cNvSpPr>
            <p:nvPr/>
          </p:nvSpPr>
          <p:spPr bwMode="auto">
            <a:xfrm>
              <a:off x="8342579" y="2852683"/>
              <a:ext cx="95250" cy="93663"/>
            </a:xfrm>
            <a:custGeom>
              <a:avLst/>
              <a:gdLst>
                <a:gd name="T0" fmla="*/ 33 w 239"/>
                <a:gd name="T1" fmla="*/ 0 h 238"/>
                <a:gd name="T2" fmla="*/ 45 w 239"/>
                <a:gd name="T3" fmla="*/ 2 h 238"/>
                <a:gd name="T4" fmla="*/ 57 w 239"/>
                <a:gd name="T5" fmla="*/ 10 h 238"/>
                <a:gd name="T6" fmla="*/ 119 w 239"/>
                <a:gd name="T7" fmla="*/ 71 h 238"/>
                <a:gd name="T8" fmla="*/ 181 w 239"/>
                <a:gd name="T9" fmla="*/ 10 h 238"/>
                <a:gd name="T10" fmla="*/ 192 w 239"/>
                <a:gd name="T11" fmla="*/ 2 h 238"/>
                <a:gd name="T12" fmla="*/ 204 w 239"/>
                <a:gd name="T13" fmla="*/ 0 h 238"/>
                <a:gd name="T14" fmla="*/ 218 w 239"/>
                <a:gd name="T15" fmla="*/ 2 h 238"/>
                <a:gd name="T16" fmla="*/ 229 w 239"/>
                <a:gd name="T17" fmla="*/ 10 h 238"/>
                <a:gd name="T18" fmla="*/ 236 w 239"/>
                <a:gd name="T19" fmla="*/ 21 h 238"/>
                <a:gd name="T20" fmla="*/ 239 w 239"/>
                <a:gd name="T21" fmla="*/ 33 h 238"/>
                <a:gd name="T22" fmla="*/ 236 w 239"/>
                <a:gd name="T23" fmla="*/ 45 h 238"/>
                <a:gd name="T24" fmla="*/ 229 w 239"/>
                <a:gd name="T25" fmla="*/ 56 h 238"/>
                <a:gd name="T26" fmla="*/ 166 w 239"/>
                <a:gd name="T27" fmla="*/ 119 h 238"/>
                <a:gd name="T28" fmla="*/ 229 w 239"/>
                <a:gd name="T29" fmla="*/ 180 h 238"/>
                <a:gd name="T30" fmla="*/ 236 w 239"/>
                <a:gd name="T31" fmla="*/ 191 h 238"/>
                <a:gd name="T32" fmla="*/ 239 w 239"/>
                <a:gd name="T33" fmla="*/ 204 h 238"/>
                <a:gd name="T34" fmla="*/ 236 w 239"/>
                <a:gd name="T35" fmla="*/ 217 h 238"/>
                <a:gd name="T36" fmla="*/ 229 w 239"/>
                <a:gd name="T37" fmla="*/ 228 h 238"/>
                <a:gd name="T38" fmla="*/ 218 w 239"/>
                <a:gd name="T39" fmla="*/ 236 h 238"/>
                <a:gd name="T40" fmla="*/ 204 w 239"/>
                <a:gd name="T41" fmla="*/ 238 h 238"/>
                <a:gd name="T42" fmla="*/ 192 w 239"/>
                <a:gd name="T43" fmla="*/ 236 h 238"/>
                <a:gd name="T44" fmla="*/ 181 w 239"/>
                <a:gd name="T45" fmla="*/ 228 h 238"/>
                <a:gd name="T46" fmla="*/ 119 w 239"/>
                <a:gd name="T47" fmla="*/ 165 h 238"/>
                <a:gd name="T48" fmla="*/ 57 w 239"/>
                <a:gd name="T49" fmla="*/ 228 h 238"/>
                <a:gd name="T50" fmla="*/ 45 w 239"/>
                <a:gd name="T51" fmla="*/ 236 h 238"/>
                <a:gd name="T52" fmla="*/ 33 w 239"/>
                <a:gd name="T53" fmla="*/ 238 h 238"/>
                <a:gd name="T54" fmla="*/ 20 w 239"/>
                <a:gd name="T55" fmla="*/ 236 h 238"/>
                <a:gd name="T56" fmla="*/ 9 w 239"/>
                <a:gd name="T57" fmla="*/ 228 h 238"/>
                <a:gd name="T58" fmla="*/ 2 w 239"/>
                <a:gd name="T59" fmla="*/ 217 h 238"/>
                <a:gd name="T60" fmla="*/ 0 w 239"/>
                <a:gd name="T61" fmla="*/ 204 h 238"/>
                <a:gd name="T62" fmla="*/ 2 w 239"/>
                <a:gd name="T63" fmla="*/ 191 h 238"/>
                <a:gd name="T64" fmla="*/ 9 w 239"/>
                <a:gd name="T65" fmla="*/ 180 h 238"/>
                <a:gd name="T66" fmla="*/ 71 w 239"/>
                <a:gd name="T67" fmla="*/ 119 h 238"/>
                <a:gd name="T68" fmla="*/ 9 w 239"/>
                <a:gd name="T69" fmla="*/ 56 h 238"/>
                <a:gd name="T70" fmla="*/ 2 w 239"/>
                <a:gd name="T71" fmla="*/ 45 h 238"/>
                <a:gd name="T72" fmla="*/ 0 w 239"/>
                <a:gd name="T73" fmla="*/ 33 h 238"/>
                <a:gd name="T74" fmla="*/ 2 w 239"/>
                <a:gd name="T75" fmla="*/ 20 h 238"/>
                <a:gd name="T76" fmla="*/ 9 w 239"/>
                <a:gd name="T77" fmla="*/ 10 h 238"/>
                <a:gd name="T78" fmla="*/ 20 w 239"/>
                <a:gd name="T79" fmla="*/ 2 h 238"/>
                <a:gd name="T80" fmla="*/ 33 w 239"/>
                <a:gd name="T8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9" h="238">
                  <a:moveTo>
                    <a:pt x="33" y="0"/>
                  </a:moveTo>
                  <a:lnTo>
                    <a:pt x="45" y="2"/>
                  </a:lnTo>
                  <a:lnTo>
                    <a:pt x="57" y="10"/>
                  </a:lnTo>
                  <a:lnTo>
                    <a:pt x="119" y="71"/>
                  </a:lnTo>
                  <a:lnTo>
                    <a:pt x="181" y="10"/>
                  </a:lnTo>
                  <a:lnTo>
                    <a:pt x="192" y="2"/>
                  </a:lnTo>
                  <a:lnTo>
                    <a:pt x="204" y="0"/>
                  </a:lnTo>
                  <a:lnTo>
                    <a:pt x="218" y="2"/>
                  </a:lnTo>
                  <a:lnTo>
                    <a:pt x="229" y="10"/>
                  </a:lnTo>
                  <a:lnTo>
                    <a:pt x="236" y="21"/>
                  </a:lnTo>
                  <a:lnTo>
                    <a:pt x="239" y="33"/>
                  </a:lnTo>
                  <a:lnTo>
                    <a:pt x="236" y="45"/>
                  </a:lnTo>
                  <a:lnTo>
                    <a:pt x="229" y="56"/>
                  </a:lnTo>
                  <a:lnTo>
                    <a:pt x="166" y="119"/>
                  </a:lnTo>
                  <a:lnTo>
                    <a:pt x="229" y="180"/>
                  </a:lnTo>
                  <a:lnTo>
                    <a:pt x="236" y="191"/>
                  </a:lnTo>
                  <a:lnTo>
                    <a:pt x="239" y="204"/>
                  </a:lnTo>
                  <a:lnTo>
                    <a:pt x="236" y="217"/>
                  </a:lnTo>
                  <a:lnTo>
                    <a:pt x="229" y="228"/>
                  </a:lnTo>
                  <a:lnTo>
                    <a:pt x="218" y="236"/>
                  </a:lnTo>
                  <a:lnTo>
                    <a:pt x="204" y="238"/>
                  </a:lnTo>
                  <a:lnTo>
                    <a:pt x="192" y="236"/>
                  </a:lnTo>
                  <a:lnTo>
                    <a:pt x="181" y="228"/>
                  </a:lnTo>
                  <a:lnTo>
                    <a:pt x="119" y="165"/>
                  </a:lnTo>
                  <a:lnTo>
                    <a:pt x="57" y="228"/>
                  </a:lnTo>
                  <a:lnTo>
                    <a:pt x="45" y="236"/>
                  </a:lnTo>
                  <a:lnTo>
                    <a:pt x="33" y="238"/>
                  </a:lnTo>
                  <a:lnTo>
                    <a:pt x="20" y="236"/>
                  </a:lnTo>
                  <a:lnTo>
                    <a:pt x="9" y="228"/>
                  </a:lnTo>
                  <a:lnTo>
                    <a:pt x="2" y="217"/>
                  </a:lnTo>
                  <a:lnTo>
                    <a:pt x="0" y="204"/>
                  </a:lnTo>
                  <a:lnTo>
                    <a:pt x="2" y="191"/>
                  </a:lnTo>
                  <a:lnTo>
                    <a:pt x="9" y="180"/>
                  </a:lnTo>
                  <a:lnTo>
                    <a:pt x="71" y="119"/>
                  </a:lnTo>
                  <a:lnTo>
                    <a:pt x="9" y="56"/>
                  </a:lnTo>
                  <a:lnTo>
                    <a:pt x="2" y="45"/>
                  </a:lnTo>
                  <a:lnTo>
                    <a:pt x="0" y="33"/>
                  </a:lnTo>
                  <a:lnTo>
                    <a:pt x="2" y="20"/>
                  </a:lnTo>
                  <a:lnTo>
                    <a:pt x="9" y="10"/>
                  </a:lnTo>
                  <a:lnTo>
                    <a:pt x="20" y="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12" name="Freeform 246">
              <a:extLst>
                <a:ext uri="{FF2B5EF4-FFF2-40B4-BE49-F238E27FC236}">
                  <a16:creationId xmlns:a16="http://schemas.microsoft.com/office/drawing/2014/main" id="{81D86FBE-0CC4-EF41-94F0-CF4D352B2DCE}"/>
                </a:ext>
              </a:extLst>
            </p:cNvPr>
            <p:cNvSpPr>
              <a:spLocks/>
            </p:cNvSpPr>
            <p:nvPr/>
          </p:nvSpPr>
          <p:spPr bwMode="auto">
            <a:xfrm>
              <a:off x="7467866" y="2844745"/>
              <a:ext cx="319088" cy="419100"/>
            </a:xfrm>
            <a:custGeom>
              <a:avLst/>
              <a:gdLst>
                <a:gd name="T0" fmla="*/ 290 w 805"/>
                <a:gd name="T1" fmla="*/ 1 h 1055"/>
                <a:gd name="T2" fmla="*/ 347 w 805"/>
                <a:gd name="T3" fmla="*/ 13 h 1055"/>
                <a:gd name="T4" fmla="*/ 400 w 805"/>
                <a:gd name="T5" fmla="*/ 38 h 1055"/>
                <a:gd name="T6" fmla="*/ 448 w 805"/>
                <a:gd name="T7" fmla="*/ 74 h 1055"/>
                <a:gd name="T8" fmla="*/ 487 w 805"/>
                <a:gd name="T9" fmla="*/ 125 h 1055"/>
                <a:gd name="T10" fmla="*/ 513 w 805"/>
                <a:gd name="T11" fmla="*/ 190 h 1055"/>
                <a:gd name="T12" fmla="*/ 522 w 805"/>
                <a:gd name="T13" fmla="*/ 269 h 1055"/>
                <a:gd name="T14" fmla="*/ 514 w 805"/>
                <a:gd name="T15" fmla="*/ 332 h 1055"/>
                <a:gd name="T16" fmla="*/ 493 w 805"/>
                <a:gd name="T17" fmla="*/ 399 h 1055"/>
                <a:gd name="T18" fmla="*/ 465 w 805"/>
                <a:gd name="T19" fmla="*/ 463 h 1055"/>
                <a:gd name="T20" fmla="*/ 434 w 805"/>
                <a:gd name="T21" fmla="*/ 517 h 1055"/>
                <a:gd name="T22" fmla="*/ 405 w 805"/>
                <a:gd name="T23" fmla="*/ 555 h 1055"/>
                <a:gd name="T24" fmla="*/ 404 w 805"/>
                <a:gd name="T25" fmla="*/ 567 h 1055"/>
                <a:gd name="T26" fmla="*/ 405 w 805"/>
                <a:gd name="T27" fmla="*/ 597 h 1055"/>
                <a:gd name="T28" fmla="*/ 418 w 805"/>
                <a:gd name="T29" fmla="*/ 637 h 1055"/>
                <a:gd name="T30" fmla="*/ 451 w 805"/>
                <a:gd name="T31" fmla="*/ 670 h 1055"/>
                <a:gd name="T32" fmla="*/ 504 w 805"/>
                <a:gd name="T33" fmla="*/ 701 h 1055"/>
                <a:gd name="T34" fmla="*/ 569 w 805"/>
                <a:gd name="T35" fmla="*/ 733 h 1055"/>
                <a:gd name="T36" fmla="*/ 636 w 805"/>
                <a:gd name="T37" fmla="*/ 769 h 1055"/>
                <a:gd name="T38" fmla="*/ 698 w 805"/>
                <a:gd name="T39" fmla="*/ 810 h 1055"/>
                <a:gd name="T40" fmla="*/ 742 w 805"/>
                <a:gd name="T41" fmla="*/ 860 h 1055"/>
                <a:gd name="T42" fmla="*/ 772 w 805"/>
                <a:gd name="T43" fmla="*/ 918 h 1055"/>
                <a:gd name="T44" fmla="*/ 791 w 805"/>
                <a:gd name="T45" fmla="*/ 976 h 1055"/>
                <a:gd name="T46" fmla="*/ 800 w 805"/>
                <a:gd name="T47" fmla="*/ 1022 h 1055"/>
                <a:gd name="T48" fmla="*/ 804 w 805"/>
                <a:gd name="T49" fmla="*/ 1050 h 1055"/>
                <a:gd name="T50" fmla="*/ 248 w 805"/>
                <a:gd name="T51" fmla="*/ 1055 h 1055"/>
                <a:gd name="T52" fmla="*/ 252 w 805"/>
                <a:gd name="T53" fmla="*/ 1030 h 1055"/>
                <a:gd name="T54" fmla="*/ 248 w 805"/>
                <a:gd name="T55" fmla="*/ 610 h 1055"/>
                <a:gd name="T56" fmla="*/ 224 w 805"/>
                <a:gd name="T57" fmla="*/ 567 h 1055"/>
                <a:gd name="T58" fmla="*/ 181 w 805"/>
                <a:gd name="T59" fmla="*/ 542 h 1055"/>
                <a:gd name="T60" fmla="*/ 103 w 805"/>
                <a:gd name="T61" fmla="*/ 538 h 1055"/>
                <a:gd name="T62" fmla="*/ 73 w 805"/>
                <a:gd name="T63" fmla="*/ 492 h 1055"/>
                <a:gd name="T64" fmla="*/ 42 w 805"/>
                <a:gd name="T65" fmla="*/ 431 h 1055"/>
                <a:gd name="T66" fmla="*/ 17 w 805"/>
                <a:gd name="T67" fmla="*/ 366 h 1055"/>
                <a:gd name="T68" fmla="*/ 2 w 805"/>
                <a:gd name="T69" fmla="*/ 300 h 1055"/>
                <a:gd name="T70" fmla="*/ 2 w 805"/>
                <a:gd name="T71" fmla="*/ 228 h 1055"/>
                <a:gd name="T72" fmla="*/ 20 w 805"/>
                <a:gd name="T73" fmla="*/ 156 h 1055"/>
                <a:gd name="T74" fmla="*/ 53 w 805"/>
                <a:gd name="T75" fmla="*/ 99 h 1055"/>
                <a:gd name="T76" fmla="*/ 97 w 805"/>
                <a:gd name="T77" fmla="*/ 54 h 1055"/>
                <a:gd name="T78" fmla="*/ 149 w 805"/>
                <a:gd name="T79" fmla="*/ 23 h 1055"/>
                <a:gd name="T80" fmla="*/ 205 w 805"/>
                <a:gd name="T81" fmla="*/ 5 h 1055"/>
                <a:gd name="T82" fmla="*/ 262 w 805"/>
                <a:gd name="T83"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5" h="1055">
                  <a:moveTo>
                    <a:pt x="262" y="0"/>
                  </a:moveTo>
                  <a:lnTo>
                    <a:pt x="290" y="1"/>
                  </a:lnTo>
                  <a:lnTo>
                    <a:pt x="317" y="5"/>
                  </a:lnTo>
                  <a:lnTo>
                    <a:pt x="347" y="13"/>
                  </a:lnTo>
                  <a:lnTo>
                    <a:pt x="373" y="23"/>
                  </a:lnTo>
                  <a:lnTo>
                    <a:pt x="400" y="38"/>
                  </a:lnTo>
                  <a:lnTo>
                    <a:pt x="426" y="54"/>
                  </a:lnTo>
                  <a:lnTo>
                    <a:pt x="448" y="74"/>
                  </a:lnTo>
                  <a:lnTo>
                    <a:pt x="470" y="99"/>
                  </a:lnTo>
                  <a:lnTo>
                    <a:pt x="487" y="125"/>
                  </a:lnTo>
                  <a:lnTo>
                    <a:pt x="502" y="156"/>
                  </a:lnTo>
                  <a:lnTo>
                    <a:pt x="513" y="190"/>
                  </a:lnTo>
                  <a:lnTo>
                    <a:pt x="520" y="228"/>
                  </a:lnTo>
                  <a:lnTo>
                    <a:pt x="522" y="269"/>
                  </a:lnTo>
                  <a:lnTo>
                    <a:pt x="520" y="300"/>
                  </a:lnTo>
                  <a:lnTo>
                    <a:pt x="514" y="332"/>
                  </a:lnTo>
                  <a:lnTo>
                    <a:pt x="505" y="366"/>
                  </a:lnTo>
                  <a:lnTo>
                    <a:pt x="493" y="399"/>
                  </a:lnTo>
                  <a:lnTo>
                    <a:pt x="480" y="431"/>
                  </a:lnTo>
                  <a:lnTo>
                    <a:pt x="465" y="463"/>
                  </a:lnTo>
                  <a:lnTo>
                    <a:pt x="449" y="492"/>
                  </a:lnTo>
                  <a:lnTo>
                    <a:pt x="434" y="517"/>
                  </a:lnTo>
                  <a:lnTo>
                    <a:pt x="419" y="538"/>
                  </a:lnTo>
                  <a:lnTo>
                    <a:pt x="405" y="555"/>
                  </a:lnTo>
                  <a:lnTo>
                    <a:pt x="405" y="558"/>
                  </a:lnTo>
                  <a:lnTo>
                    <a:pt x="404" y="567"/>
                  </a:lnTo>
                  <a:lnTo>
                    <a:pt x="402" y="581"/>
                  </a:lnTo>
                  <a:lnTo>
                    <a:pt x="405" y="597"/>
                  </a:lnTo>
                  <a:lnTo>
                    <a:pt x="409" y="616"/>
                  </a:lnTo>
                  <a:lnTo>
                    <a:pt x="418" y="637"/>
                  </a:lnTo>
                  <a:lnTo>
                    <a:pt x="430" y="654"/>
                  </a:lnTo>
                  <a:lnTo>
                    <a:pt x="451" y="670"/>
                  </a:lnTo>
                  <a:lnTo>
                    <a:pt x="475" y="685"/>
                  </a:lnTo>
                  <a:lnTo>
                    <a:pt x="504" y="701"/>
                  </a:lnTo>
                  <a:lnTo>
                    <a:pt x="535" y="716"/>
                  </a:lnTo>
                  <a:lnTo>
                    <a:pt x="569" y="733"/>
                  </a:lnTo>
                  <a:lnTo>
                    <a:pt x="603" y="750"/>
                  </a:lnTo>
                  <a:lnTo>
                    <a:pt x="636" y="769"/>
                  </a:lnTo>
                  <a:lnTo>
                    <a:pt x="669" y="788"/>
                  </a:lnTo>
                  <a:lnTo>
                    <a:pt x="698" y="810"/>
                  </a:lnTo>
                  <a:lnTo>
                    <a:pt x="722" y="833"/>
                  </a:lnTo>
                  <a:lnTo>
                    <a:pt x="742" y="860"/>
                  </a:lnTo>
                  <a:lnTo>
                    <a:pt x="759" y="888"/>
                  </a:lnTo>
                  <a:lnTo>
                    <a:pt x="772" y="918"/>
                  </a:lnTo>
                  <a:lnTo>
                    <a:pt x="784" y="947"/>
                  </a:lnTo>
                  <a:lnTo>
                    <a:pt x="791" y="976"/>
                  </a:lnTo>
                  <a:lnTo>
                    <a:pt x="797" y="1001"/>
                  </a:lnTo>
                  <a:lnTo>
                    <a:pt x="800" y="1022"/>
                  </a:lnTo>
                  <a:lnTo>
                    <a:pt x="803" y="1039"/>
                  </a:lnTo>
                  <a:lnTo>
                    <a:pt x="804" y="1050"/>
                  </a:lnTo>
                  <a:lnTo>
                    <a:pt x="805" y="1055"/>
                  </a:lnTo>
                  <a:lnTo>
                    <a:pt x="248" y="1055"/>
                  </a:lnTo>
                  <a:lnTo>
                    <a:pt x="250" y="1042"/>
                  </a:lnTo>
                  <a:lnTo>
                    <a:pt x="252" y="1030"/>
                  </a:lnTo>
                  <a:lnTo>
                    <a:pt x="252" y="634"/>
                  </a:lnTo>
                  <a:lnTo>
                    <a:pt x="248" y="610"/>
                  </a:lnTo>
                  <a:lnTo>
                    <a:pt x="238" y="586"/>
                  </a:lnTo>
                  <a:lnTo>
                    <a:pt x="224" y="567"/>
                  </a:lnTo>
                  <a:lnTo>
                    <a:pt x="203" y="552"/>
                  </a:lnTo>
                  <a:lnTo>
                    <a:pt x="181" y="542"/>
                  </a:lnTo>
                  <a:lnTo>
                    <a:pt x="155" y="538"/>
                  </a:lnTo>
                  <a:lnTo>
                    <a:pt x="103" y="538"/>
                  </a:lnTo>
                  <a:lnTo>
                    <a:pt x="88" y="517"/>
                  </a:lnTo>
                  <a:lnTo>
                    <a:pt x="73" y="492"/>
                  </a:lnTo>
                  <a:lnTo>
                    <a:pt x="57" y="463"/>
                  </a:lnTo>
                  <a:lnTo>
                    <a:pt x="42" y="431"/>
                  </a:lnTo>
                  <a:lnTo>
                    <a:pt x="29" y="399"/>
                  </a:lnTo>
                  <a:lnTo>
                    <a:pt x="17" y="366"/>
                  </a:lnTo>
                  <a:lnTo>
                    <a:pt x="8" y="332"/>
                  </a:lnTo>
                  <a:lnTo>
                    <a:pt x="2" y="300"/>
                  </a:lnTo>
                  <a:lnTo>
                    <a:pt x="0" y="269"/>
                  </a:lnTo>
                  <a:lnTo>
                    <a:pt x="2" y="228"/>
                  </a:lnTo>
                  <a:lnTo>
                    <a:pt x="9" y="190"/>
                  </a:lnTo>
                  <a:lnTo>
                    <a:pt x="20" y="156"/>
                  </a:lnTo>
                  <a:lnTo>
                    <a:pt x="35" y="125"/>
                  </a:lnTo>
                  <a:lnTo>
                    <a:pt x="53" y="99"/>
                  </a:lnTo>
                  <a:lnTo>
                    <a:pt x="74" y="74"/>
                  </a:lnTo>
                  <a:lnTo>
                    <a:pt x="97" y="54"/>
                  </a:lnTo>
                  <a:lnTo>
                    <a:pt x="122" y="38"/>
                  </a:lnTo>
                  <a:lnTo>
                    <a:pt x="149" y="23"/>
                  </a:lnTo>
                  <a:lnTo>
                    <a:pt x="176" y="13"/>
                  </a:lnTo>
                  <a:lnTo>
                    <a:pt x="205" y="5"/>
                  </a:lnTo>
                  <a:lnTo>
                    <a:pt x="233" y="1"/>
                  </a:lnTo>
                  <a:lnTo>
                    <a:pt x="2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13" name="Rectangle 247">
              <a:extLst>
                <a:ext uri="{FF2B5EF4-FFF2-40B4-BE49-F238E27FC236}">
                  <a16:creationId xmlns:a16="http://schemas.microsoft.com/office/drawing/2014/main" id="{529A5384-391D-4843-B5E3-D3BD5DFCE29B}"/>
                </a:ext>
              </a:extLst>
            </p:cNvPr>
            <p:cNvSpPr>
              <a:spLocks noChangeArrowheads="1"/>
            </p:cNvSpPr>
            <p:nvPr/>
          </p:nvSpPr>
          <p:spPr bwMode="auto">
            <a:xfrm>
              <a:off x="7371029" y="3090808"/>
              <a:ext cx="171450" cy="381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14" name="Rectangle 248">
              <a:extLst>
                <a:ext uri="{FF2B5EF4-FFF2-40B4-BE49-F238E27FC236}">
                  <a16:creationId xmlns:a16="http://schemas.microsoft.com/office/drawing/2014/main" id="{3000EF28-095B-A448-84C6-2EEC9F8302E8}"/>
                </a:ext>
              </a:extLst>
            </p:cNvPr>
            <p:cNvSpPr>
              <a:spLocks noChangeArrowheads="1"/>
            </p:cNvSpPr>
            <p:nvPr/>
          </p:nvSpPr>
          <p:spPr bwMode="auto">
            <a:xfrm>
              <a:off x="7371029" y="3157483"/>
              <a:ext cx="171450" cy="381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15" name="Rectangle 249">
              <a:extLst>
                <a:ext uri="{FF2B5EF4-FFF2-40B4-BE49-F238E27FC236}">
                  <a16:creationId xmlns:a16="http://schemas.microsoft.com/office/drawing/2014/main" id="{0FC222ED-11CC-3C4F-8A97-9ECAFF72345E}"/>
                </a:ext>
              </a:extLst>
            </p:cNvPr>
            <p:cNvSpPr>
              <a:spLocks noChangeArrowheads="1"/>
            </p:cNvSpPr>
            <p:nvPr/>
          </p:nvSpPr>
          <p:spPr bwMode="auto">
            <a:xfrm>
              <a:off x="7371029" y="3225745"/>
              <a:ext cx="171450" cy="381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16" name="Freeform 250">
              <a:extLst>
                <a:ext uri="{FF2B5EF4-FFF2-40B4-BE49-F238E27FC236}">
                  <a16:creationId xmlns:a16="http://schemas.microsoft.com/office/drawing/2014/main" id="{0321D78F-EB44-1A43-BCBB-52A578301549}"/>
                </a:ext>
              </a:extLst>
            </p:cNvPr>
            <p:cNvSpPr>
              <a:spLocks/>
            </p:cNvSpPr>
            <p:nvPr/>
          </p:nvSpPr>
          <p:spPr bwMode="auto">
            <a:xfrm>
              <a:off x="8153666" y="2336745"/>
              <a:ext cx="39688" cy="65088"/>
            </a:xfrm>
            <a:custGeom>
              <a:avLst/>
              <a:gdLst>
                <a:gd name="T0" fmla="*/ 91 w 100"/>
                <a:gd name="T1" fmla="*/ 0 h 166"/>
                <a:gd name="T2" fmla="*/ 90 w 100"/>
                <a:gd name="T3" fmla="*/ 28 h 166"/>
                <a:gd name="T4" fmla="*/ 92 w 100"/>
                <a:gd name="T5" fmla="*/ 55 h 166"/>
                <a:gd name="T6" fmla="*/ 94 w 100"/>
                <a:gd name="T7" fmla="*/ 72 h 166"/>
                <a:gd name="T8" fmla="*/ 98 w 100"/>
                <a:gd name="T9" fmla="*/ 91 h 166"/>
                <a:gd name="T10" fmla="*/ 100 w 100"/>
                <a:gd name="T11" fmla="*/ 109 h 166"/>
                <a:gd name="T12" fmla="*/ 99 w 100"/>
                <a:gd name="T13" fmla="*/ 127 h 166"/>
                <a:gd name="T14" fmla="*/ 91 w 100"/>
                <a:gd name="T15" fmla="*/ 142 h 166"/>
                <a:gd name="T16" fmla="*/ 80 w 100"/>
                <a:gd name="T17" fmla="*/ 155 h 166"/>
                <a:gd name="T18" fmla="*/ 65 w 100"/>
                <a:gd name="T19" fmla="*/ 162 h 166"/>
                <a:gd name="T20" fmla="*/ 48 w 100"/>
                <a:gd name="T21" fmla="*/ 166 h 166"/>
                <a:gd name="T22" fmla="*/ 32 w 100"/>
                <a:gd name="T23" fmla="*/ 164 h 166"/>
                <a:gd name="T24" fmla="*/ 18 w 100"/>
                <a:gd name="T25" fmla="*/ 156 h 166"/>
                <a:gd name="T26" fmla="*/ 8 w 100"/>
                <a:gd name="T27" fmla="*/ 147 h 166"/>
                <a:gd name="T28" fmla="*/ 3 w 100"/>
                <a:gd name="T29" fmla="*/ 135 h 166"/>
                <a:gd name="T30" fmla="*/ 0 w 100"/>
                <a:gd name="T31" fmla="*/ 122 h 166"/>
                <a:gd name="T32" fmla="*/ 0 w 100"/>
                <a:gd name="T33" fmla="*/ 109 h 166"/>
                <a:gd name="T34" fmla="*/ 4 w 100"/>
                <a:gd name="T35" fmla="*/ 96 h 166"/>
                <a:gd name="T36" fmla="*/ 10 w 100"/>
                <a:gd name="T37" fmla="*/ 83 h 166"/>
                <a:gd name="T38" fmla="*/ 19 w 100"/>
                <a:gd name="T39" fmla="*/ 73 h 166"/>
                <a:gd name="T40" fmla="*/ 44 w 100"/>
                <a:gd name="T41" fmla="*/ 50 h 166"/>
                <a:gd name="T42" fmla="*/ 68 w 100"/>
                <a:gd name="T43" fmla="*/ 27 h 166"/>
                <a:gd name="T44" fmla="*/ 91 w 100"/>
                <a:gd name="T4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66">
                  <a:moveTo>
                    <a:pt x="91" y="0"/>
                  </a:moveTo>
                  <a:lnTo>
                    <a:pt x="90" y="28"/>
                  </a:lnTo>
                  <a:lnTo>
                    <a:pt x="92" y="55"/>
                  </a:lnTo>
                  <a:lnTo>
                    <a:pt x="94" y="72"/>
                  </a:lnTo>
                  <a:lnTo>
                    <a:pt x="98" y="91"/>
                  </a:lnTo>
                  <a:lnTo>
                    <a:pt x="100" y="109"/>
                  </a:lnTo>
                  <a:lnTo>
                    <a:pt x="99" y="127"/>
                  </a:lnTo>
                  <a:lnTo>
                    <a:pt x="91" y="142"/>
                  </a:lnTo>
                  <a:lnTo>
                    <a:pt x="80" y="155"/>
                  </a:lnTo>
                  <a:lnTo>
                    <a:pt x="65" y="162"/>
                  </a:lnTo>
                  <a:lnTo>
                    <a:pt x="48" y="166"/>
                  </a:lnTo>
                  <a:lnTo>
                    <a:pt x="32" y="164"/>
                  </a:lnTo>
                  <a:lnTo>
                    <a:pt x="18" y="156"/>
                  </a:lnTo>
                  <a:lnTo>
                    <a:pt x="8" y="147"/>
                  </a:lnTo>
                  <a:lnTo>
                    <a:pt x="3" y="135"/>
                  </a:lnTo>
                  <a:lnTo>
                    <a:pt x="0" y="122"/>
                  </a:lnTo>
                  <a:lnTo>
                    <a:pt x="0" y="109"/>
                  </a:lnTo>
                  <a:lnTo>
                    <a:pt x="4" y="96"/>
                  </a:lnTo>
                  <a:lnTo>
                    <a:pt x="10" y="83"/>
                  </a:lnTo>
                  <a:lnTo>
                    <a:pt x="19" y="73"/>
                  </a:lnTo>
                  <a:lnTo>
                    <a:pt x="44" y="50"/>
                  </a:lnTo>
                  <a:lnTo>
                    <a:pt x="68" y="27"/>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17" name="Freeform 251">
              <a:extLst>
                <a:ext uri="{FF2B5EF4-FFF2-40B4-BE49-F238E27FC236}">
                  <a16:creationId xmlns:a16="http://schemas.microsoft.com/office/drawing/2014/main" id="{326055EF-A93C-4143-BAEA-126EB79F190B}"/>
                </a:ext>
              </a:extLst>
            </p:cNvPr>
            <p:cNvSpPr>
              <a:spLocks/>
            </p:cNvSpPr>
            <p:nvPr/>
          </p:nvSpPr>
          <p:spPr bwMode="auto">
            <a:xfrm>
              <a:off x="8258441" y="2346270"/>
              <a:ext cx="39688" cy="65088"/>
            </a:xfrm>
            <a:custGeom>
              <a:avLst/>
              <a:gdLst>
                <a:gd name="T0" fmla="*/ 92 w 101"/>
                <a:gd name="T1" fmla="*/ 0 h 166"/>
                <a:gd name="T2" fmla="*/ 91 w 101"/>
                <a:gd name="T3" fmla="*/ 28 h 166"/>
                <a:gd name="T4" fmla="*/ 92 w 101"/>
                <a:gd name="T5" fmla="*/ 55 h 166"/>
                <a:gd name="T6" fmla="*/ 95 w 101"/>
                <a:gd name="T7" fmla="*/ 73 h 166"/>
                <a:gd name="T8" fmla="*/ 98 w 101"/>
                <a:gd name="T9" fmla="*/ 92 h 166"/>
                <a:gd name="T10" fmla="*/ 101 w 101"/>
                <a:gd name="T11" fmla="*/ 109 h 166"/>
                <a:gd name="T12" fmla="*/ 98 w 101"/>
                <a:gd name="T13" fmla="*/ 127 h 166"/>
                <a:gd name="T14" fmla="*/ 92 w 101"/>
                <a:gd name="T15" fmla="*/ 143 h 166"/>
                <a:gd name="T16" fmla="*/ 79 w 101"/>
                <a:gd name="T17" fmla="*/ 155 h 166"/>
                <a:gd name="T18" fmla="*/ 65 w 101"/>
                <a:gd name="T19" fmla="*/ 163 h 166"/>
                <a:gd name="T20" fmla="*/ 49 w 101"/>
                <a:gd name="T21" fmla="*/ 166 h 166"/>
                <a:gd name="T22" fmla="*/ 31 w 101"/>
                <a:gd name="T23" fmla="*/ 164 h 166"/>
                <a:gd name="T24" fmla="*/ 18 w 101"/>
                <a:gd name="T25" fmla="*/ 156 h 166"/>
                <a:gd name="T26" fmla="*/ 9 w 101"/>
                <a:gd name="T27" fmla="*/ 147 h 166"/>
                <a:gd name="T28" fmla="*/ 3 w 101"/>
                <a:gd name="T29" fmla="*/ 135 h 166"/>
                <a:gd name="T30" fmla="*/ 0 w 101"/>
                <a:gd name="T31" fmla="*/ 123 h 166"/>
                <a:gd name="T32" fmla="*/ 1 w 101"/>
                <a:gd name="T33" fmla="*/ 109 h 166"/>
                <a:gd name="T34" fmla="*/ 5 w 101"/>
                <a:gd name="T35" fmla="*/ 96 h 166"/>
                <a:gd name="T36" fmla="*/ 11 w 101"/>
                <a:gd name="T37" fmla="*/ 85 h 166"/>
                <a:gd name="T38" fmla="*/ 20 w 101"/>
                <a:gd name="T39" fmla="*/ 74 h 166"/>
                <a:gd name="T40" fmla="*/ 45 w 101"/>
                <a:gd name="T41" fmla="*/ 50 h 166"/>
                <a:gd name="T42" fmla="*/ 69 w 101"/>
                <a:gd name="T43" fmla="*/ 27 h 166"/>
                <a:gd name="T44" fmla="*/ 92 w 101"/>
                <a:gd name="T4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66">
                  <a:moveTo>
                    <a:pt x="92" y="0"/>
                  </a:moveTo>
                  <a:lnTo>
                    <a:pt x="91" y="28"/>
                  </a:lnTo>
                  <a:lnTo>
                    <a:pt x="92" y="55"/>
                  </a:lnTo>
                  <a:lnTo>
                    <a:pt x="95" y="73"/>
                  </a:lnTo>
                  <a:lnTo>
                    <a:pt x="98" y="92"/>
                  </a:lnTo>
                  <a:lnTo>
                    <a:pt x="101" y="109"/>
                  </a:lnTo>
                  <a:lnTo>
                    <a:pt x="98" y="127"/>
                  </a:lnTo>
                  <a:lnTo>
                    <a:pt x="92" y="143"/>
                  </a:lnTo>
                  <a:lnTo>
                    <a:pt x="79" y="155"/>
                  </a:lnTo>
                  <a:lnTo>
                    <a:pt x="65" y="163"/>
                  </a:lnTo>
                  <a:lnTo>
                    <a:pt x="49" y="166"/>
                  </a:lnTo>
                  <a:lnTo>
                    <a:pt x="31" y="164"/>
                  </a:lnTo>
                  <a:lnTo>
                    <a:pt x="18" y="156"/>
                  </a:lnTo>
                  <a:lnTo>
                    <a:pt x="9" y="147"/>
                  </a:lnTo>
                  <a:lnTo>
                    <a:pt x="3" y="135"/>
                  </a:lnTo>
                  <a:lnTo>
                    <a:pt x="0" y="123"/>
                  </a:lnTo>
                  <a:lnTo>
                    <a:pt x="1" y="109"/>
                  </a:lnTo>
                  <a:lnTo>
                    <a:pt x="5" y="96"/>
                  </a:lnTo>
                  <a:lnTo>
                    <a:pt x="11" y="85"/>
                  </a:lnTo>
                  <a:lnTo>
                    <a:pt x="20" y="74"/>
                  </a:lnTo>
                  <a:lnTo>
                    <a:pt x="45" y="50"/>
                  </a:lnTo>
                  <a:lnTo>
                    <a:pt x="69" y="27"/>
                  </a:lnTo>
                  <a:lnTo>
                    <a:pt x="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18" name="Freeform 252">
              <a:extLst>
                <a:ext uri="{FF2B5EF4-FFF2-40B4-BE49-F238E27FC236}">
                  <a16:creationId xmlns:a16="http://schemas.microsoft.com/office/drawing/2014/main" id="{18EC55B5-D11A-D346-AF3B-B473572F553F}"/>
                </a:ext>
              </a:extLst>
            </p:cNvPr>
            <p:cNvSpPr>
              <a:spLocks/>
            </p:cNvSpPr>
            <p:nvPr/>
          </p:nvSpPr>
          <p:spPr bwMode="auto">
            <a:xfrm>
              <a:off x="8355279" y="2336745"/>
              <a:ext cx="39688" cy="65088"/>
            </a:xfrm>
            <a:custGeom>
              <a:avLst/>
              <a:gdLst>
                <a:gd name="T0" fmla="*/ 90 w 99"/>
                <a:gd name="T1" fmla="*/ 0 h 166"/>
                <a:gd name="T2" fmla="*/ 89 w 99"/>
                <a:gd name="T3" fmla="*/ 28 h 166"/>
                <a:gd name="T4" fmla="*/ 91 w 99"/>
                <a:gd name="T5" fmla="*/ 55 h 166"/>
                <a:gd name="T6" fmla="*/ 94 w 99"/>
                <a:gd name="T7" fmla="*/ 72 h 166"/>
                <a:gd name="T8" fmla="*/ 97 w 99"/>
                <a:gd name="T9" fmla="*/ 91 h 166"/>
                <a:gd name="T10" fmla="*/ 99 w 99"/>
                <a:gd name="T11" fmla="*/ 109 h 166"/>
                <a:gd name="T12" fmla="*/ 98 w 99"/>
                <a:gd name="T13" fmla="*/ 127 h 166"/>
                <a:gd name="T14" fmla="*/ 90 w 99"/>
                <a:gd name="T15" fmla="*/ 142 h 166"/>
                <a:gd name="T16" fmla="*/ 79 w 99"/>
                <a:gd name="T17" fmla="*/ 155 h 166"/>
                <a:gd name="T18" fmla="*/ 65 w 99"/>
                <a:gd name="T19" fmla="*/ 162 h 166"/>
                <a:gd name="T20" fmla="*/ 48 w 99"/>
                <a:gd name="T21" fmla="*/ 166 h 166"/>
                <a:gd name="T22" fmla="*/ 31 w 99"/>
                <a:gd name="T23" fmla="*/ 164 h 166"/>
                <a:gd name="T24" fmla="*/ 18 w 99"/>
                <a:gd name="T25" fmla="*/ 156 h 166"/>
                <a:gd name="T26" fmla="*/ 8 w 99"/>
                <a:gd name="T27" fmla="*/ 147 h 166"/>
                <a:gd name="T28" fmla="*/ 2 w 99"/>
                <a:gd name="T29" fmla="*/ 135 h 166"/>
                <a:gd name="T30" fmla="*/ 0 w 99"/>
                <a:gd name="T31" fmla="*/ 122 h 166"/>
                <a:gd name="T32" fmla="*/ 0 w 99"/>
                <a:gd name="T33" fmla="*/ 109 h 166"/>
                <a:gd name="T34" fmla="*/ 3 w 99"/>
                <a:gd name="T35" fmla="*/ 96 h 166"/>
                <a:gd name="T36" fmla="*/ 10 w 99"/>
                <a:gd name="T37" fmla="*/ 83 h 166"/>
                <a:gd name="T38" fmla="*/ 19 w 99"/>
                <a:gd name="T39" fmla="*/ 73 h 166"/>
                <a:gd name="T40" fmla="*/ 43 w 99"/>
                <a:gd name="T41" fmla="*/ 50 h 166"/>
                <a:gd name="T42" fmla="*/ 68 w 99"/>
                <a:gd name="T43" fmla="*/ 27 h 166"/>
                <a:gd name="T44" fmla="*/ 90 w 99"/>
                <a:gd name="T4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166">
                  <a:moveTo>
                    <a:pt x="90" y="0"/>
                  </a:moveTo>
                  <a:lnTo>
                    <a:pt x="89" y="28"/>
                  </a:lnTo>
                  <a:lnTo>
                    <a:pt x="91" y="55"/>
                  </a:lnTo>
                  <a:lnTo>
                    <a:pt x="94" y="72"/>
                  </a:lnTo>
                  <a:lnTo>
                    <a:pt x="97" y="91"/>
                  </a:lnTo>
                  <a:lnTo>
                    <a:pt x="99" y="109"/>
                  </a:lnTo>
                  <a:lnTo>
                    <a:pt x="98" y="127"/>
                  </a:lnTo>
                  <a:lnTo>
                    <a:pt x="90" y="142"/>
                  </a:lnTo>
                  <a:lnTo>
                    <a:pt x="79" y="155"/>
                  </a:lnTo>
                  <a:lnTo>
                    <a:pt x="65" y="162"/>
                  </a:lnTo>
                  <a:lnTo>
                    <a:pt x="48" y="166"/>
                  </a:lnTo>
                  <a:lnTo>
                    <a:pt x="31" y="164"/>
                  </a:lnTo>
                  <a:lnTo>
                    <a:pt x="18" y="156"/>
                  </a:lnTo>
                  <a:lnTo>
                    <a:pt x="8" y="147"/>
                  </a:lnTo>
                  <a:lnTo>
                    <a:pt x="2" y="135"/>
                  </a:lnTo>
                  <a:lnTo>
                    <a:pt x="0" y="122"/>
                  </a:lnTo>
                  <a:lnTo>
                    <a:pt x="0" y="109"/>
                  </a:lnTo>
                  <a:lnTo>
                    <a:pt x="3" y="96"/>
                  </a:lnTo>
                  <a:lnTo>
                    <a:pt x="10" y="83"/>
                  </a:lnTo>
                  <a:lnTo>
                    <a:pt x="19" y="73"/>
                  </a:lnTo>
                  <a:lnTo>
                    <a:pt x="43" y="50"/>
                  </a:lnTo>
                  <a:lnTo>
                    <a:pt x="68" y="27"/>
                  </a:lnTo>
                  <a:lnTo>
                    <a:pt x="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119" name="Freeform 253">
              <a:extLst>
                <a:ext uri="{FF2B5EF4-FFF2-40B4-BE49-F238E27FC236}">
                  <a16:creationId xmlns:a16="http://schemas.microsoft.com/office/drawing/2014/main" id="{C267C113-7C0A-254E-86BE-26D281BC9792}"/>
                </a:ext>
              </a:extLst>
            </p:cNvPr>
            <p:cNvSpPr>
              <a:spLocks/>
            </p:cNvSpPr>
            <p:nvPr/>
          </p:nvSpPr>
          <p:spPr bwMode="auto">
            <a:xfrm>
              <a:off x="8291779" y="2401833"/>
              <a:ext cx="39688" cy="66675"/>
            </a:xfrm>
            <a:custGeom>
              <a:avLst/>
              <a:gdLst>
                <a:gd name="T0" fmla="*/ 91 w 101"/>
                <a:gd name="T1" fmla="*/ 0 h 166"/>
                <a:gd name="T2" fmla="*/ 91 w 101"/>
                <a:gd name="T3" fmla="*/ 26 h 166"/>
                <a:gd name="T4" fmla="*/ 92 w 101"/>
                <a:gd name="T5" fmla="*/ 54 h 166"/>
                <a:gd name="T6" fmla="*/ 94 w 101"/>
                <a:gd name="T7" fmla="*/ 72 h 166"/>
                <a:gd name="T8" fmla="*/ 98 w 101"/>
                <a:gd name="T9" fmla="*/ 90 h 166"/>
                <a:gd name="T10" fmla="*/ 101 w 101"/>
                <a:gd name="T11" fmla="*/ 109 h 166"/>
                <a:gd name="T12" fmla="*/ 98 w 101"/>
                <a:gd name="T13" fmla="*/ 127 h 166"/>
                <a:gd name="T14" fmla="*/ 92 w 101"/>
                <a:gd name="T15" fmla="*/ 141 h 166"/>
                <a:gd name="T16" fmla="*/ 79 w 101"/>
                <a:gd name="T17" fmla="*/ 153 h 166"/>
                <a:gd name="T18" fmla="*/ 65 w 101"/>
                <a:gd name="T19" fmla="*/ 162 h 166"/>
                <a:gd name="T20" fmla="*/ 48 w 101"/>
                <a:gd name="T21" fmla="*/ 166 h 166"/>
                <a:gd name="T22" fmla="*/ 31 w 101"/>
                <a:gd name="T23" fmla="*/ 162 h 166"/>
                <a:gd name="T24" fmla="*/ 18 w 101"/>
                <a:gd name="T25" fmla="*/ 156 h 166"/>
                <a:gd name="T26" fmla="*/ 9 w 101"/>
                <a:gd name="T27" fmla="*/ 146 h 166"/>
                <a:gd name="T28" fmla="*/ 2 w 101"/>
                <a:gd name="T29" fmla="*/ 134 h 166"/>
                <a:gd name="T30" fmla="*/ 0 w 101"/>
                <a:gd name="T31" fmla="*/ 122 h 166"/>
                <a:gd name="T32" fmla="*/ 1 w 101"/>
                <a:gd name="T33" fmla="*/ 109 h 166"/>
                <a:gd name="T34" fmla="*/ 5 w 101"/>
                <a:gd name="T35" fmla="*/ 95 h 166"/>
                <a:gd name="T36" fmla="*/ 10 w 101"/>
                <a:gd name="T37" fmla="*/ 83 h 166"/>
                <a:gd name="T38" fmla="*/ 19 w 101"/>
                <a:gd name="T39" fmla="*/ 72 h 166"/>
                <a:gd name="T40" fmla="*/ 45 w 101"/>
                <a:gd name="T41" fmla="*/ 49 h 166"/>
                <a:gd name="T42" fmla="*/ 68 w 101"/>
                <a:gd name="T43" fmla="*/ 25 h 166"/>
                <a:gd name="T44" fmla="*/ 91 w 101"/>
                <a:gd name="T4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66">
                  <a:moveTo>
                    <a:pt x="91" y="0"/>
                  </a:moveTo>
                  <a:lnTo>
                    <a:pt x="91" y="26"/>
                  </a:lnTo>
                  <a:lnTo>
                    <a:pt x="92" y="54"/>
                  </a:lnTo>
                  <a:lnTo>
                    <a:pt x="94" y="72"/>
                  </a:lnTo>
                  <a:lnTo>
                    <a:pt x="98" y="90"/>
                  </a:lnTo>
                  <a:lnTo>
                    <a:pt x="101" y="109"/>
                  </a:lnTo>
                  <a:lnTo>
                    <a:pt x="98" y="127"/>
                  </a:lnTo>
                  <a:lnTo>
                    <a:pt x="92" y="141"/>
                  </a:lnTo>
                  <a:lnTo>
                    <a:pt x="79" y="153"/>
                  </a:lnTo>
                  <a:lnTo>
                    <a:pt x="65" y="162"/>
                  </a:lnTo>
                  <a:lnTo>
                    <a:pt x="48" y="166"/>
                  </a:lnTo>
                  <a:lnTo>
                    <a:pt x="31" y="162"/>
                  </a:lnTo>
                  <a:lnTo>
                    <a:pt x="18" y="156"/>
                  </a:lnTo>
                  <a:lnTo>
                    <a:pt x="9" y="146"/>
                  </a:lnTo>
                  <a:lnTo>
                    <a:pt x="2" y="134"/>
                  </a:lnTo>
                  <a:lnTo>
                    <a:pt x="0" y="122"/>
                  </a:lnTo>
                  <a:lnTo>
                    <a:pt x="1" y="109"/>
                  </a:lnTo>
                  <a:lnTo>
                    <a:pt x="5" y="95"/>
                  </a:lnTo>
                  <a:lnTo>
                    <a:pt x="10" y="83"/>
                  </a:lnTo>
                  <a:lnTo>
                    <a:pt x="19" y="72"/>
                  </a:lnTo>
                  <a:lnTo>
                    <a:pt x="45" y="49"/>
                  </a:lnTo>
                  <a:lnTo>
                    <a:pt x="68" y="25"/>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grpSp>
      <p:sp>
        <p:nvSpPr>
          <p:cNvPr id="63" name="TextBox 62">
            <a:extLst>
              <a:ext uri="{FF2B5EF4-FFF2-40B4-BE49-F238E27FC236}">
                <a16:creationId xmlns:a16="http://schemas.microsoft.com/office/drawing/2014/main" id="{837B6075-EECF-504F-872A-CD68045B15F7}"/>
              </a:ext>
            </a:extLst>
          </p:cNvPr>
          <p:cNvSpPr txBox="1"/>
          <p:nvPr/>
        </p:nvSpPr>
        <p:spPr>
          <a:xfrm>
            <a:off x="2445669" y="3130634"/>
            <a:ext cx="137775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FFFFFF"/>
                </a:solidFill>
                <a:effectLst/>
                <a:uLnTx/>
                <a:uFillTx/>
                <a:latin typeface="Arial"/>
                <a:ea typeface="+mn-ea"/>
                <a:cs typeface="Arial"/>
              </a:rPr>
              <a:t>IQiD</a:t>
            </a:r>
            <a:r>
              <a:rPr kumimoji="0" lang="en-US" sz="800" b="0" i="0" u="none" strike="noStrike" kern="1200" cap="none" spc="0" normalizeH="0" baseline="0" noProof="0" dirty="0">
                <a:ln>
                  <a:noFill/>
                </a:ln>
                <a:solidFill>
                  <a:srgbClr val="FFFFFF"/>
                </a:solidFill>
                <a:effectLst/>
                <a:uLnTx/>
                <a:uFillTx/>
                <a:latin typeface="Arial"/>
                <a:ea typeface="+mn-ea"/>
                <a:cs typeface="Arial"/>
              </a:rPr>
              <a:t> HUB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Arial"/>
              </a:rPr>
              <a:t>WITH BRAND DATA</a:t>
            </a:r>
          </a:p>
        </p:txBody>
      </p:sp>
      <p:grpSp>
        <p:nvGrpSpPr>
          <p:cNvPr id="64" name="Group 63">
            <a:extLst>
              <a:ext uri="{FF2B5EF4-FFF2-40B4-BE49-F238E27FC236}">
                <a16:creationId xmlns:a16="http://schemas.microsoft.com/office/drawing/2014/main" id="{3976C758-8425-6F45-B652-49BDC704DF17}"/>
              </a:ext>
            </a:extLst>
          </p:cNvPr>
          <p:cNvGrpSpPr/>
          <p:nvPr/>
        </p:nvGrpSpPr>
        <p:grpSpPr>
          <a:xfrm>
            <a:off x="2011930" y="2836620"/>
            <a:ext cx="220343" cy="410214"/>
            <a:chOff x="2590800" y="2420938"/>
            <a:chExt cx="447675" cy="833438"/>
          </a:xfrm>
          <a:solidFill>
            <a:srgbClr val="FFFFFF"/>
          </a:solidFill>
        </p:grpSpPr>
        <p:sp>
          <p:nvSpPr>
            <p:cNvPr id="83" name="Freeform 39">
              <a:extLst>
                <a:ext uri="{FF2B5EF4-FFF2-40B4-BE49-F238E27FC236}">
                  <a16:creationId xmlns:a16="http://schemas.microsoft.com/office/drawing/2014/main" id="{648F10C9-B1F7-5044-B2BD-92A247C19A8B}"/>
                </a:ext>
              </a:extLst>
            </p:cNvPr>
            <p:cNvSpPr>
              <a:spLocks noEditPoints="1"/>
            </p:cNvSpPr>
            <p:nvPr/>
          </p:nvSpPr>
          <p:spPr bwMode="auto">
            <a:xfrm>
              <a:off x="2590800" y="2420938"/>
              <a:ext cx="447675" cy="833438"/>
            </a:xfrm>
            <a:custGeom>
              <a:avLst/>
              <a:gdLst>
                <a:gd name="T0" fmla="*/ 376 w 1976"/>
                <a:gd name="T1" fmla="*/ 189 h 3674"/>
                <a:gd name="T2" fmla="*/ 342 w 1976"/>
                <a:gd name="T3" fmla="*/ 192 h 3674"/>
                <a:gd name="T4" fmla="*/ 311 w 1976"/>
                <a:gd name="T5" fmla="*/ 201 h 3674"/>
                <a:gd name="T6" fmla="*/ 281 w 1976"/>
                <a:gd name="T7" fmla="*/ 215 h 3674"/>
                <a:gd name="T8" fmla="*/ 255 w 1976"/>
                <a:gd name="T9" fmla="*/ 233 h 3674"/>
                <a:gd name="T10" fmla="*/ 232 w 1976"/>
                <a:gd name="T11" fmla="*/ 256 h 3674"/>
                <a:gd name="T12" fmla="*/ 214 w 1976"/>
                <a:gd name="T13" fmla="*/ 282 h 3674"/>
                <a:gd name="T14" fmla="*/ 200 w 1976"/>
                <a:gd name="T15" fmla="*/ 312 h 3674"/>
                <a:gd name="T16" fmla="*/ 191 w 1976"/>
                <a:gd name="T17" fmla="*/ 343 h 3674"/>
                <a:gd name="T18" fmla="*/ 189 w 1976"/>
                <a:gd name="T19" fmla="*/ 378 h 3674"/>
                <a:gd name="T20" fmla="*/ 189 w 1976"/>
                <a:gd name="T21" fmla="*/ 3484 h 3674"/>
                <a:gd name="T22" fmla="*/ 1787 w 1976"/>
                <a:gd name="T23" fmla="*/ 3484 h 3674"/>
                <a:gd name="T24" fmla="*/ 1787 w 1976"/>
                <a:gd name="T25" fmla="*/ 378 h 3674"/>
                <a:gd name="T26" fmla="*/ 1784 w 1976"/>
                <a:gd name="T27" fmla="*/ 343 h 3674"/>
                <a:gd name="T28" fmla="*/ 1775 w 1976"/>
                <a:gd name="T29" fmla="*/ 312 h 3674"/>
                <a:gd name="T30" fmla="*/ 1761 w 1976"/>
                <a:gd name="T31" fmla="*/ 282 h 3674"/>
                <a:gd name="T32" fmla="*/ 1743 w 1976"/>
                <a:gd name="T33" fmla="*/ 256 h 3674"/>
                <a:gd name="T34" fmla="*/ 1720 w 1976"/>
                <a:gd name="T35" fmla="*/ 233 h 3674"/>
                <a:gd name="T36" fmla="*/ 1694 w 1976"/>
                <a:gd name="T37" fmla="*/ 215 h 3674"/>
                <a:gd name="T38" fmla="*/ 1665 w 1976"/>
                <a:gd name="T39" fmla="*/ 201 h 3674"/>
                <a:gd name="T40" fmla="*/ 1633 w 1976"/>
                <a:gd name="T41" fmla="*/ 192 h 3674"/>
                <a:gd name="T42" fmla="*/ 1599 w 1976"/>
                <a:gd name="T43" fmla="*/ 189 h 3674"/>
                <a:gd name="T44" fmla="*/ 376 w 1976"/>
                <a:gd name="T45" fmla="*/ 189 h 3674"/>
                <a:gd name="T46" fmla="*/ 376 w 1976"/>
                <a:gd name="T47" fmla="*/ 0 h 3674"/>
                <a:gd name="T48" fmla="*/ 1599 w 1976"/>
                <a:gd name="T49" fmla="*/ 0 h 3674"/>
                <a:gd name="T50" fmla="*/ 1650 w 1976"/>
                <a:gd name="T51" fmla="*/ 3 h 3674"/>
                <a:gd name="T52" fmla="*/ 1699 w 1976"/>
                <a:gd name="T53" fmla="*/ 13 h 3674"/>
                <a:gd name="T54" fmla="*/ 1746 w 1976"/>
                <a:gd name="T55" fmla="*/ 29 h 3674"/>
                <a:gd name="T56" fmla="*/ 1789 w 1976"/>
                <a:gd name="T57" fmla="*/ 51 h 3674"/>
                <a:gd name="T58" fmla="*/ 1829 w 1976"/>
                <a:gd name="T59" fmla="*/ 78 h 3674"/>
                <a:gd name="T60" fmla="*/ 1865 w 1976"/>
                <a:gd name="T61" fmla="*/ 110 h 3674"/>
                <a:gd name="T62" fmla="*/ 1897 w 1976"/>
                <a:gd name="T63" fmla="*/ 147 h 3674"/>
                <a:gd name="T64" fmla="*/ 1924 w 1976"/>
                <a:gd name="T65" fmla="*/ 187 h 3674"/>
                <a:gd name="T66" fmla="*/ 1946 w 1976"/>
                <a:gd name="T67" fmla="*/ 231 h 3674"/>
                <a:gd name="T68" fmla="*/ 1961 w 1976"/>
                <a:gd name="T69" fmla="*/ 278 h 3674"/>
                <a:gd name="T70" fmla="*/ 1971 w 1976"/>
                <a:gd name="T71" fmla="*/ 327 h 3674"/>
                <a:gd name="T72" fmla="*/ 1976 w 1976"/>
                <a:gd name="T73" fmla="*/ 378 h 3674"/>
                <a:gd name="T74" fmla="*/ 1976 w 1976"/>
                <a:gd name="T75" fmla="*/ 3674 h 3674"/>
                <a:gd name="T76" fmla="*/ 0 w 1976"/>
                <a:gd name="T77" fmla="*/ 3674 h 3674"/>
                <a:gd name="T78" fmla="*/ 0 w 1976"/>
                <a:gd name="T79" fmla="*/ 378 h 3674"/>
                <a:gd name="T80" fmla="*/ 3 w 1976"/>
                <a:gd name="T81" fmla="*/ 327 h 3674"/>
                <a:gd name="T82" fmla="*/ 13 w 1976"/>
                <a:gd name="T83" fmla="*/ 278 h 3674"/>
                <a:gd name="T84" fmla="*/ 30 w 1976"/>
                <a:gd name="T85" fmla="*/ 231 h 3674"/>
                <a:gd name="T86" fmla="*/ 51 w 1976"/>
                <a:gd name="T87" fmla="*/ 187 h 3674"/>
                <a:gd name="T88" fmla="*/ 79 w 1976"/>
                <a:gd name="T89" fmla="*/ 147 h 3674"/>
                <a:gd name="T90" fmla="*/ 110 w 1976"/>
                <a:gd name="T91" fmla="*/ 110 h 3674"/>
                <a:gd name="T92" fmla="*/ 147 w 1976"/>
                <a:gd name="T93" fmla="*/ 78 h 3674"/>
                <a:gd name="T94" fmla="*/ 187 w 1976"/>
                <a:gd name="T95" fmla="*/ 51 h 3674"/>
                <a:gd name="T96" fmla="*/ 230 w 1976"/>
                <a:gd name="T97" fmla="*/ 29 h 3674"/>
                <a:gd name="T98" fmla="*/ 277 w 1976"/>
                <a:gd name="T99" fmla="*/ 13 h 3674"/>
                <a:gd name="T100" fmla="*/ 325 w 1976"/>
                <a:gd name="T101" fmla="*/ 3 h 3674"/>
                <a:gd name="T102" fmla="*/ 376 w 1976"/>
                <a:gd name="T103" fmla="*/ 0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76" h="3674">
                  <a:moveTo>
                    <a:pt x="376" y="189"/>
                  </a:moveTo>
                  <a:lnTo>
                    <a:pt x="342" y="192"/>
                  </a:lnTo>
                  <a:lnTo>
                    <a:pt x="311" y="201"/>
                  </a:lnTo>
                  <a:lnTo>
                    <a:pt x="281" y="215"/>
                  </a:lnTo>
                  <a:lnTo>
                    <a:pt x="255" y="233"/>
                  </a:lnTo>
                  <a:lnTo>
                    <a:pt x="232" y="256"/>
                  </a:lnTo>
                  <a:lnTo>
                    <a:pt x="214" y="282"/>
                  </a:lnTo>
                  <a:lnTo>
                    <a:pt x="200" y="312"/>
                  </a:lnTo>
                  <a:lnTo>
                    <a:pt x="191" y="343"/>
                  </a:lnTo>
                  <a:lnTo>
                    <a:pt x="189" y="378"/>
                  </a:lnTo>
                  <a:lnTo>
                    <a:pt x="189" y="3484"/>
                  </a:lnTo>
                  <a:lnTo>
                    <a:pt x="1787" y="3484"/>
                  </a:lnTo>
                  <a:lnTo>
                    <a:pt x="1787" y="378"/>
                  </a:lnTo>
                  <a:lnTo>
                    <a:pt x="1784" y="343"/>
                  </a:lnTo>
                  <a:lnTo>
                    <a:pt x="1775" y="312"/>
                  </a:lnTo>
                  <a:lnTo>
                    <a:pt x="1761" y="282"/>
                  </a:lnTo>
                  <a:lnTo>
                    <a:pt x="1743" y="256"/>
                  </a:lnTo>
                  <a:lnTo>
                    <a:pt x="1720" y="233"/>
                  </a:lnTo>
                  <a:lnTo>
                    <a:pt x="1694" y="215"/>
                  </a:lnTo>
                  <a:lnTo>
                    <a:pt x="1665" y="201"/>
                  </a:lnTo>
                  <a:lnTo>
                    <a:pt x="1633" y="192"/>
                  </a:lnTo>
                  <a:lnTo>
                    <a:pt x="1599" y="189"/>
                  </a:lnTo>
                  <a:lnTo>
                    <a:pt x="376" y="189"/>
                  </a:lnTo>
                  <a:close/>
                  <a:moveTo>
                    <a:pt x="376" y="0"/>
                  </a:moveTo>
                  <a:lnTo>
                    <a:pt x="1599" y="0"/>
                  </a:lnTo>
                  <a:lnTo>
                    <a:pt x="1650" y="3"/>
                  </a:lnTo>
                  <a:lnTo>
                    <a:pt x="1699" y="13"/>
                  </a:lnTo>
                  <a:lnTo>
                    <a:pt x="1746" y="29"/>
                  </a:lnTo>
                  <a:lnTo>
                    <a:pt x="1789" y="51"/>
                  </a:lnTo>
                  <a:lnTo>
                    <a:pt x="1829" y="78"/>
                  </a:lnTo>
                  <a:lnTo>
                    <a:pt x="1865" y="110"/>
                  </a:lnTo>
                  <a:lnTo>
                    <a:pt x="1897" y="147"/>
                  </a:lnTo>
                  <a:lnTo>
                    <a:pt x="1924" y="187"/>
                  </a:lnTo>
                  <a:lnTo>
                    <a:pt x="1946" y="231"/>
                  </a:lnTo>
                  <a:lnTo>
                    <a:pt x="1961" y="278"/>
                  </a:lnTo>
                  <a:lnTo>
                    <a:pt x="1971" y="327"/>
                  </a:lnTo>
                  <a:lnTo>
                    <a:pt x="1976" y="378"/>
                  </a:lnTo>
                  <a:lnTo>
                    <a:pt x="1976" y="3674"/>
                  </a:lnTo>
                  <a:lnTo>
                    <a:pt x="0" y="3674"/>
                  </a:lnTo>
                  <a:lnTo>
                    <a:pt x="0" y="378"/>
                  </a:lnTo>
                  <a:lnTo>
                    <a:pt x="3" y="327"/>
                  </a:lnTo>
                  <a:lnTo>
                    <a:pt x="13" y="278"/>
                  </a:lnTo>
                  <a:lnTo>
                    <a:pt x="30" y="231"/>
                  </a:lnTo>
                  <a:lnTo>
                    <a:pt x="51" y="187"/>
                  </a:lnTo>
                  <a:lnTo>
                    <a:pt x="79" y="147"/>
                  </a:lnTo>
                  <a:lnTo>
                    <a:pt x="110" y="110"/>
                  </a:lnTo>
                  <a:lnTo>
                    <a:pt x="147" y="78"/>
                  </a:lnTo>
                  <a:lnTo>
                    <a:pt x="187" y="51"/>
                  </a:lnTo>
                  <a:lnTo>
                    <a:pt x="230" y="29"/>
                  </a:lnTo>
                  <a:lnTo>
                    <a:pt x="277" y="13"/>
                  </a:lnTo>
                  <a:lnTo>
                    <a:pt x="325" y="3"/>
                  </a:lnTo>
                  <a:lnTo>
                    <a:pt x="3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84" name="Rectangle 40">
              <a:extLst>
                <a:ext uri="{FF2B5EF4-FFF2-40B4-BE49-F238E27FC236}">
                  <a16:creationId xmlns:a16="http://schemas.microsoft.com/office/drawing/2014/main" id="{562860BF-368C-354E-8835-B1DBF7346980}"/>
                </a:ext>
              </a:extLst>
            </p:cNvPr>
            <p:cNvSpPr>
              <a:spLocks noChangeArrowheads="1"/>
            </p:cNvSpPr>
            <p:nvPr/>
          </p:nvSpPr>
          <p:spPr bwMode="auto">
            <a:xfrm>
              <a:off x="2700338" y="2532063"/>
              <a:ext cx="228600" cy="428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Arial"/>
                <a:ea typeface="+mn-ea"/>
                <a:cs typeface="+mn-cs"/>
              </a:endParaRPr>
            </a:p>
          </p:txBody>
        </p:sp>
        <p:sp>
          <p:nvSpPr>
            <p:cNvPr id="85" name="Rectangle 41">
              <a:extLst>
                <a:ext uri="{FF2B5EF4-FFF2-40B4-BE49-F238E27FC236}">
                  <a16:creationId xmlns:a16="http://schemas.microsoft.com/office/drawing/2014/main" id="{94D54640-5287-BA40-ACBF-1836F93EA1D0}"/>
                </a:ext>
              </a:extLst>
            </p:cNvPr>
            <p:cNvSpPr>
              <a:spLocks noChangeArrowheads="1"/>
            </p:cNvSpPr>
            <p:nvPr/>
          </p:nvSpPr>
          <p:spPr bwMode="auto">
            <a:xfrm>
              <a:off x="2700338" y="3100388"/>
              <a:ext cx="228600" cy="428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sp>
          <p:nvSpPr>
            <p:cNvPr id="86" name="Rectangle 42">
              <a:extLst>
                <a:ext uri="{FF2B5EF4-FFF2-40B4-BE49-F238E27FC236}">
                  <a16:creationId xmlns:a16="http://schemas.microsoft.com/office/drawing/2014/main" id="{05BEB652-DB7C-2B41-B909-ED1D3B4A8486}"/>
                </a:ext>
              </a:extLst>
            </p:cNvPr>
            <p:cNvSpPr>
              <a:spLocks noChangeArrowheads="1"/>
            </p:cNvSpPr>
            <p:nvPr/>
          </p:nvSpPr>
          <p:spPr bwMode="auto">
            <a:xfrm>
              <a:off x="2700338" y="3008313"/>
              <a:ext cx="228600" cy="428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a typeface="+mn-ea"/>
                <a:cs typeface="+mn-cs"/>
              </a:endParaRPr>
            </a:p>
          </p:txBody>
        </p:sp>
      </p:grpSp>
      <p:sp>
        <p:nvSpPr>
          <p:cNvPr id="65" name="TextBox 64">
            <a:extLst>
              <a:ext uri="{FF2B5EF4-FFF2-40B4-BE49-F238E27FC236}">
                <a16:creationId xmlns:a16="http://schemas.microsoft.com/office/drawing/2014/main" id="{D6C8D975-CE91-1E4B-ACAE-95BEA09880C1}"/>
              </a:ext>
            </a:extLst>
          </p:cNvPr>
          <p:cNvSpPr txBox="1"/>
          <p:nvPr/>
        </p:nvSpPr>
        <p:spPr>
          <a:xfrm>
            <a:off x="1548324" y="3260977"/>
            <a:ext cx="111104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Arial"/>
              </a:rPr>
              <a:t>JIVOX DCO SERVER</a:t>
            </a:r>
          </a:p>
        </p:txBody>
      </p:sp>
      <p:sp>
        <p:nvSpPr>
          <p:cNvPr id="66" name="TextBox 65">
            <a:extLst>
              <a:ext uri="{FF2B5EF4-FFF2-40B4-BE49-F238E27FC236}">
                <a16:creationId xmlns:a16="http://schemas.microsoft.com/office/drawing/2014/main" id="{88F33255-6CB9-084E-AA8B-D23F9E4E2424}"/>
              </a:ext>
            </a:extLst>
          </p:cNvPr>
          <p:cNvSpPr txBox="1"/>
          <p:nvPr/>
        </p:nvSpPr>
        <p:spPr>
          <a:xfrm>
            <a:off x="1439329" y="2444847"/>
            <a:ext cx="135745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Arial"/>
              </a:rPr>
              <a:t>IDENTITY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Arial"/>
              </a:rPr>
              <a:t>CONTAINER</a:t>
            </a:r>
          </a:p>
        </p:txBody>
      </p:sp>
      <p:cxnSp>
        <p:nvCxnSpPr>
          <p:cNvPr id="67" name="Straight Arrow Connector 66">
            <a:extLst>
              <a:ext uri="{FF2B5EF4-FFF2-40B4-BE49-F238E27FC236}">
                <a16:creationId xmlns:a16="http://schemas.microsoft.com/office/drawing/2014/main" id="{133DA5B0-E607-1D49-A364-9FB51095AB93}"/>
              </a:ext>
            </a:extLst>
          </p:cNvPr>
          <p:cNvCxnSpPr>
            <a:cxnSpLocks/>
          </p:cNvCxnSpPr>
          <p:nvPr/>
        </p:nvCxnSpPr>
        <p:spPr>
          <a:xfrm flipV="1">
            <a:off x="2206730" y="2764704"/>
            <a:ext cx="651447" cy="3329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F688148-939A-5C4A-845E-5A16A10E34B6}"/>
              </a:ext>
            </a:extLst>
          </p:cNvPr>
          <p:cNvCxnSpPr>
            <a:cxnSpLocks/>
            <a:stCxn id="71" idx="3"/>
          </p:cNvCxnSpPr>
          <p:nvPr/>
        </p:nvCxnSpPr>
        <p:spPr>
          <a:xfrm>
            <a:off x="2358760" y="2243226"/>
            <a:ext cx="499417" cy="47501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8E80C126-7E1E-C041-A810-7C37BEB9819C}"/>
              </a:ext>
            </a:extLst>
          </p:cNvPr>
          <p:cNvSpPr/>
          <p:nvPr/>
        </p:nvSpPr>
        <p:spPr>
          <a:xfrm>
            <a:off x="1927916" y="2045909"/>
            <a:ext cx="430844" cy="3946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72" name="Graphic 4">
            <a:extLst>
              <a:ext uri="{FF2B5EF4-FFF2-40B4-BE49-F238E27FC236}">
                <a16:creationId xmlns:a16="http://schemas.microsoft.com/office/drawing/2014/main" id="{1E7E1157-6261-7F42-AA04-2A547CCE1F38}"/>
              </a:ext>
            </a:extLst>
          </p:cNvPr>
          <p:cNvGrpSpPr>
            <a:grpSpLocks noChangeAspect="1"/>
          </p:cNvGrpSpPr>
          <p:nvPr/>
        </p:nvGrpSpPr>
        <p:grpSpPr>
          <a:xfrm>
            <a:off x="2001065" y="2091617"/>
            <a:ext cx="259597" cy="295241"/>
            <a:chOff x="7003650" y="2830277"/>
            <a:chExt cx="1567815" cy="1781175"/>
          </a:xfrm>
          <a:solidFill>
            <a:schemeClr val="bg1"/>
          </a:solidFill>
        </p:grpSpPr>
        <p:sp>
          <p:nvSpPr>
            <p:cNvPr id="73" name="Freeform 72">
              <a:extLst>
                <a:ext uri="{FF2B5EF4-FFF2-40B4-BE49-F238E27FC236}">
                  <a16:creationId xmlns:a16="http://schemas.microsoft.com/office/drawing/2014/main" id="{B22BF391-E28D-F148-92AB-BAFF81218ED8}"/>
                </a:ext>
              </a:extLst>
            </p:cNvPr>
            <p:cNvSpPr/>
            <p:nvPr/>
          </p:nvSpPr>
          <p:spPr>
            <a:xfrm>
              <a:off x="7308450" y="3349136"/>
              <a:ext cx="1263015" cy="1262315"/>
            </a:xfrm>
            <a:custGeom>
              <a:avLst/>
              <a:gdLst>
                <a:gd name="connsiteX0" fmla="*/ 630555 w 1263015"/>
                <a:gd name="connsiteY0" fmla="*/ 1262316 h 1262315"/>
                <a:gd name="connsiteX1" fmla="*/ 516255 w 1263015"/>
                <a:gd name="connsiteY1" fmla="*/ 1251838 h 1262315"/>
                <a:gd name="connsiteX2" fmla="*/ 526733 w 1263015"/>
                <a:gd name="connsiteY2" fmla="*/ 1192783 h 1262315"/>
                <a:gd name="connsiteX3" fmla="*/ 680085 w 1263015"/>
                <a:gd name="connsiteY3" fmla="*/ 1200403 h 1262315"/>
                <a:gd name="connsiteX4" fmla="*/ 715328 w 1263015"/>
                <a:gd name="connsiteY4" fmla="*/ 1196593 h 1262315"/>
                <a:gd name="connsiteX5" fmla="*/ 723900 w 1263015"/>
                <a:gd name="connsiteY5" fmla="*/ 1255648 h 1262315"/>
                <a:gd name="connsiteX6" fmla="*/ 684848 w 1263015"/>
                <a:gd name="connsiteY6" fmla="*/ 1260411 h 1262315"/>
                <a:gd name="connsiteX7" fmla="*/ 630555 w 1263015"/>
                <a:gd name="connsiteY7" fmla="*/ 1262316 h 1262315"/>
                <a:gd name="connsiteX8" fmla="*/ 791528 w 1263015"/>
                <a:gd name="connsiteY8" fmla="*/ 1241361 h 1262315"/>
                <a:gd name="connsiteX9" fmla="*/ 776288 w 1263015"/>
                <a:gd name="connsiteY9" fmla="*/ 1183258 h 1262315"/>
                <a:gd name="connsiteX10" fmla="*/ 947738 w 1263015"/>
                <a:gd name="connsiteY10" fmla="*/ 1106106 h 1262315"/>
                <a:gd name="connsiteX11" fmla="*/ 981075 w 1263015"/>
                <a:gd name="connsiteY11" fmla="*/ 1155636 h 1262315"/>
                <a:gd name="connsiteX12" fmla="*/ 791528 w 1263015"/>
                <a:gd name="connsiteY12" fmla="*/ 1241361 h 1262315"/>
                <a:gd name="connsiteX13" fmla="*/ 448628 w 1263015"/>
                <a:gd name="connsiteY13" fmla="*/ 1235646 h 1262315"/>
                <a:gd name="connsiteX14" fmla="*/ 261938 w 1263015"/>
                <a:gd name="connsiteY14" fmla="*/ 1143253 h 1262315"/>
                <a:gd name="connsiteX15" fmla="*/ 297180 w 1263015"/>
                <a:gd name="connsiteY15" fmla="*/ 1094676 h 1262315"/>
                <a:gd name="connsiteX16" fmla="*/ 465773 w 1263015"/>
                <a:gd name="connsiteY16" fmla="*/ 1178496 h 1262315"/>
                <a:gd name="connsiteX17" fmla="*/ 448628 w 1263015"/>
                <a:gd name="connsiteY17" fmla="*/ 1235646 h 1262315"/>
                <a:gd name="connsiteX18" fmla="*/ 1036320 w 1263015"/>
                <a:gd name="connsiteY18" fmla="*/ 1115631 h 1262315"/>
                <a:gd name="connsiteX19" fmla="*/ 998220 w 1263015"/>
                <a:gd name="connsiteY19" fmla="*/ 1069911 h 1262315"/>
                <a:gd name="connsiteX20" fmla="*/ 1121093 w 1263015"/>
                <a:gd name="connsiteY20" fmla="*/ 927036 h 1262315"/>
                <a:gd name="connsiteX21" fmla="*/ 1172528 w 1263015"/>
                <a:gd name="connsiteY21" fmla="*/ 957516 h 1262315"/>
                <a:gd name="connsiteX22" fmla="*/ 1036320 w 1263015"/>
                <a:gd name="connsiteY22" fmla="*/ 1115631 h 1262315"/>
                <a:gd name="connsiteX23" fmla="*/ 208598 w 1263015"/>
                <a:gd name="connsiteY23" fmla="*/ 1100391 h 1262315"/>
                <a:gd name="connsiteX24" fmla="*/ 79058 w 1263015"/>
                <a:gd name="connsiteY24" fmla="*/ 937513 h 1262315"/>
                <a:gd name="connsiteX25" fmla="*/ 131445 w 1263015"/>
                <a:gd name="connsiteY25" fmla="*/ 908938 h 1262315"/>
                <a:gd name="connsiteX26" fmla="*/ 248603 w 1263015"/>
                <a:gd name="connsiteY26" fmla="*/ 1055623 h 1262315"/>
                <a:gd name="connsiteX27" fmla="*/ 208598 w 1263015"/>
                <a:gd name="connsiteY27" fmla="*/ 1100391 h 1262315"/>
                <a:gd name="connsiteX28" fmla="*/ 1203960 w 1263015"/>
                <a:gd name="connsiteY28" fmla="*/ 896556 h 1262315"/>
                <a:gd name="connsiteX29" fmla="*/ 1149668 w 1263015"/>
                <a:gd name="connsiteY29" fmla="*/ 871791 h 1262315"/>
                <a:gd name="connsiteX30" fmla="*/ 1200150 w 1263015"/>
                <a:gd name="connsiteY30" fmla="*/ 690816 h 1262315"/>
                <a:gd name="connsiteX31" fmla="*/ 1259205 w 1263015"/>
                <a:gd name="connsiteY31" fmla="*/ 696531 h 1262315"/>
                <a:gd name="connsiteX32" fmla="*/ 1203960 w 1263015"/>
                <a:gd name="connsiteY32" fmla="*/ 896556 h 1262315"/>
                <a:gd name="connsiteX33" fmla="*/ 49530 w 1263015"/>
                <a:gd name="connsiteY33" fmla="*/ 875601 h 1262315"/>
                <a:gd name="connsiteX34" fmla="*/ 2858 w 1263015"/>
                <a:gd name="connsiteY34" fmla="*/ 684148 h 1262315"/>
                <a:gd name="connsiteX35" fmla="*/ 1905 w 1263015"/>
                <a:gd name="connsiteY35" fmla="*/ 672718 h 1262315"/>
                <a:gd name="connsiteX36" fmla="*/ 61913 w 1263015"/>
                <a:gd name="connsiteY36" fmla="*/ 668908 h 1262315"/>
                <a:gd name="connsiteX37" fmla="*/ 62865 w 1263015"/>
                <a:gd name="connsiteY37" fmla="*/ 678433 h 1262315"/>
                <a:gd name="connsiteX38" fmla="*/ 105728 w 1263015"/>
                <a:gd name="connsiteY38" fmla="*/ 851788 h 1262315"/>
                <a:gd name="connsiteX39" fmla="*/ 49530 w 1263015"/>
                <a:gd name="connsiteY39" fmla="*/ 875601 h 1262315"/>
                <a:gd name="connsiteX40" fmla="*/ 1203008 w 1263015"/>
                <a:gd name="connsiteY40" fmla="*/ 627951 h 1262315"/>
                <a:gd name="connsiteX41" fmla="*/ 1201103 w 1263015"/>
                <a:gd name="connsiteY41" fmla="*/ 582231 h 1262315"/>
                <a:gd name="connsiteX42" fmla="*/ 1171575 w 1263015"/>
                <a:gd name="connsiteY42" fmla="*/ 442213 h 1262315"/>
                <a:gd name="connsiteX43" fmla="*/ 1227773 w 1263015"/>
                <a:gd name="connsiteY43" fmla="*/ 422211 h 1262315"/>
                <a:gd name="connsiteX44" fmla="*/ 1261110 w 1263015"/>
                <a:gd name="connsiteY44" fmla="*/ 576516 h 1262315"/>
                <a:gd name="connsiteX45" fmla="*/ 1263015 w 1263015"/>
                <a:gd name="connsiteY45" fmla="*/ 626998 h 1262315"/>
                <a:gd name="connsiteX46" fmla="*/ 1203008 w 1263015"/>
                <a:gd name="connsiteY46" fmla="*/ 627951 h 1262315"/>
                <a:gd name="connsiteX47" fmla="*/ 60008 w 1263015"/>
                <a:gd name="connsiteY47" fmla="*/ 606996 h 1262315"/>
                <a:gd name="connsiteX48" fmla="*/ 0 w 1263015"/>
                <a:gd name="connsiteY48" fmla="*/ 604138 h 1262315"/>
                <a:gd name="connsiteX49" fmla="*/ 42863 w 1263015"/>
                <a:gd name="connsiteY49" fmla="*/ 400303 h 1262315"/>
                <a:gd name="connsiteX50" fmla="*/ 98108 w 1263015"/>
                <a:gd name="connsiteY50" fmla="*/ 422211 h 1262315"/>
                <a:gd name="connsiteX51" fmla="*/ 60008 w 1263015"/>
                <a:gd name="connsiteY51" fmla="*/ 606996 h 1262315"/>
                <a:gd name="connsiteX52" fmla="*/ 1146810 w 1263015"/>
                <a:gd name="connsiteY52" fmla="*/ 385063 h 1262315"/>
                <a:gd name="connsiteX53" fmla="*/ 1039178 w 1263015"/>
                <a:gd name="connsiteY53" fmla="*/ 230758 h 1262315"/>
                <a:gd name="connsiteX54" fmla="*/ 1082040 w 1263015"/>
                <a:gd name="connsiteY54" fmla="*/ 188848 h 1262315"/>
                <a:gd name="connsiteX55" fmla="*/ 1201103 w 1263015"/>
                <a:gd name="connsiteY55" fmla="*/ 359346 h 1262315"/>
                <a:gd name="connsiteX56" fmla="*/ 1146810 w 1263015"/>
                <a:gd name="connsiteY56" fmla="*/ 385063 h 1262315"/>
                <a:gd name="connsiteX57" fmla="*/ 993458 w 1263015"/>
                <a:gd name="connsiteY57" fmla="*/ 188848 h 1262315"/>
                <a:gd name="connsiteX58" fmla="*/ 830580 w 1263015"/>
                <a:gd name="connsiteY58" fmla="*/ 95503 h 1262315"/>
                <a:gd name="connsiteX59" fmla="*/ 851535 w 1263015"/>
                <a:gd name="connsiteY59" fmla="*/ 39306 h 1262315"/>
                <a:gd name="connsiteX60" fmla="*/ 1031558 w 1263015"/>
                <a:gd name="connsiteY60" fmla="*/ 143128 h 1262315"/>
                <a:gd name="connsiteX61" fmla="*/ 993458 w 1263015"/>
                <a:gd name="connsiteY61" fmla="*/ 188848 h 1262315"/>
                <a:gd name="connsiteX62" fmla="*/ 770573 w 1263015"/>
                <a:gd name="connsiteY62" fmla="*/ 76453 h 1262315"/>
                <a:gd name="connsiteX63" fmla="*/ 582930 w 1263015"/>
                <a:gd name="connsiteY63" fmla="*/ 61213 h 1262315"/>
                <a:gd name="connsiteX64" fmla="*/ 578168 w 1263015"/>
                <a:gd name="connsiteY64" fmla="*/ 2158 h 1262315"/>
                <a:gd name="connsiteX65" fmla="*/ 785813 w 1263015"/>
                <a:gd name="connsiteY65" fmla="*/ 18351 h 1262315"/>
                <a:gd name="connsiteX66" fmla="*/ 770573 w 1263015"/>
                <a:gd name="connsiteY66" fmla="*/ 76453 h 126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63015" h="1262315">
                  <a:moveTo>
                    <a:pt x="630555" y="1262316"/>
                  </a:moveTo>
                  <a:cubicBezTo>
                    <a:pt x="592455" y="1262316"/>
                    <a:pt x="553403" y="1258506"/>
                    <a:pt x="516255" y="1251838"/>
                  </a:cubicBezTo>
                  <a:lnTo>
                    <a:pt x="526733" y="1192783"/>
                  </a:lnTo>
                  <a:cubicBezTo>
                    <a:pt x="576263" y="1202308"/>
                    <a:pt x="627698" y="1204213"/>
                    <a:pt x="680085" y="1200403"/>
                  </a:cubicBezTo>
                  <a:cubicBezTo>
                    <a:pt x="691515" y="1199451"/>
                    <a:pt x="703898" y="1197546"/>
                    <a:pt x="715328" y="1196593"/>
                  </a:cubicBezTo>
                  <a:lnTo>
                    <a:pt x="723900" y="1255648"/>
                  </a:lnTo>
                  <a:cubicBezTo>
                    <a:pt x="711518" y="1257553"/>
                    <a:pt x="698183" y="1259458"/>
                    <a:pt x="684848" y="1260411"/>
                  </a:cubicBezTo>
                  <a:cubicBezTo>
                    <a:pt x="666750" y="1261363"/>
                    <a:pt x="648653" y="1262316"/>
                    <a:pt x="630555" y="1262316"/>
                  </a:cubicBezTo>
                  <a:close/>
                  <a:moveTo>
                    <a:pt x="791528" y="1241361"/>
                  </a:moveTo>
                  <a:lnTo>
                    <a:pt x="776288" y="1183258"/>
                  </a:lnTo>
                  <a:cubicBezTo>
                    <a:pt x="837248" y="1167066"/>
                    <a:pt x="895350" y="1141348"/>
                    <a:pt x="947738" y="1106106"/>
                  </a:cubicBezTo>
                  <a:lnTo>
                    <a:pt x="981075" y="1155636"/>
                  </a:lnTo>
                  <a:cubicBezTo>
                    <a:pt x="922973" y="1195641"/>
                    <a:pt x="859155" y="1224216"/>
                    <a:pt x="791528" y="1241361"/>
                  </a:cubicBezTo>
                  <a:close/>
                  <a:moveTo>
                    <a:pt x="448628" y="1235646"/>
                  </a:moveTo>
                  <a:cubicBezTo>
                    <a:pt x="381953" y="1215643"/>
                    <a:pt x="319088" y="1184211"/>
                    <a:pt x="261938" y="1143253"/>
                  </a:cubicBezTo>
                  <a:lnTo>
                    <a:pt x="297180" y="1094676"/>
                  </a:lnTo>
                  <a:cubicBezTo>
                    <a:pt x="348615" y="1131823"/>
                    <a:pt x="405765" y="1159446"/>
                    <a:pt x="465773" y="1178496"/>
                  </a:cubicBezTo>
                  <a:lnTo>
                    <a:pt x="448628" y="1235646"/>
                  </a:lnTo>
                  <a:close/>
                  <a:moveTo>
                    <a:pt x="1036320" y="1115631"/>
                  </a:moveTo>
                  <a:lnTo>
                    <a:pt x="998220" y="1069911"/>
                  </a:lnTo>
                  <a:cubicBezTo>
                    <a:pt x="1046798" y="1028953"/>
                    <a:pt x="1087755" y="981328"/>
                    <a:pt x="1121093" y="927036"/>
                  </a:cubicBezTo>
                  <a:lnTo>
                    <a:pt x="1172528" y="957516"/>
                  </a:lnTo>
                  <a:cubicBezTo>
                    <a:pt x="1135380" y="1017523"/>
                    <a:pt x="1089660" y="1070863"/>
                    <a:pt x="1036320" y="1115631"/>
                  </a:cubicBezTo>
                  <a:close/>
                  <a:moveTo>
                    <a:pt x="208598" y="1100391"/>
                  </a:moveTo>
                  <a:cubicBezTo>
                    <a:pt x="156210" y="1053718"/>
                    <a:pt x="113348" y="998473"/>
                    <a:pt x="79058" y="937513"/>
                  </a:cubicBezTo>
                  <a:lnTo>
                    <a:pt x="131445" y="908938"/>
                  </a:lnTo>
                  <a:cubicBezTo>
                    <a:pt x="161925" y="964183"/>
                    <a:pt x="201930" y="1013713"/>
                    <a:pt x="248603" y="1055623"/>
                  </a:cubicBezTo>
                  <a:lnTo>
                    <a:pt x="208598" y="1100391"/>
                  </a:lnTo>
                  <a:close/>
                  <a:moveTo>
                    <a:pt x="1203960" y="896556"/>
                  </a:moveTo>
                  <a:lnTo>
                    <a:pt x="1149668" y="871791"/>
                  </a:lnTo>
                  <a:cubicBezTo>
                    <a:pt x="1176338" y="814641"/>
                    <a:pt x="1193483" y="753681"/>
                    <a:pt x="1200150" y="690816"/>
                  </a:cubicBezTo>
                  <a:lnTo>
                    <a:pt x="1259205" y="696531"/>
                  </a:lnTo>
                  <a:cubicBezTo>
                    <a:pt x="1252538" y="766063"/>
                    <a:pt x="1233488" y="833691"/>
                    <a:pt x="1203960" y="896556"/>
                  </a:cubicBezTo>
                  <a:close/>
                  <a:moveTo>
                    <a:pt x="49530" y="875601"/>
                  </a:moveTo>
                  <a:cubicBezTo>
                    <a:pt x="23813" y="814641"/>
                    <a:pt x="8573" y="750823"/>
                    <a:pt x="2858" y="684148"/>
                  </a:cubicBezTo>
                  <a:cubicBezTo>
                    <a:pt x="2858" y="680338"/>
                    <a:pt x="1905" y="676528"/>
                    <a:pt x="1905" y="672718"/>
                  </a:cubicBezTo>
                  <a:lnTo>
                    <a:pt x="61913" y="668908"/>
                  </a:lnTo>
                  <a:cubicBezTo>
                    <a:pt x="61913" y="671766"/>
                    <a:pt x="61913" y="675576"/>
                    <a:pt x="62865" y="678433"/>
                  </a:cubicBezTo>
                  <a:cubicBezTo>
                    <a:pt x="67628" y="738441"/>
                    <a:pt x="81915" y="796543"/>
                    <a:pt x="105728" y="851788"/>
                  </a:cubicBezTo>
                  <a:lnTo>
                    <a:pt x="49530" y="875601"/>
                  </a:lnTo>
                  <a:close/>
                  <a:moveTo>
                    <a:pt x="1203008" y="627951"/>
                  </a:moveTo>
                  <a:cubicBezTo>
                    <a:pt x="1203008" y="612711"/>
                    <a:pt x="1202055" y="597471"/>
                    <a:pt x="1201103" y="582231"/>
                  </a:cubicBezTo>
                  <a:cubicBezTo>
                    <a:pt x="1197293" y="534606"/>
                    <a:pt x="1186815" y="486981"/>
                    <a:pt x="1171575" y="442213"/>
                  </a:cubicBezTo>
                  <a:lnTo>
                    <a:pt x="1227773" y="422211"/>
                  </a:lnTo>
                  <a:cubicBezTo>
                    <a:pt x="1244918" y="471741"/>
                    <a:pt x="1256348" y="524128"/>
                    <a:pt x="1261110" y="576516"/>
                  </a:cubicBezTo>
                  <a:cubicBezTo>
                    <a:pt x="1263015" y="593661"/>
                    <a:pt x="1263015" y="609853"/>
                    <a:pt x="1263015" y="626998"/>
                  </a:cubicBezTo>
                  <a:lnTo>
                    <a:pt x="1203008" y="627951"/>
                  </a:lnTo>
                  <a:close/>
                  <a:moveTo>
                    <a:pt x="60008" y="606996"/>
                  </a:moveTo>
                  <a:lnTo>
                    <a:pt x="0" y="604138"/>
                  </a:lnTo>
                  <a:cubicBezTo>
                    <a:pt x="2858" y="534606"/>
                    <a:pt x="17145" y="466026"/>
                    <a:pt x="42863" y="400303"/>
                  </a:cubicBezTo>
                  <a:lnTo>
                    <a:pt x="98108" y="422211"/>
                  </a:lnTo>
                  <a:cubicBezTo>
                    <a:pt x="76200" y="482218"/>
                    <a:pt x="62865" y="544131"/>
                    <a:pt x="60008" y="606996"/>
                  </a:cubicBezTo>
                  <a:close/>
                  <a:moveTo>
                    <a:pt x="1146810" y="385063"/>
                  </a:moveTo>
                  <a:cubicBezTo>
                    <a:pt x="1119188" y="327913"/>
                    <a:pt x="1082993" y="276478"/>
                    <a:pt x="1039178" y="230758"/>
                  </a:cubicBezTo>
                  <a:lnTo>
                    <a:pt x="1082040" y="188848"/>
                  </a:lnTo>
                  <a:cubicBezTo>
                    <a:pt x="1131570" y="238378"/>
                    <a:pt x="1171575" y="296481"/>
                    <a:pt x="1201103" y="359346"/>
                  </a:cubicBezTo>
                  <a:lnTo>
                    <a:pt x="1146810" y="385063"/>
                  </a:lnTo>
                  <a:close/>
                  <a:moveTo>
                    <a:pt x="993458" y="188848"/>
                  </a:moveTo>
                  <a:cubicBezTo>
                    <a:pt x="943928" y="148843"/>
                    <a:pt x="889635" y="117411"/>
                    <a:pt x="830580" y="95503"/>
                  </a:cubicBezTo>
                  <a:lnTo>
                    <a:pt x="851535" y="39306"/>
                  </a:lnTo>
                  <a:cubicBezTo>
                    <a:pt x="917258" y="64071"/>
                    <a:pt x="977265" y="98361"/>
                    <a:pt x="1031558" y="143128"/>
                  </a:cubicBezTo>
                  <a:lnTo>
                    <a:pt x="993458" y="188848"/>
                  </a:lnTo>
                  <a:close/>
                  <a:moveTo>
                    <a:pt x="770573" y="76453"/>
                  </a:moveTo>
                  <a:cubicBezTo>
                    <a:pt x="709613" y="61213"/>
                    <a:pt x="645795" y="56451"/>
                    <a:pt x="582930" y="61213"/>
                  </a:cubicBezTo>
                  <a:lnTo>
                    <a:pt x="578168" y="2158"/>
                  </a:lnTo>
                  <a:cubicBezTo>
                    <a:pt x="647700" y="-3557"/>
                    <a:pt x="718185" y="2158"/>
                    <a:pt x="785813" y="18351"/>
                  </a:cubicBezTo>
                  <a:lnTo>
                    <a:pt x="770573" y="76453"/>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 name="Freeform 73">
              <a:extLst>
                <a:ext uri="{FF2B5EF4-FFF2-40B4-BE49-F238E27FC236}">
                  <a16:creationId xmlns:a16="http://schemas.microsoft.com/office/drawing/2014/main" id="{49A27624-8C95-E240-8CFC-D2568CEE00E0}"/>
                </a:ext>
              </a:extLst>
            </p:cNvPr>
            <p:cNvSpPr/>
            <p:nvPr/>
          </p:nvSpPr>
          <p:spPr>
            <a:xfrm>
              <a:off x="7248443" y="2830277"/>
              <a:ext cx="579221" cy="763904"/>
            </a:xfrm>
            <a:custGeom>
              <a:avLst/>
              <a:gdLst>
                <a:gd name="connsiteX0" fmla="*/ 521018 w 579221"/>
                <a:gd name="connsiteY0" fmla="*/ 603885 h 763904"/>
                <a:gd name="connsiteX1" fmla="*/ 301942 w 579221"/>
                <a:gd name="connsiteY1" fmla="*/ 461963 h 763904"/>
                <a:gd name="connsiteX2" fmla="*/ 292417 w 579221"/>
                <a:gd name="connsiteY2" fmla="*/ 402908 h 763904"/>
                <a:gd name="connsiteX3" fmla="*/ 377190 w 579221"/>
                <a:gd name="connsiteY3" fmla="*/ 195263 h 763904"/>
                <a:gd name="connsiteX4" fmla="*/ 188595 w 579221"/>
                <a:gd name="connsiteY4" fmla="*/ 0 h 763904"/>
                <a:gd name="connsiteX5" fmla="*/ 0 w 579221"/>
                <a:gd name="connsiteY5" fmla="*/ 195263 h 763904"/>
                <a:gd name="connsiteX6" fmla="*/ 74295 w 579221"/>
                <a:gd name="connsiteY6" fmla="*/ 390525 h 763904"/>
                <a:gd name="connsiteX7" fmla="*/ 111442 w 579221"/>
                <a:gd name="connsiteY7" fmla="*/ 390525 h 763904"/>
                <a:gd name="connsiteX8" fmla="*/ 180975 w 579221"/>
                <a:gd name="connsiteY8" fmla="*/ 460058 h 763904"/>
                <a:gd name="connsiteX9" fmla="*/ 180975 w 579221"/>
                <a:gd name="connsiteY9" fmla="*/ 745808 h 763904"/>
                <a:gd name="connsiteX10" fmla="*/ 178117 w 579221"/>
                <a:gd name="connsiteY10" fmla="*/ 763905 h 763904"/>
                <a:gd name="connsiteX11" fmla="*/ 187642 w 579221"/>
                <a:gd name="connsiteY11" fmla="*/ 763905 h 763904"/>
                <a:gd name="connsiteX12" fmla="*/ 579120 w 579221"/>
                <a:gd name="connsiteY12" fmla="*/ 763905 h 763904"/>
                <a:gd name="connsiteX13" fmla="*/ 521018 w 579221"/>
                <a:gd name="connsiteY13" fmla="*/ 603885 h 76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221" h="763904">
                  <a:moveTo>
                    <a:pt x="521018" y="603885"/>
                  </a:moveTo>
                  <a:cubicBezTo>
                    <a:pt x="461962" y="538163"/>
                    <a:pt x="326707" y="507683"/>
                    <a:pt x="301942" y="461963"/>
                  </a:cubicBezTo>
                  <a:cubicBezTo>
                    <a:pt x="285750" y="431483"/>
                    <a:pt x="292417" y="402908"/>
                    <a:pt x="292417" y="402908"/>
                  </a:cubicBezTo>
                  <a:cubicBezTo>
                    <a:pt x="323850" y="369570"/>
                    <a:pt x="377190" y="266700"/>
                    <a:pt x="377190" y="195263"/>
                  </a:cubicBezTo>
                  <a:cubicBezTo>
                    <a:pt x="377190" y="59055"/>
                    <a:pt x="276225" y="0"/>
                    <a:pt x="188595" y="0"/>
                  </a:cubicBezTo>
                  <a:cubicBezTo>
                    <a:pt x="100965" y="0"/>
                    <a:pt x="0" y="59055"/>
                    <a:pt x="0" y="195263"/>
                  </a:cubicBezTo>
                  <a:cubicBezTo>
                    <a:pt x="0" y="259080"/>
                    <a:pt x="42863" y="348615"/>
                    <a:pt x="74295" y="390525"/>
                  </a:cubicBezTo>
                  <a:lnTo>
                    <a:pt x="111442" y="390525"/>
                  </a:lnTo>
                  <a:cubicBezTo>
                    <a:pt x="149542" y="390525"/>
                    <a:pt x="180975" y="421958"/>
                    <a:pt x="180975" y="460058"/>
                  </a:cubicBezTo>
                  <a:lnTo>
                    <a:pt x="180975" y="745808"/>
                  </a:lnTo>
                  <a:cubicBezTo>
                    <a:pt x="180975" y="752475"/>
                    <a:pt x="180023" y="758190"/>
                    <a:pt x="178117" y="763905"/>
                  </a:cubicBezTo>
                  <a:lnTo>
                    <a:pt x="187642" y="763905"/>
                  </a:lnTo>
                  <a:lnTo>
                    <a:pt x="579120" y="763905"/>
                  </a:lnTo>
                  <a:cubicBezTo>
                    <a:pt x="580073" y="763905"/>
                    <a:pt x="575310" y="663893"/>
                    <a:pt x="521018" y="60388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id="{F370525F-0263-2C43-A16A-0EAB1199C109}"/>
                </a:ext>
              </a:extLst>
            </p:cNvPr>
            <p:cNvGrpSpPr/>
            <p:nvPr/>
          </p:nvGrpSpPr>
          <p:grpSpPr>
            <a:xfrm>
              <a:off x="7003650" y="3256997"/>
              <a:ext cx="367665" cy="423386"/>
              <a:chOff x="7003650" y="3256997"/>
              <a:chExt cx="367665" cy="423386"/>
            </a:xfrm>
            <a:grpFill/>
          </p:grpSpPr>
          <p:sp>
            <p:nvSpPr>
              <p:cNvPr id="80" name="Freeform 79">
                <a:extLst>
                  <a:ext uri="{FF2B5EF4-FFF2-40B4-BE49-F238E27FC236}">
                    <a16:creationId xmlns:a16="http://schemas.microsoft.com/office/drawing/2014/main" id="{0F4EC334-C06E-D94A-BE33-82342116ADD9}"/>
                  </a:ext>
                </a:extLst>
              </p:cNvPr>
              <p:cNvSpPr/>
              <p:nvPr/>
            </p:nvSpPr>
            <p:spPr>
              <a:xfrm>
                <a:off x="7003650" y="3256997"/>
                <a:ext cx="367664" cy="142875"/>
              </a:xfrm>
              <a:custGeom>
                <a:avLst/>
                <a:gdLst>
                  <a:gd name="connsiteX0" fmla="*/ 367665 w 367664"/>
                  <a:gd name="connsiteY0" fmla="*/ 71438 h 142875"/>
                  <a:gd name="connsiteX1" fmla="*/ 183833 w 367664"/>
                  <a:gd name="connsiteY1" fmla="*/ 142875 h 142875"/>
                  <a:gd name="connsiteX2" fmla="*/ 0 w 367664"/>
                  <a:gd name="connsiteY2" fmla="*/ 71438 h 142875"/>
                  <a:gd name="connsiteX3" fmla="*/ 183833 w 367664"/>
                  <a:gd name="connsiteY3" fmla="*/ 0 h 142875"/>
                  <a:gd name="connsiteX4" fmla="*/ 367665 w 367664"/>
                  <a:gd name="connsiteY4" fmla="*/ 71438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4" h="142875">
                    <a:moveTo>
                      <a:pt x="367665" y="71438"/>
                    </a:moveTo>
                    <a:cubicBezTo>
                      <a:pt x="367665" y="110891"/>
                      <a:pt x="285360" y="142875"/>
                      <a:pt x="183833" y="142875"/>
                    </a:cubicBezTo>
                    <a:cubicBezTo>
                      <a:pt x="82305" y="142875"/>
                      <a:pt x="0" y="110891"/>
                      <a:pt x="0" y="71438"/>
                    </a:cubicBezTo>
                    <a:cubicBezTo>
                      <a:pt x="0" y="31984"/>
                      <a:pt x="82305" y="0"/>
                      <a:pt x="183833" y="0"/>
                    </a:cubicBezTo>
                    <a:cubicBezTo>
                      <a:pt x="285360" y="0"/>
                      <a:pt x="367665" y="31984"/>
                      <a:pt x="367665" y="7143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 name="Freeform 80">
                <a:extLst>
                  <a:ext uri="{FF2B5EF4-FFF2-40B4-BE49-F238E27FC236}">
                    <a16:creationId xmlns:a16="http://schemas.microsoft.com/office/drawing/2014/main" id="{4D086FF8-A9B1-924E-8825-0B095393A819}"/>
                  </a:ext>
                </a:extLst>
              </p:cNvPr>
              <p:cNvSpPr/>
              <p:nvPr/>
            </p:nvSpPr>
            <p:spPr>
              <a:xfrm>
                <a:off x="7003650" y="3394157"/>
                <a:ext cx="367665" cy="149542"/>
              </a:xfrm>
              <a:custGeom>
                <a:avLst/>
                <a:gdLst>
                  <a:gd name="connsiteX0" fmla="*/ 0 w 367665"/>
                  <a:gd name="connsiteY0" fmla="*/ 99060 h 149542"/>
                  <a:gd name="connsiteX1" fmla="*/ 183833 w 367665"/>
                  <a:gd name="connsiteY1" fmla="*/ 149542 h 149542"/>
                  <a:gd name="connsiteX2" fmla="*/ 367665 w 367665"/>
                  <a:gd name="connsiteY2" fmla="*/ 99060 h 149542"/>
                  <a:gd name="connsiteX3" fmla="*/ 367665 w 367665"/>
                  <a:gd name="connsiteY3" fmla="*/ 0 h 149542"/>
                  <a:gd name="connsiteX4" fmla="*/ 183833 w 367665"/>
                  <a:gd name="connsiteY4" fmla="*/ 48578 h 149542"/>
                  <a:gd name="connsiteX5" fmla="*/ 0 w 367665"/>
                  <a:gd name="connsiteY5" fmla="*/ 0 h 149542"/>
                  <a:gd name="connsiteX6" fmla="*/ 0 w 367665"/>
                  <a:gd name="connsiteY6" fmla="*/ 99060 h 14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665" h="149542">
                    <a:moveTo>
                      <a:pt x="0" y="99060"/>
                    </a:moveTo>
                    <a:cubicBezTo>
                      <a:pt x="0" y="114300"/>
                      <a:pt x="62865" y="149542"/>
                      <a:pt x="183833" y="149542"/>
                    </a:cubicBezTo>
                    <a:cubicBezTo>
                      <a:pt x="304800" y="149542"/>
                      <a:pt x="367665" y="114300"/>
                      <a:pt x="367665" y="99060"/>
                    </a:cubicBezTo>
                    <a:lnTo>
                      <a:pt x="367665" y="0"/>
                    </a:lnTo>
                    <a:cubicBezTo>
                      <a:pt x="328613" y="33338"/>
                      <a:pt x="256223" y="48578"/>
                      <a:pt x="183833" y="48578"/>
                    </a:cubicBezTo>
                    <a:cubicBezTo>
                      <a:pt x="111443" y="48578"/>
                      <a:pt x="39053" y="33338"/>
                      <a:pt x="0" y="0"/>
                    </a:cubicBezTo>
                    <a:lnTo>
                      <a:pt x="0" y="9906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 name="Freeform 81">
                <a:extLst>
                  <a:ext uri="{FF2B5EF4-FFF2-40B4-BE49-F238E27FC236}">
                    <a16:creationId xmlns:a16="http://schemas.microsoft.com/office/drawing/2014/main" id="{697396C6-F8AF-134F-B039-6034F546427B}"/>
                  </a:ext>
                </a:extLst>
              </p:cNvPr>
              <p:cNvSpPr/>
              <p:nvPr/>
            </p:nvSpPr>
            <p:spPr>
              <a:xfrm>
                <a:off x="7003650" y="3547510"/>
                <a:ext cx="367665" cy="132873"/>
              </a:xfrm>
              <a:custGeom>
                <a:avLst/>
                <a:gdLst>
                  <a:gd name="connsiteX0" fmla="*/ 0 w 367665"/>
                  <a:gd name="connsiteY0" fmla="*/ 62865 h 132873"/>
                  <a:gd name="connsiteX1" fmla="*/ 367665 w 367665"/>
                  <a:gd name="connsiteY1" fmla="*/ 62865 h 132873"/>
                  <a:gd name="connsiteX2" fmla="*/ 367665 w 367665"/>
                  <a:gd name="connsiteY2" fmla="*/ 0 h 132873"/>
                  <a:gd name="connsiteX3" fmla="*/ 183833 w 367665"/>
                  <a:gd name="connsiteY3" fmla="*/ 39052 h 132873"/>
                  <a:gd name="connsiteX4" fmla="*/ 0 w 367665"/>
                  <a:gd name="connsiteY4" fmla="*/ 0 h 132873"/>
                  <a:gd name="connsiteX5" fmla="*/ 0 w 367665"/>
                  <a:gd name="connsiteY5" fmla="*/ 62865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665" h="132873">
                    <a:moveTo>
                      <a:pt x="0" y="62865"/>
                    </a:moveTo>
                    <a:cubicBezTo>
                      <a:pt x="0" y="156210"/>
                      <a:pt x="367665" y="156210"/>
                      <a:pt x="367665" y="62865"/>
                    </a:cubicBezTo>
                    <a:lnTo>
                      <a:pt x="367665" y="0"/>
                    </a:lnTo>
                    <a:cubicBezTo>
                      <a:pt x="328613" y="26670"/>
                      <a:pt x="254318" y="39052"/>
                      <a:pt x="183833" y="39052"/>
                    </a:cubicBezTo>
                    <a:cubicBezTo>
                      <a:pt x="113348" y="39052"/>
                      <a:pt x="39053" y="26670"/>
                      <a:pt x="0" y="0"/>
                    </a:cubicBezTo>
                    <a:lnTo>
                      <a:pt x="0" y="6286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76" name="Graphic 4">
              <a:extLst>
                <a:ext uri="{FF2B5EF4-FFF2-40B4-BE49-F238E27FC236}">
                  <a16:creationId xmlns:a16="http://schemas.microsoft.com/office/drawing/2014/main" id="{3B1E056B-DEBF-324B-903A-C9A92A14A32C}"/>
                </a:ext>
              </a:extLst>
            </p:cNvPr>
            <p:cNvGrpSpPr/>
            <p:nvPr/>
          </p:nvGrpSpPr>
          <p:grpSpPr>
            <a:xfrm>
              <a:off x="7505618" y="3765632"/>
              <a:ext cx="765566" cy="560070"/>
              <a:chOff x="7505618" y="3765632"/>
              <a:chExt cx="765566" cy="560070"/>
            </a:xfrm>
            <a:grpFill/>
          </p:grpSpPr>
          <p:sp>
            <p:nvSpPr>
              <p:cNvPr id="77" name="Freeform 76">
                <a:extLst>
                  <a:ext uri="{FF2B5EF4-FFF2-40B4-BE49-F238E27FC236}">
                    <a16:creationId xmlns:a16="http://schemas.microsoft.com/office/drawing/2014/main" id="{FB35AAEE-967A-E542-ACAB-3C708A405E7D}"/>
                  </a:ext>
                </a:extLst>
              </p:cNvPr>
              <p:cNvSpPr/>
              <p:nvPr/>
            </p:nvSpPr>
            <p:spPr>
              <a:xfrm>
                <a:off x="7505618" y="3765632"/>
                <a:ext cx="765566" cy="457200"/>
              </a:xfrm>
              <a:custGeom>
                <a:avLst/>
                <a:gdLst>
                  <a:gd name="connsiteX0" fmla="*/ 0 w 765566"/>
                  <a:gd name="connsiteY0" fmla="*/ 22860 h 457200"/>
                  <a:gd name="connsiteX1" fmla="*/ 22860 w 765566"/>
                  <a:gd name="connsiteY1" fmla="*/ 45720 h 457200"/>
                  <a:gd name="connsiteX2" fmla="*/ 98107 w 765566"/>
                  <a:gd name="connsiteY2" fmla="*/ 45720 h 457200"/>
                  <a:gd name="connsiteX3" fmla="*/ 249555 w 765566"/>
                  <a:gd name="connsiteY3" fmla="*/ 442913 h 457200"/>
                  <a:gd name="connsiteX4" fmla="*/ 270510 w 765566"/>
                  <a:gd name="connsiteY4" fmla="*/ 457200 h 457200"/>
                  <a:gd name="connsiteX5" fmla="*/ 634365 w 765566"/>
                  <a:gd name="connsiteY5" fmla="*/ 457200 h 457200"/>
                  <a:gd name="connsiteX6" fmla="*/ 657225 w 765566"/>
                  <a:gd name="connsiteY6" fmla="*/ 434340 h 457200"/>
                  <a:gd name="connsiteX7" fmla="*/ 634365 w 765566"/>
                  <a:gd name="connsiteY7" fmla="*/ 411480 h 457200"/>
                  <a:gd name="connsiteX8" fmla="*/ 285750 w 765566"/>
                  <a:gd name="connsiteY8" fmla="*/ 411480 h 457200"/>
                  <a:gd name="connsiteX9" fmla="*/ 266700 w 765566"/>
                  <a:gd name="connsiteY9" fmla="*/ 361950 h 457200"/>
                  <a:gd name="connsiteX10" fmla="*/ 644843 w 765566"/>
                  <a:gd name="connsiteY10" fmla="*/ 361950 h 457200"/>
                  <a:gd name="connsiteX11" fmla="*/ 665798 w 765566"/>
                  <a:gd name="connsiteY11" fmla="*/ 347663 h 457200"/>
                  <a:gd name="connsiteX12" fmla="*/ 763905 w 765566"/>
                  <a:gd name="connsiteY12" fmla="*/ 104775 h 457200"/>
                  <a:gd name="connsiteX13" fmla="*/ 762000 w 765566"/>
                  <a:gd name="connsiteY13" fmla="*/ 83820 h 457200"/>
                  <a:gd name="connsiteX14" fmla="*/ 742950 w 765566"/>
                  <a:gd name="connsiteY14" fmla="*/ 73342 h 457200"/>
                  <a:gd name="connsiteX15" fmla="*/ 155257 w 765566"/>
                  <a:gd name="connsiteY15" fmla="*/ 71438 h 457200"/>
                  <a:gd name="connsiteX16" fmla="*/ 133350 w 765566"/>
                  <a:gd name="connsiteY16" fmla="*/ 14288 h 457200"/>
                  <a:gd name="connsiteX17" fmla="*/ 112395 w 765566"/>
                  <a:gd name="connsiteY17" fmla="*/ 0 h 457200"/>
                  <a:gd name="connsiteX18" fmla="*/ 20955 w 765566"/>
                  <a:gd name="connsiteY18" fmla="*/ 0 h 457200"/>
                  <a:gd name="connsiteX19" fmla="*/ 0 w 765566"/>
                  <a:gd name="connsiteY19" fmla="*/ 22860 h 457200"/>
                  <a:gd name="connsiteX20" fmla="*/ 174307 w 765566"/>
                  <a:gd name="connsiteY20" fmla="*/ 118110 h 457200"/>
                  <a:gd name="connsiteX21" fmla="*/ 343853 w 765566"/>
                  <a:gd name="connsiteY21" fmla="*/ 119063 h 457200"/>
                  <a:gd name="connsiteX22" fmla="*/ 343853 w 765566"/>
                  <a:gd name="connsiteY22" fmla="*/ 202883 h 457200"/>
                  <a:gd name="connsiteX23" fmla="*/ 205740 w 765566"/>
                  <a:gd name="connsiteY23" fmla="*/ 202883 h 457200"/>
                  <a:gd name="connsiteX24" fmla="*/ 174307 w 765566"/>
                  <a:gd name="connsiteY24" fmla="*/ 118110 h 457200"/>
                  <a:gd name="connsiteX25" fmla="*/ 510540 w 765566"/>
                  <a:gd name="connsiteY25" fmla="*/ 232410 h 457200"/>
                  <a:gd name="connsiteX26" fmla="*/ 510540 w 765566"/>
                  <a:gd name="connsiteY26" fmla="*/ 317183 h 457200"/>
                  <a:gd name="connsiteX27" fmla="*/ 374332 w 765566"/>
                  <a:gd name="connsiteY27" fmla="*/ 317183 h 457200"/>
                  <a:gd name="connsiteX28" fmla="*/ 374332 w 765566"/>
                  <a:gd name="connsiteY28" fmla="*/ 232410 h 457200"/>
                  <a:gd name="connsiteX29" fmla="*/ 510540 w 765566"/>
                  <a:gd name="connsiteY29" fmla="*/ 232410 h 457200"/>
                  <a:gd name="connsiteX30" fmla="*/ 374332 w 765566"/>
                  <a:gd name="connsiteY30" fmla="*/ 201930 h 457200"/>
                  <a:gd name="connsiteX31" fmla="*/ 374332 w 765566"/>
                  <a:gd name="connsiteY31" fmla="*/ 118110 h 457200"/>
                  <a:gd name="connsiteX32" fmla="*/ 510540 w 765566"/>
                  <a:gd name="connsiteY32" fmla="*/ 118110 h 457200"/>
                  <a:gd name="connsiteX33" fmla="*/ 510540 w 765566"/>
                  <a:gd name="connsiteY33" fmla="*/ 200978 h 457200"/>
                  <a:gd name="connsiteX34" fmla="*/ 374332 w 765566"/>
                  <a:gd name="connsiteY34" fmla="*/ 200978 h 457200"/>
                  <a:gd name="connsiteX35" fmla="*/ 343853 w 765566"/>
                  <a:gd name="connsiteY35" fmla="*/ 317183 h 457200"/>
                  <a:gd name="connsiteX36" fmla="*/ 249555 w 765566"/>
                  <a:gd name="connsiteY36" fmla="*/ 317183 h 457200"/>
                  <a:gd name="connsiteX37" fmla="*/ 217170 w 765566"/>
                  <a:gd name="connsiteY37" fmla="*/ 232410 h 457200"/>
                  <a:gd name="connsiteX38" fmla="*/ 343853 w 765566"/>
                  <a:gd name="connsiteY38" fmla="*/ 232410 h 457200"/>
                  <a:gd name="connsiteX39" fmla="*/ 343853 w 765566"/>
                  <a:gd name="connsiteY39" fmla="*/ 317183 h 457200"/>
                  <a:gd name="connsiteX40" fmla="*/ 710565 w 765566"/>
                  <a:gd name="connsiteY40" fmla="*/ 120015 h 457200"/>
                  <a:gd name="connsiteX41" fmla="*/ 677228 w 765566"/>
                  <a:gd name="connsiteY41" fmla="*/ 202883 h 457200"/>
                  <a:gd name="connsiteX42" fmla="*/ 541973 w 765566"/>
                  <a:gd name="connsiteY42" fmla="*/ 202883 h 457200"/>
                  <a:gd name="connsiteX43" fmla="*/ 541973 w 765566"/>
                  <a:gd name="connsiteY43" fmla="*/ 120015 h 457200"/>
                  <a:gd name="connsiteX44" fmla="*/ 710565 w 765566"/>
                  <a:gd name="connsiteY44" fmla="*/ 120015 h 457200"/>
                  <a:gd name="connsiteX45" fmla="*/ 630555 w 765566"/>
                  <a:gd name="connsiteY45" fmla="*/ 317183 h 457200"/>
                  <a:gd name="connsiteX46" fmla="*/ 541973 w 765566"/>
                  <a:gd name="connsiteY46" fmla="*/ 317183 h 457200"/>
                  <a:gd name="connsiteX47" fmla="*/ 541973 w 765566"/>
                  <a:gd name="connsiteY47" fmla="*/ 232410 h 457200"/>
                  <a:gd name="connsiteX48" fmla="*/ 664845 w 765566"/>
                  <a:gd name="connsiteY48" fmla="*/ 232410 h 457200"/>
                  <a:gd name="connsiteX49" fmla="*/ 630555 w 765566"/>
                  <a:gd name="connsiteY49" fmla="*/ 31718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5566" h="457200">
                    <a:moveTo>
                      <a:pt x="0" y="22860"/>
                    </a:moveTo>
                    <a:cubicBezTo>
                      <a:pt x="0" y="35242"/>
                      <a:pt x="10477" y="45720"/>
                      <a:pt x="22860" y="45720"/>
                    </a:cubicBezTo>
                    <a:lnTo>
                      <a:pt x="98107" y="45720"/>
                    </a:lnTo>
                    <a:lnTo>
                      <a:pt x="249555" y="442913"/>
                    </a:lnTo>
                    <a:cubicBezTo>
                      <a:pt x="253365" y="451485"/>
                      <a:pt x="260985" y="457200"/>
                      <a:pt x="270510" y="457200"/>
                    </a:cubicBezTo>
                    <a:lnTo>
                      <a:pt x="634365" y="457200"/>
                    </a:lnTo>
                    <a:cubicBezTo>
                      <a:pt x="646748" y="457200"/>
                      <a:pt x="657225" y="446723"/>
                      <a:pt x="657225" y="434340"/>
                    </a:cubicBezTo>
                    <a:cubicBezTo>
                      <a:pt x="657225" y="421958"/>
                      <a:pt x="646748" y="411480"/>
                      <a:pt x="634365" y="411480"/>
                    </a:cubicBezTo>
                    <a:lnTo>
                      <a:pt x="285750" y="411480"/>
                    </a:lnTo>
                    <a:lnTo>
                      <a:pt x="266700" y="361950"/>
                    </a:lnTo>
                    <a:lnTo>
                      <a:pt x="644843" y="361950"/>
                    </a:lnTo>
                    <a:cubicBezTo>
                      <a:pt x="654368" y="361950"/>
                      <a:pt x="661987" y="356235"/>
                      <a:pt x="665798" y="347663"/>
                    </a:cubicBezTo>
                    <a:lnTo>
                      <a:pt x="763905" y="104775"/>
                    </a:lnTo>
                    <a:cubicBezTo>
                      <a:pt x="766762" y="98108"/>
                      <a:pt x="765810" y="89535"/>
                      <a:pt x="762000" y="83820"/>
                    </a:cubicBezTo>
                    <a:cubicBezTo>
                      <a:pt x="758190" y="77153"/>
                      <a:pt x="750570" y="73342"/>
                      <a:pt x="742950" y="73342"/>
                    </a:cubicBezTo>
                    <a:lnTo>
                      <a:pt x="155257" y="71438"/>
                    </a:lnTo>
                    <a:lnTo>
                      <a:pt x="133350" y="14288"/>
                    </a:lnTo>
                    <a:cubicBezTo>
                      <a:pt x="129540" y="5715"/>
                      <a:pt x="121920" y="0"/>
                      <a:pt x="112395" y="0"/>
                    </a:cubicBezTo>
                    <a:lnTo>
                      <a:pt x="20955" y="0"/>
                    </a:lnTo>
                    <a:cubicBezTo>
                      <a:pt x="9525" y="0"/>
                      <a:pt x="0" y="10478"/>
                      <a:pt x="0" y="22860"/>
                    </a:cubicBezTo>
                    <a:close/>
                    <a:moveTo>
                      <a:pt x="174307" y="118110"/>
                    </a:moveTo>
                    <a:lnTo>
                      <a:pt x="343853" y="119063"/>
                    </a:lnTo>
                    <a:lnTo>
                      <a:pt x="343853" y="202883"/>
                    </a:lnTo>
                    <a:lnTo>
                      <a:pt x="205740" y="202883"/>
                    </a:lnTo>
                    <a:lnTo>
                      <a:pt x="174307" y="118110"/>
                    </a:lnTo>
                    <a:close/>
                    <a:moveTo>
                      <a:pt x="510540" y="232410"/>
                    </a:moveTo>
                    <a:lnTo>
                      <a:pt x="510540" y="317183"/>
                    </a:lnTo>
                    <a:lnTo>
                      <a:pt x="374332" y="317183"/>
                    </a:lnTo>
                    <a:lnTo>
                      <a:pt x="374332" y="232410"/>
                    </a:lnTo>
                    <a:lnTo>
                      <a:pt x="510540" y="232410"/>
                    </a:lnTo>
                    <a:close/>
                    <a:moveTo>
                      <a:pt x="374332" y="201930"/>
                    </a:moveTo>
                    <a:lnTo>
                      <a:pt x="374332" y="118110"/>
                    </a:lnTo>
                    <a:lnTo>
                      <a:pt x="510540" y="118110"/>
                    </a:lnTo>
                    <a:lnTo>
                      <a:pt x="510540" y="200978"/>
                    </a:lnTo>
                    <a:lnTo>
                      <a:pt x="374332" y="200978"/>
                    </a:lnTo>
                    <a:close/>
                    <a:moveTo>
                      <a:pt x="343853" y="317183"/>
                    </a:moveTo>
                    <a:lnTo>
                      <a:pt x="249555" y="317183"/>
                    </a:lnTo>
                    <a:lnTo>
                      <a:pt x="217170" y="232410"/>
                    </a:lnTo>
                    <a:lnTo>
                      <a:pt x="343853" y="232410"/>
                    </a:lnTo>
                    <a:lnTo>
                      <a:pt x="343853" y="317183"/>
                    </a:lnTo>
                    <a:close/>
                    <a:moveTo>
                      <a:pt x="710565" y="120015"/>
                    </a:moveTo>
                    <a:lnTo>
                      <a:pt x="677228" y="202883"/>
                    </a:lnTo>
                    <a:lnTo>
                      <a:pt x="541973" y="202883"/>
                    </a:lnTo>
                    <a:lnTo>
                      <a:pt x="541973" y="120015"/>
                    </a:lnTo>
                    <a:lnTo>
                      <a:pt x="710565" y="120015"/>
                    </a:lnTo>
                    <a:close/>
                    <a:moveTo>
                      <a:pt x="630555" y="317183"/>
                    </a:moveTo>
                    <a:lnTo>
                      <a:pt x="541973" y="317183"/>
                    </a:lnTo>
                    <a:lnTo>
                      <a:pt x="541973" y="232410"/>
                    </a:lnTo>
                    <a:lnTo>
                      <a:pt x="664845" y="232410"/>
                    </a:lnTo>
                    <a:lnTo>
                      <a:pt x="630555" y="317183"/>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 name="Freeform 77">
                <a:extLst>
                  <a:ext uri="{FF2B5EF4-FFF2-40B4-BE49-F238E27FC236}">
                    <a16:creationId xmlns:a16="http://schemas.microsoft.com/office/drawing/2014/main" id="{A6E5431E-6372-974A-A22B-E6E69A7C9D8A}"/>
                  </a:ext>
                </a:extLst>
              </p:cNvPr>
              <p:cNvSpPr/>
              <p:nvPr/>
            </p:nvSpPr>
            <p:spPr>
              <a:xfrm>
                <a:off x="8029493" y="4245692"/>
                <a:ext cx="80009" cy="80009"/>
              </a:xfrm>
              <a:custGeom>
                <a:avLst/>
                <a:gdLst>
                  <a:gd name="connsiteX0" fmla="*/ 80010 w 80009"/>
                  <a:gd name="connsiteY0" fmla="*/ 40005 h 80009"/>
                  <a:gd name="connsiteX1" fmla="*/ 40005 w 80009"/>
                  <a:gd name="connsiteY1" fmla="*/ 80010 h 80009"/>
                  <a:gd name="connsiteX2" fmla="*/ 0 w 80009"/>
                  <a:gd name="connsiteY2" fmla="*/ 40005 h 80009"/>
                  <a:gd name="connsiteX3" fmla="*/ 40005 w 80009"/>
                  <a:gd name="connsiteY3" fmla="*/ 0 h 80009"/>
                  <a:gd name="connsiteX4" fmla="*/ 80010 w 80009"/>
                  <a:gd name="connsiteY4" fmla="*/ 40005 h 8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9" h="80009">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 name="Freeform 78">
                <a:extLst>
                  <a:ext uri="{FF2B5EF4-FFF2-40B4-BE49-F238E27FC236}">
                    <a16:creationId xmlns:a16="http://schemas.microsoft.com/office/drawing/2014/main" id="{89079B3E-BB67-3D46-94A7-7B4BCDE5CBE3}"/>
                  </a:ext>
                </a:extLst>
              </p:cNvPr>
              <p:cNvSpPr/>
              <p:nvPr/>
            </p:nvSpPr>
            <p:spPr>
              <a:xfrm>
                <a:off x="7801845" y="4245692"/>
                <a:ext cx="80009" cy="80009"/>
              </a:xfrm>
              <a:custGeom>
                <a:avLst/>
                <a:gdLst>
                  <a:gd name="connsiteX0" fmla="*/ 80010 w 80009"/>
                  <a:gd name="connsiteY0" fmla="*/ 40005 h 80009"/>
                  <a:gd name="connsiteX1" fmla="*/ 40005 w 80009"/>
                  <a:gd name="connsiteY1" fmla="*/ 80010 h 80009"/>
                  <a:gd name="connsiteX2" fmla="*/ 0 w 80009"/>
                  <a:gd name="connsiteY2" fmla="*/ 40005 h 80009"/>
                  <a:gd name="connsiteX3" fmla="*/ 40005 w 80009"/>
                  <a:gd name="connsiteY3" fmla="*/ 0 h 80009"/>
                  <a:gd name="connsiteX4" fmla="*/ 80010 w 80009"/>
                  <a:gd name="connsiteY4" fmla="*/ 40005 h 8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9" h="80009">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3" name="Slide Number Placeholder 2">
            <a:extLst>
              <a:ext uri="{FF2B5EF4-FFF2-40B4-BE49-F238E27FC236}">
                <a16:creationId xmlns:a16="http://schemas.microsoft.com/office/drawing/2014/main" id="{B43DD879-78AE-F142-8592-1FE4EB4096F0}"/>
              </a:ext>
            </a:extLst>
          </p:cNvPr>
          <p:cNvSpPr>
            <a:spLocks noGrp="1"/>
          </p:cNvSpPr>
          <p:nvPr>
            <p:ph type="sldNum" sz="quarter" idx="12"/>
          </p:nvPr>
        </p:nvSpPr>
        <p:spPr/>
        <p:txBody>
          <a:bodyPr/>
          <a:lstStyle/>
          <a:p>
            <a:fld id="{307EF997-0A3B-314B-87C7-90A984899C61}" type="slidenum">
              <a:rPr lang="en-US" smtClean="0"/>
              <a:t>3</a:t>
            </a:fld>
            <a:endParaRPr lang="en-US" dirty="0"/>
          </a:p>
        </p:txBody>
      </p:sp>
      <p:sp>
        <p:nvSpPr>
          <p:cNvPr id="4" name="Title 3">
            <a:extLst>
              <a:ext uri="{FF2B5EF4-FFF2-40B4-BE49-F238E27FC236}">
                <a16:creationId xmlns:a16="http://schemas.microsoft.com/office/drawing/2014/main" id="{25CFBAB0-24A0-F64F-B100-B120961062BF}"/>
              </a:ext>
            </a:extLst>
          </p:cNvPr>
          <p:cNvSpPr>
            <a:spLocks noGrp="1"/>
          </p:cNvSpPr>
          <p:nvPr>
            <p:ph type="title"/>
          </p:nvPr>
        </p:nvSpPr>
        <p:spPr>
          <a:xfrm>
            <a:off x="628650" y="196775"/>
            <a:ext cx="7886700" cy="511305"/>
          </a:xfrm>
        </p:spPr>
        <p:txBody>
          <a:bodyPr>
            <a:normAutofit/>
          </a:bodyPr>
          <a:lstStyle/>
          <a:p>
            <a:r>
              <a:rPr lang="en-US" dirty="0" err="1"/>
              <a:t>Iqid</a:t>
            </a:r>
            <a:r>
              <a:rPr lang="en-US" dirty="0"/>
              <a:t>: </a:t>
            </a:r>
            <a:r>
              <a:rPr lang="en-US" dirty="0">
                <a:solidFill>
                  <a:schemeClr val="accent4"/>
                </a:solidFill>
              </a:rPr>
              <a:t>FIRST-Party identity </a:t>
            </a:r>
            <a:r>
              <a:rPr lang="en-US" dirty="0"/>
              <a:t>graph</a:t>
            </a:r>
          </a:p>
        </p:txBody>
      </p:sp>
      <p:sp>
        <p:nvSpPr>
          <p:cNvPr id="5" name="Text Placeholder 4">
            <a:extLst>
              <a:ext uri="{FF2B5EF4-FFF2-40B4-BE49-F238E27FC236}">
                <a16:creationId xmlns:a16="http://schemas.microsoft.com/office/drawing/2014/main" id="{D3F41AF9-23B8-9545-B9AA-A1F778A13086}"/>
              </a:ext>
            </a:extLst>
          </p:cNvPr>
          <p:cNvSpPr>
            <a:spLocks noGrp="1"/>
          </p:cNvSpPr>
          <p:nvPr>
            <p:ph type="body" sz="quarter" idx="13"/>
          </p:nvPr>
        </p:nvSpPr>
        <p:spPr>
          <a:xfrm>
            <a:off x="628650" y="597032"/>
            <a:ext cx="7886700" cy="382428"/>
          </a:xfrm>
        </p:spPr>
        <p:txBody>
          <a:bodyPr vert="horz" lIns="91440" tIns="45720" rIns="91440" bIns="45720" rtlCol="0">
            <a:noAutofit/>
          </a:bodyPr>
          <a:lstStyle/>
          <a:p>
            <a:r>
              <a:rPr lang="en-US" sz="1800" dirty="0">
                <a:solidFill>
                  <a:schemeClr val="tx2"/>
                </a:solidFill>
              </a:rPr>
              <a:t>No Third-party Cookies or Fingerprinting</a:t>
            </a:r>
          </a:p>
        </p:txBody>
      </p:sp>
      <p:sp>
        <p:nvSpPr>
          <p:cNvPr id="7" name="Content Placeholder 12">
            <a:extLst>
              <a:ext uri="{FF2B5EF4-FFF2-40B4-BE49-F238E27FC236}">
                <a16:creationId xmlns:a16="http://schemas.microsoft.com/office/drawing/2014/main" id="{527247A5-40CE-3348-A131-71E0B83E589E}"/>
              </a:ext>
            </a:extLst>
          </p:cNvPr>
          <p:cNvSpPr txBox="1">
            <a:spLocks/>
          </p:cNvSpPr>
          <p:nvPr/>
        </p:nvSpPr>
        <p:spPr>
          <a:xfrm>
            <a:off x="628650" y="1168473"/>
            <a:ext cx="7886700" cy="34642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venir Book"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solidFill>
                <a:schemeClr val="bg1"/>
              </a:solidFill>
            </a:endParaRPr>
          </a:p>
        </p:txBody>
      </p:sp>
      <p:grpSp>
        <p:nvGrpSpPr>
          <p:cNvPr id="15" name="Group 14">
            <a:extLst>
              <a:ext uri="{FF2B5EF4-FFF2-40B4-BE49-F238E27FC236}">
                <a16:creationId xmlns:a16="http://schemas.microsoft.com/office/drawing/2014/main" id="{9A47BF50-B78F-E140-993B-4012F26172CF}"/>
              </a:ext>
            </a:extLst>
          </p:cNvPr>
          <p:cNvGrpSpPr/>
          <p:nvPr/>
        </p:nvGrpSpPr>
        <p:grpSpPr>
          <a:xfrm>
            <a:off x="4769889" y="1462388"/>
            <a:ext cx="517556" cy="499772"/>
            <a:chOff x="5193764" y="1378206"/>
            <a:chExt cx="517557" cy="454339"/>
          </a:xfrm>
        </p:grpSpPr>
        <p:sp>
          <p:nvSpPr>
            <p:cNvPr id="12" name="Freeform 5">
              <a:extLst>
                <a:ext uri="{FF2B5EF4-FFF2-40B4-BE49-F238E27FC236}">
                  <a16:creationId xmlns:a16="http://schemas.microsoft.com/office/drawing/2014/main" id="{7CA87ED3-6B7A-9644-AC1B-E5107CF32333}"/>
                </a:ext>
              </a:extLst>
            </p:cNvPr>
            <p:cNvSpPr>
              <a:spLocks noEditPoints="1"/>
            </p:cNvSpPr>
            <p:nvPr/>
          </p:nvSpPr>
          <p:spPr bwMode="auto">
            <a:xfrm>
              <a:off x="5213349" y="1378206"/>
              <a:ext cx="497972" cy="454339"/>
            </a:xfrm>
            <a:custGeom>
              <a:avLst/>
              <a:gdLst>
                <a:gd name="T0" fmla="*/ 0 w 350"/>
                <a:gd name="T1" fmla="*/ 175 h 351"/>
                <a:gd name="T2" fmla="*/ 350 w 350"/>
                <a:gd name="T3" fmla="*/ 175 h 351"/>
                <a:gd name="T4" fmla="*/ 20 w 350"/>
                <a:gd name="T5" fmla="*/ 185 h 351"/>
                <a:gd name="T6" fmla="*/ 80 w 350"/>
                <a:gd name="T7" fmla="*/ 244 h 351"/>
                <a:gd name="T8" fmla="*/ 20 w 350"/>
                <a:gd name="T9" fmla="*/ 185 h 351"/>
                <a:gd name="T10" fmla="*/ 185 w 350"/>
                <a:gd name="T11" fmla="*/ 21 h 351"/>
                <a:gd name="T12" fmla="*/ 185 w 350"/>
                <a:gd name="T13" fmla="*/ 88 h 351"/>
                <a:gd name="T14" fmla="*/ 258 w 350"/>
                <a:gd name="T15" fmla="*/ 166 h 351"/>
                <a:gd name="T16" fmla="*/ 185 w 350"/>
                <a:gd name="T17" fmla="*/ 107 h 351"/>
                <a:gd name="T18" fmla="*/ 165 w 350"/>
                <a:gd name="T19" fmla="*/ 21 h 351"/>
                <a:gd name="T20" fmla="*/ 106 w 350"/>
                <a:gd name="T21" fmla="*/ 88 h 351"/>
                <a:gd name="T22" fmla="*/ 165 w 350"/>
                <a:gd name="T23" fmla="*/ 107 h 351"/>
                <a:gd name="T24" fmla="*/ 92 w 350"/>
                <a:gd name="T25" fmla="*/ 166 h 351"/>
                <a:gd name="T26" fmla="*/ 165 w 350"/>
                <a:gd name="T27" fmla="*/ 107 h 351"/>
                <a:gd name="T28" fmla="*/ 20 w 350"/>
                <a:gd name="T29" fmla="*/ 166 h 351"/>
                <a:gd name="T30" fmla="*/ 80 w 350"/>
                <a:gd name="T31" fmla="*/ 107 h 351"/>
                <a:gd name="T32" fmla="*/ 92 w 350"/>
                <a:gd name="T33" fmla="*/ 185 h 351"/>
                <a:gd name="T34" fmla="*/ 165 w 350"/>
                <a:gd name="T35" fmla="*/ 244 h 351"/>
                <a:gd name="T36" fmla="*/ 92 w 350"/>
                <a:gd name="T37" fmla="*/ 185 h 351"/>
                <a:gd name="T38" fmla="*/ 165 w 350"/>
                <a:gd name="T39" fmla="*/ 330 h 351"/>
                <a:gd name="T40" fmla="*/ 165 w 350"/>
                <a:gd name="T41" fmla="*/ 263 h 351"/>
                <a:gd name="T42" fmla="*/ 185 w 350"/>
                <a:gd name="T43" fmla="*/ 263 h 351"/>
                <a:gd name="T44" fmla="*/ 185 w 350"/>
                <a:gd name="T45" fmla="*/ 330 h 351"/>
                <a:gd name="T46" fmla="*/ 185 w 350"/>
                <a:gd name="T47" fmla="*/ 185 h 351"/>
                <a:gd name="T48" fmla="*/ 250 w 350"/>
                <a:gd name="T49" fmla="*/ 244 h 351"/>
                <a:gd name="T50" fmla="*/ 278 w 350"/>
                <a:gd name="T51" fmla="*/ 185 h 351"/>
                <a:gd name="T52" fmla="*/ 315 w 350"/>
                <a:gd name="T53" fmla="*/ 244 h 351"/>
                <a:gd name="T54" fmla="*/ 278 w 350"/>
                <a:gd name="T55" fmla="*/ 185 h 351"/>
                <a:gd name="T56" fmla="*/ 270 w 350"/>
                <a:gd name="T57" fmla="*/ 107 h 351"/>
                <a:gd name="T58" fmla="*/ 330 w 350"/>
                <a:gd name="T59" fmla="*/ 166 h 351"/>
                <a:gd name="T60" fmla="*/ 304 w 350"/>
                <a:gd name="T61" fmla="*/ 88 h 351"/>
                <a:gd name="T62" fmla="*/ 234 w 350"/>
                <a:gd name="T63" fmla="*/ 32 h 351"/>
                <a:gd name="T64" fmla="*/ 116 w 350"/>
                <a:gd name="T65" fmla="*/ 32 h 351"/>
                <a:gd name="T66" fmla="*/ 46 w 350"/>
                <a:gd name="T67" fmla="*/ 88 h 351"/>
                <a:gd name="T68" fmla="*/ 46 w 350"/>
                <a:gd name="T69" fmla="*/ 263 h 351"/>
                <a:gd name="T70" fmla="*/ 116 w 350"/>
                <a:gd name="T71" fmla="*/ 319 h 351"/>
                <a:gd name="T72" fmla="*/ 234 w 350"/>
                <a:gd name="T73" fmla="*/ 319 h 351"/>
                <a:gd name="T74" fmla="*/ 304 w 350"/>
                <a:gd name="T75" fmla="*/ 26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0" h="351">
                  <a:moveTo>
                    <a:pt x="175" y="0"/>
                  </a:moveTo>
                  <a:cubicBezTo>
                    <a:pt x="78" y="0"/>
                    <a:pt x="0" y="79"/>
                    <a:pt x="0" y="175"/>
                  </a:cubicBezTo>
                  <a:cubicBezTo>
                    <a:pt x="0" y="272"/>
                    <a:pt x="78" y="351"/>
                    <a:pt x="175" y="351"/>
                  </a:cubicBezTo>
                  <a:cubicBezTo>
                    <a:pt x="272" y="351"/>
                    <a:pt x="350" y="272"/>
                    <a:pt x="350" y="175"/>
                  </a:cubicBezTo>
                  <a:cubicBezTo>
                    <a:pt x="350" y="79"/>
                    <a:pt x="272" y="0"/>
                    <a:pt x="175" y="0"/>
                  </a:cubicBezTo>
                  <a:close/>
                  <a:moveTo>
                    <a:pt x="20" y="185"/>
                  </a:moveTo>
                  <a:cubicBezTo>
                    <a:pt x="72" y="185"/>
                    <a:pt x="72" y="185"/>
                    <a:pt x="72" y="185"/>
                  </a:cubicBezTo>
                  <a:cubicBezTo>
                    <a:pt x="73" y="206"/>
                    <a:pt x="75" y="226"/>
                    <a:pt x="80" y="244"/>
                  </a:cubicBezTo>
                  <a:cubicBezTo>
                    <a:pt x="35" y="244"/>
                    <a:pt x="35" y="244"/>
                    <a:pt x="35" y="244"/>
                  </a:cubicBezTo>
                  <a:cubicBezTo>
                    <a:pt x="26" y="226"/>
                    <a:pt x="21" y="206"/>
                    <a:pt x="20" y="185"/>
                  </a:cubicBezTo>
                  <a:close/>
                  <a:moveTo>
                    <a:pt x="185" y="88"/>
                  </a:moveTo>
                  <a:cubicBezTo>
                    <a:pt x="185" y="21"/>
                    <a:pt x="185" y="21"/>
                    <a:pt x="185" y="21"/>
                  </a:cubicBezTo>
                  <a:cubicBezTo>
                    <a:pt x="209" y="26"/>
                    <a:pt x="230" y="52"/>
                    <a:pt x="244" y="88"/>
                  </a:cubicBezTo>
                  <a:lnTo>
                    <a:pt x="185" y="88"/>
                  </a:lnTo>
                  <a:close/>
                  <a:moveTo>
                    <a:pt x="250" y="107"/>
                  </a:moveTo>
                  <a:cubicBezTo>
                    <a:pt x="255" y="125"/>
                    <a:pt x="258" y="145"/>
                    <a:pt x="258" y="166"/>
                  </a:cubicBezTo>
                  <a:cubicBezTo>
                    <a:pt x="185" y="166"/>
                    <a:pt x="185" y="166"/>
                    <a:pt x="185" y="166"/>
                  </a:cubicBezTo>
                  <a:cubicBezTo>
                    <a:pt x="185" y="107"/>
                    <a:pt x="185" y="107"/>
                    <a:pt x="185" y="107"/>
                  </a:cubicBezTo>
                  <a:lnTo>
                    <a:pt x="250" y="107"/>
                  </a:lnTo>
                  <a:close/>
                  <a:moveTo>
                    <a:pt x="165" y="21"/>
                  </a:moveTo>
                  <a:cubicBezTo>
                    <a:pt x="165" y="88"/>
                    <a:pt x="165" y="88"/>
                    <a:pt x="165" y="88"/>
                  </a:cubicBezTo>
                  <a:cubicBezTo>
                    <a:pt x="106" y="88"/>
                    <a:pt x="106" y="88"/>
                    <a:pt x="106" y="88"/>
                  </a:cubicBezTo>
                  <a:cubicBezTo>
                    <a:pt x="120" y="52"/>
                    <a:pt x="141" y="26"/>
                    <a:pt x="165" y="21"/>
                  </a:cubicBezTo>
                  <a:close/>
                  <a:moveTo>
                    <a:pt x="165" y="107"/>
                  </a:moveTo>
                  <a:cubicBezTo>
                    <a:pt x="165" y="166"/>
                    <a:pt x="165" y="166"/>
                    <a:pt x="165" y="166"/>
                  </a:cubicBezTo>
                  <a:cubicBezTo>
                    <a:pt x="92" y="166"/>
                    <a:pt x="92" y="166"/>
                    <a:pt x="92" y="166"/>
                  </a:cubicBezTo>
                  <a:cubicBezTo>
                    <a:pt x="92" y="145"/>
                    <a:pt x="95" y="125"/>
                    <a:pt x="100" y="107"/>
                  </a:cubicBezTo>
                  <a:lnTo>
                    <a:pt x="165" y="107"/>
                  </a:lnTo>
                  <a:close/>
                  <a:moveTo>
                    <a:pt x="72" y="166"/>
                  </a:moveTo>
                  <a:cubicBezTo>
                    <a:pt x="20" y="166"/>
                    <a:pt x="20" y="166"/>
                    <a:pt x="20" y="166"/>
                  </a:cubicBezTo>
                  <a:cubicBezTo>
                    <a:pt x="21" y="145"/>
                    <a:pt x="26" y="125"/>
                    <a:pt x="35" y="107"/>
                  </a:cubicBezTo>
                  <a:cubicBezTo>
                    <a:pt x="80" y="107"/>
                    <a:pt x="80" y="107"/>
                    <a:pt x="80" y="107"/>
                  </a:cubicBezTo>
                  <a:cubicBezTo>
                    <a:pt x="75" y="125"/>
                    <a:pt x="73" y="145"/>
                    <a:pt x="72" y="166"/>
                  </a:cubicBezTo>
                  <a:close/>
                  <a:moveTo>
                    <a:pt x="92" y="185"/>
                  </a:moveTo>
                  <a:cubicBezTo>
                    <a:pt x="165" y="185"/>
                    <a:pt x="165" y="185"/>
                    <a:pt x="165" y="185"/>
                  </a:cubicBezTo>
                  <a:cubicBezTo>
                    <a:pt x="165" y="244"/>
                    <a:pt x="165" y="244"/>
                    <a:pt x="165" y="244"/>
                  </a:cubicBezTo>
                  <a:cubicBezTo>
                    <a:pt x="100" y="244"/>
                    <a:pt x="100" y="244"/>
                    <a:pt x="100" y="244"/>
                  </a:cubicBezTo>
                  <a:cubicBezTo>
                    <a:pt x="95" y="226"/>
                    <a:pt x="92" y="206"/>
                    <a:pt x="92" y="185"/>
                  </a:cubicBezTo>
                  <a:close/>
                  <a:moveTo>
                    <a:pt x="165" y="263"/>
                  </a:moveTo>
                  <a:cubicBezTo>
                    <a:pt x="165" y="330"/>
                    <a:pt x="165" y="330"/>
                    <a:pt x="165" y="330"/>
                  </a:cubicBezTo>
                  <a:cubicBezTo>
                    <a:pt x="141" y="325"/>
                    <a:pt x="120" y="299"/>
                    <a:pt x="106" y="263"/>
                  </a:cubicBezTo>
                  <a:lnTo>
                    <a:pt x="165" y="263"/>
                  </a:lnTo>
                  <a:close/>
                  <a:moveTo>
                    <a:pt x="185" y="330"/>
                  </a:moveTo>
                  <a:cubicBezTo>
                    <a:pt x="185" y="263"/>
                    <a:pt x="185" y="263"/>
                    <a:pt x="185" y="263"/>
                  </a:cubicBezTo>
                  <a:cubicBezTo>
                    <a:pt x="244" y="263"/>
                    <a:pt x="244" y="263"/>
                    <a:pt x="244" y="263"/>
                  </a:cubicBezTo>
                  <a:cubicBezTo>
                    <a:pt x="230" y="299"/>
                    <a:pt x="209" y="325"/>
                    <a:pt x="185" y="330"/>
                  </a:cubicBezTo>
                  <a:close/>
                  <a:moveTo>
                    <a:pt x="185" y="244"/>
                  </a:moveTo>
                  <a:cubicBezTo>
                    <a:pt x="185" y="185"/>
                    <a:pt x="185" y="185"/>
                    <a:pt x="185" y="185"/>
                  </a:cubicBezTo>
                  <a:cubicBezTo>
                    <a:pt x="258" y="185"/>
                    <a:pt x="258" y="185"/>
                    <a:pt x="258" y="185"/>
                  </a:cubicBezTo>
                  <a:cubicBezTo>
                    <a:pt x="258" y="206"/>
                    <a:pt x="255" y="226"/>
                    <a:pt x="250" y="244"/>
                  </a:cubicBezTo>
                  <a:lnTo>
                    <a:pt x="185" y="244"/>
                  </a:lnTo>
                  <a:close/>
                  <a:moveTo>
                    <a:pt x="278" y="185"/>
                  </a:moveTo>
                  <a:cubicBezTo>
                    <a:pt x="330" y="185"/>
                    <a:pt x="330" y="185"/>
                    <a:pt x="330" y="185"/>
                  </a:cubicBezTo>
                  <a:cubicBezTo>
                    <a:pt x="329" y="206"/>
                    <a:pt x="324" y="226"/>
                    <a:pt x="315" y="244"/>
                  </a:cubicBezTo>
                  <a:cubicBezTo>
                    <a:pt x="270" y="244"/>
                    <a:pt x="270" y="244"/>
                    <a:pt x="270" y="244"/>
                  </a:cubicBezTo>
                  <a:cubicBezTo>
                    <a:pt x="275" y="226"/>
                    <a:pt x="277" y="206"/>
                    <a:pt x="278" y="185"/>
                  </a:cubicBezTo>
                  <a:close/>
                  <a:moveTo>
                    <a:pt x="278" y="166"/>
                  </a:moveTo>
                  <a:cubicBezTo>
                    <a:pt x="277" y="145"/>
                    <a:pt x="275" y="125"/>
                    <a:pt x="270" y="107"/>
                  </a:cubicBezTo>
                  <a:cubicBezTo>
                    <a:pt x="315" y="107"/>
                    <a:pt x="315" y="107"/>
                    <a:pt x="315" y="107"/>
                  </a:cubicBezTo>
                  <a:cubicBezTo>
                    <a:pt x="324" y="125"/>
                    <a:pt x="329" y="145"/>
                    <a:pt x="330" y="166"/>
                  </a:cubicBezTo>
                  <a:lnTo>
                    <a:pt x="278" y="166"/>
                  </a:lnTo>
                  <a:close/>
                  <a:moveTo>
                    <a:pt x="304" y="88"/>
                  </a:moveTo>
                  <a:cubicBezTo>
                    <a:pt x="265" y="88"/>
                    <a:pt x="265" y="88"/>
                    <a:pt x="265" y="88"/>
                  </a:cubicBezTo>
                  <a:cubicBezTo>
                    <a:pt x="257" y="65"/>
                    <a:pt x="247" y="46"/>
                    <a:pt x="234" y="32"/>
                  </a:cubicBezTo>
                  <a:cubicBezTo>
                    <a:pt x="263" y="43"/>
                    <a:pt x="287" y="63"/>
                    <a:pt x="304" y="88"/>
                  </a:cubicBezTo>
                  <a:close/>
                  <a:moveTo>
                    <a:pt x="116" y="32"/>
                  </a:moveTo>
                  <a:cubicBezTo>
                    <a:pt x="103" y="46"/>
                    <a:pt x="93" y="65"/>
                    <a:pt x="85" y="88"/>
                  </a:cubicBezTo>
                  <a:cubicBezTo>
                    <a:pt x="46" y="88"/>
                    <a:pt x="46" y="88"/>
                    <a:pt x="46" y="88"/>
                  </a:cubicBezTo>
                  <a:cubicBezTo>
                    <a:pt x="63" y="63"/>
                    <a:pt x="87" y="43"/>
                    <a:pt x="116" y="32"/>
                  </a:cubicBezTo>
                  <a:close/>
                  <a:moveTo>
                    <a:pt x="46" y="263"/>
                  </a:moveTo>
                  <a:cubicBezTo>
                    <a:pt x="85" y="263"/>
                    <a:pt x="85" y="263"/>
                    <a:pt x="85" y="263"/>
                  </a:cubicBezTo>
                  <a:cubicBezTo>
                    <a:pt x="93" y="286"/>
                    <a:pt x="103" y="305"/>
                    <a:pt x="116" y="319"/>
                  </a:cubicBezTo>
                  <a:cubicBezTo>
                    <a:pt x="87" y="308"/>
                    <a:pt x="63" y="288"/>
                    <a:pt x="46" y="263"/>
                  </a:cubicBezTo>
                  <a:close/>
                  <a:moveTo>
                    <a:pt x="234" y="319"/>
                  </a:moveTo>
                  <a:cubicBezTo>
                    <a:pt x="247" y="305"/>
                    <a:pt x="257" y="286"/>
                    <a:pt x="265" y="263"/>
                  </a:cubicBezTo>
                  <a:cubicBezTo>
                    <a:pt x="304" y="263"/>
                    <a:pt x="304" y="263"/>
                    <a:pt x="304" y="263"/>
                  </a:cubicBezTo>
                  <a:cubicBezTo>
                    <a:pt x="287" y="288"/>
                    <a:pt x="263" y="308"/>
                    <a:pt x="234" y="31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13" name="TextBox 12">
              <a:extLst>
                <a:ext uri="{FF2B5EF4-FFF2-40B4-BE49-F238E27FC236}">
                  <a16:creationId xmlns:a16="http://schemas.microsoft.com/office/drawing/2014/main" id="{EAE9CE77-5806-DC49-BBF3-F78B4F4AB3AE}"/>
                </a:ext>
              </a:extLst>
            </p:cNvPr>
            <p:cNvSpPr txBox="1"/>
            <p:nvPr/>
          </p:nvSpPr>
          <p:spPr>
            <a:xfrm>
              <a:off x="5193764" y="1430226"/>
              <a:ext cx="512100" cy="215843"/>
            </a:xfrm>
            <a:prstGeom prst="rect">
              <a:avLst/>
            </a:prstGeom>
            <a:solidFill>
              <a:srgbClr val="FFFFFF">
                <a:alpha val="50196"/>
              </a:srgbClr>
            </a:solidFill>
          </p:spPr>
          <p:txBody>
            <a:bodyPr wrap="square" rtlCol="0">
              <a:noAutofit/>
            </a:bodyPr>
            <a:lstStyle/>
            <a:p>
              <a:pPr algn="ctr"/>
              <a:r>
                <a:rPr lang="en-US" sz="1100" dirty="0">
                  <a:solidFill>
                    <a:schemeClr val="accent5"/>
                  </a:solidFill>
                  <a:latin typeface="Avenir Book" panose="02000503020000020003" pitchFamily="2" charset="0"/>
                </a:rPr>
                <a:t>www</a:t>
              </a:r>
            </a:p>
          </p:txBody>
        </p:sp>
      </p:grpSp>
      <p:sp>
        <p:nvSpPr>
          <p:cNvPr id="14" name="TextBox 13">
            <a:extLst>
              <a:ext uri="{FF2B5EF4-FFF2-40B4-BE49-F238E27FC236}">
                <a16:creationId xmlns:a16="http://schemas.microsoft.com/office/drawing/2014/main" id="{2F199481-81FA-4344-B32B-51473639F0D8}"/>
              </a:ext>
            </a:extLst>
          </p:cNvPr>
          <p:cNvSpPr txBox="1"/>
          <p:nvPr/>
        </p:nvSpPr>
        <p:spPr>
          <a:xfrm>
            <a:off x="5425598" y="1491605"/>
            <a:ext cx="3304516" cy="461665"/>
          </a:xfrm>
          <a:prstGeom prst="rect">
            <a:avLst/>
          </a:prstGeom>
          <a:noFill/>
        </p:spPr>
        <p:txBody>
          <a:bodyPr wrap="square" rtlCol="0">
            <a:spAutoFit/>
          </a:bodyPr>
          <a:lstStyle/>
          <a:p>
            <a:r>
              <a:rPr lang="en-US" sz="1200" dirty="0">
                <a:solidFill>
                  <a:schemeClr val="accent5"/>
                </a:solidFill>
                <a:latin typeface="Avenir Book" panose="02000503020000020003" pitchFamily="2" charset="0"/>
              </a:rPr>
              <a:t>Hybrid Cloud tech runs within the brand’s first-party domain</a:t>
            </a:r>
          </a:p>
        </p:txBody>
      </p:sp>
      <p:sp>
        <p:nvSpPr>
          <p:cNvPr id="16" name="TextBox 15">
            <a:extLst>
              <a:ext uri="{FF2B5EF4-FFF2-40B4-BE49-F238E27FC236}">
                <a16:creationId xmlns:a16="http://schemas.microsoft.com/office/drawing/2014/main" id="{3385E8B1-2294-8946-915F-1F5A9E10C2D3}"/>
              </a:ext>
            </a:extLst>
          </p:cNvPr>
          <p:cNvSpPr txBox="1"/>
          <p:nvPr/>
        </p:nvSpPr>
        <p:spPr>
          <a:xfrm>
            <a:off x="5407059" y="2204282"/>
            <a:ext cx="3374385" cy="461665"/>
          </a:xfrm>
          <a:prstGeom prst="rect">
            <a:avLst/>
          </a:prstGeom>
          <a:noFill/>
        </p:spPr>
        <p:txBody>
          <a:bodyPr wrap="square" rtlCol="0">
            <a:spAutoFit/>
          </a:bodyPr>
          <a:lstStyle/>
          <a:p>
            <a:r>
              <a:rPr lang="en-US" sz="1200" dirty="0">
                <a:solidFill>
                  <a:schemeClr val="accent5"/>
                </a:solidFill>
                <a:latin typeface="Avenir Book" panose="02000503020000020003" pitchFamily="2" charset="0"/>
              </a:rPr>
              <a:t>Open platform: Integrates with brand’s data and consent management </a:t>
            </a:r>
          </a:p>
        </p:txBody>
      </p:sp>
      <p:grpSp>
        <p:nvGrpSpPr>
          <p:cNvPr id="17" name="Group 16">
            <a:extLst>
              <a:ext uri="{FF2B5EF4-FFF2-40B4-BE49-F238E27FC236}">
                <a16:creationId xmlns:a16="http://schemas.microsoft.com/office/drawing/2014/main" id="{ABA18244-494C-784C-B13B-0217D5AB2405}"/>
              </a:ext>
            </a:extLst>
          </p:cNvPr>
          <p:cNvGrpSpPr>
            <a:grpSpLocks noChangeAspect="1"/>
          </p:cNvGrpSpPr>
          <p:nvPr/>
        </p:nvGrpSpPr>
        <p:grpSpPr>
          <a:xfrm>
            <a:off x="4802673" y="2191952"/>
            <a:ext cx="461979" cy="502920"/>
            <a:chOff x="3246438" y="1157288"/>
            <a:chExt cx="2651124" cy="2886075"/>
          </a:xfrm>
          <a:solidFill>
            <a:schemeClr val="accent3"/>
          </a:solidFill>
        </p:grpSpPr>
        <p:sp>
          <p:nvSpPr>
            <p:cNvPr id="18" name="Freeform 40">
              <a:extLst>
                <a:ext uri="{FF2B5EF4-FFF2-40B4-BE49-F238E27FC236}">
                  <a16:creationId xmlns:a16="http://schemas.microsoft.com/office/drawing/2014/main" id="{65F8ED69-3768-C34A-B81A-218F865F0C99}"/>
                </a:ext>
              </a:extLst>
            </p:cNvPr>
            <p:cNvSpPr>
              <a:spLocks noEditPoints="1"/>
            </p:cNvSpPr>
            <p:nvPr/>
          </p:nvSpPr>
          <p:spPr bwMode="auto">
            <a:xfrm>
              <a:off x="3246438" y="1157288"/>
              <a:ext cx="2651124" cy="2100261"/>
            </a:xfrm>
            <a:custGeom>
              <a:avLst/>
              <a:gdLst>
                <a:gd name="T0" fmla="*/ 66 w 704"/>
                <a:gd name="T1" fmla="*/ 519 h 558"/>
                <a:gd name="T2" fmla="*/ 27 w 704"/>
                <a:gd name="T3" fmla="*/ 416 h 558"/>
                <a:gd name="T4" fmla="*/ 66 w 704"/>
                <a:gd name="T5" fmla="*/ 448 h 558"/>
                <a:gd name="T6" fmla="*/ 66 w 704"/>
                <a:gd name="T7" fmla="*/ 422 h 558"/>
                <a:gd name="T8" fmla="*/ 22 w 704"/>
                <a:gd name="T9" fmla="*/ 363 h 558"/>
                <a:gd name="T10" fmla="*/ 66 w 704"/>
                <a:gd name="T11" fmla="*/ 363 h 558"/>
                <a:gd name="T12" fmla="*/ 66 w 704"/>
                <a:gd name="T13" fmla="*/ 342 h 558"/>
                <a:gd name="T14" fmla="*/ 22 w 704"/>
                <a:gd name="T15" fmla="*/ 342 h 558"/>
                <a:gd name="T16" fmla="*/ 95 w 704"/>
                <a:gd name="T17" fmla="*/ 265 h 558"/>
                <a:gd name="T18" fmla="*/ 184 w 704"/>
                <a:gd name="T19" fmla="*/ 232 h 558"/>
                <a:gd name="T20" fmla="*/ 342 w 704"/>
                <a:gd name="T21" fmla="*/ 212 h 558"/>
                <a:gd name="T22" fmla="*/ 342 w 704"/>
                <a:gd name="T23" fmla="*/ 254 h 558"/>
                <a:gd name="T24" fmla="*/ 352 w 704"/>
                <a:gd name="T25" fmla="*/ 261 h 558"/>
                <a:gd name="T26" fmla="*/ 362 w 704"/>
                <a:gd name="T27" fmla="*/ 254 h 558"/>
                <a:gd name="T28" fmla="*/ 362 w 704"/>
                <a:gd name="T29" fmla="*/ 212 h 558"/>
                <a:gd name="T30" fmla="*/ 520 w 704"/>
                <a:gd name="T31" fmla="*/ 232 h 558"/>
                <a:gd name="T32" fmla="*/ 609 w 704"/>
                <a:gd name="T33" fmla="*/ 265 h 558"/>
                <a:gd name="T34" fmla="*/ 682 w 704"/>
                <a:gd name="T35" fmla="*/ 342 h 558"/>
                <a:gd name="T36" fmla="*/ 638 w 704"/>
                <a:gd name="T37" fmla="*/ 342 h 558"/>
                <a:gd name="T38" fmla="*/ 638 w 704"/>
                <a:gd name="T39" fmla="*/ 363 h 558"/>
                <a:gd name="T40" fmla="*/ 682 w 704"/>
                <a:gd name="T41" fmla="*/ 363 h 558"/>
                <a:gd name="T42" fmla="*/ 638 w 704"/>
                <a:gd name="T43" fmla="*/ 422 h 558"/>
                <a:gd name="T44" fmla="*/ 638 w 704"/>
                <a:gd name="T45" fmla="*/ 448 h 558"/>
                <a:gd name="T46" fmla="*/ 677 w 704"/>
                <a:gd name="T47" fmla="*/ 416 h 558"/>
                <a:gd name="T48" fmla="*/ 638 w 704"/>
                <a:gd name="T49" fmla="*/ 519 h 558"/>
                <a:gd name="T50" fmla="*/ 638 w 704"/>
                <a:gd name="T51" fmla="*/ 558 h 558"/>
                <a:gd name="T52" fmla="*/ 704 w 704"/>
                <a:gd name="T53" fmla="*/ 352 h 558"/>
                <a:gd name="T54" fmla="*/ 352 w 704"/>
                <a:gd name="T55" fmla="*/ 0 h 558"/>
                <a:gd name="T56" fmla="*/ 0 w 704"/>
                <a:gd name="T57" fmla="*/ 352 h 558"/>
                <a:gd name="T58" fmla="*/ 66 w 704"/>
                <a:gd name="T59" fmla="*/ 558 h 558"/>
                <a:gd name="T60" fmla="*/ 66 w 704"/>
                <a:gd name="T61" fmla="*/ 519 h 558"/>
                <a:gd name="T62" fmla="*/ 677 w 704"/>
                <a:gd name="T63" fmla="*/ 289 h 558"/>
                <a:gd name="T64" fmla="*/ 539 w 704"/>
                <a:gd name="T65" fmla="*/ 215 h 558"/>
                <a:gd name="T66" fmla="*/ 436 w 704"/>
                <a:gd name="T67" fmla="*/ 32 h 558"/>
                <a:gd name="T68" fmla="*/ 677 w 704"/>
                <a:gd name="T69" fmla="*/ 289 h 558"/>
                <a:gd name="T70" fmla="*/ 362 w 704"/>
                <a:gd name="T71" fmla="*/ 22 h 558"/>
                <a:gd name="T72" fmla="*/ 516 w 704"/>
                <a:gd name="T73" fmla="*/ 209 h 558"/>
                <a:gd name="T74" fmla="*/ 362 w 704"/>
                <a:gd name="T75" fmla="*/ 191 h 558"/>
                <a:gd name="T76" fmla="*/ 362 w 704"/>
                <a:gd name="T77" fmla="*/ 22 h 558"/>
                <a:gd name="T78" fmla="*/ 342 w 704"/>
                <a:gd name="T79" fmla="*/ 191 h 558"/>
                <a:gd name="T80" fmla="*/ 188 w 704"/>
                <a:gd name="T81" fmla="*/ 209 h 558"/>
                <a:gd name="T82" fmla="*/ 342 w 704"/>
                <a:gd name="T83" fmla="*/ 22 h 558"/>
                <a:gd name="T84" fmla="*/ 342 w 704"/>
                <a:gd name="T85" fmla="*/ 191 h 558"/>
                <a:gd name="T86" fmla="*/ 268 w 704"/>
                <a:gd name="T87" fmla="*/ 32 h 558"/>
                <a:gd name="T88" fmla="*/ 165 w 704"/>
                <a:gd name="T89" fmla="*/ 215 h 558"/>
                <a:gd name="T90" fmla="*/ 27 w 704"/>
                <a:gd name="T91" fmla="*/ 289 h 558"/>
                <a:gd name="T92" fmla="*/ 268 w 704"/>
                <a:gd name="T93" fmla="*/ 3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4" h="558">
                  <a:moveTo>
                    <a:pt x="66" y="519"/>
                  </a:moveTo>
                  <a:cubicBezTo>
                    <a:pt x="48" y="488"/>
                    <a:pt x="34" y="453"/>
                    <a:pt x="27" y="416"/>
                  </a:cubicBezTo>
                  <a:cubicBezTo>
                    <a:pt x="37" y="427"/>
                    <a:pt x="51" y="438"/>
                    <a:pt x="66" y="448"/>
                  </a:cubicBezTo>
                  <a:cubicBezTo>
                    <a:pt x="66" y="422"/>
                    <a:pt x="66" y="422"/>
                    <a:pt x="66" y="422"/>
                  </a:cubicBezTo>
                  <a:cubicBezTo>
                    <a:pt x="42" y="404"/>
                    <a:pt x="26" y="384"/>
                    <a:pt x="22" y="363"/>
                  </a:cubicBezTo>
                  <a:cubicBezTo>
                    <a:pt x="66" y="363"/>
                    <a:pt x="66" y="363"/>
                    <a:pt x="66" y="363"/>
                  </a:cubicBezTo>
                  <a:cubicBezTo>
                    <a:pt x="66" y="342"/>
                    <a:pt x="66" y="342"/>
                    <a:pt x="66" y="342"/>
                  </a:cubicBezTo>
                  <a:cubicBezTo>
                    <a:pt x="22" y="342"/>
                    <a:pt x="22" y="342"/>
                    <a:pt x="22" y="342"/>
                  </a:cubicBezTo>
                  <a:cubicBezTo>
                    <a:pt x="27" y="313"/>
                    <a:pt x="54" y="287"/>
                    <a:pt x="95" y="265"/>
                  </a:cubicBezTo>
                  <a:cubicBezTo>
                    <a:pt x="117" y="247"/>
                    <a:pt x="150" y="236"/>
                    <a:pt x="184" y="232"/>
                  </a:cubicBezTo>
                  <a:cubicBezTo>
                    <a:pt x="230" y="220"/>
                    <a:pt x="284" y="213"/>
                    <a:pt x="342" y="212"/>
                  </a:cubicBezTo>
                  <a:cubicBezTo>
                    <a:pt x="342" y="254"/>
                    <a:pt x="342" y="254"/>
                    <a:pt x="342" y="254"/>
                  </a:cubicBezTo>
                  <a:cubicBezTo>
                    <a:pt x="345" y="256"/>
                    <a:pt x="349" y="258"/>
                    <a:pt x="352" y="261"/>
                  </a:cubicBezTo>
                  <a:cubicBezTo>
                    <a:pt x="355" y="258"/>
                    <a:pt x="359" y="256"/>
                    <a:pt x="362" y="254"/>
                  </a:cubicBezTo>
                  <a:cubicBezTo>
                    <a:pt x="362" y="212"/>
                    <a:pt x="362" y="212"/>
                    <a:pt x="362" y="212"/>
                  </a:cubicBezTo>
                  <a:cubicBezTo>
                    <a:pt x="420" y="213"/>
                    <a:pt x="474" y="220"/>
                    <a:pt x="520" y="232"/>
                  </a:cubicBezTo>
                  <a:cubicBezTo>
                    <a:pt x="554" y="236"/>
                    <a:pt x="587" y="247"/>
                    <a:pt x="609" y="265"/>
                  </a:cubicBezTo>
                  <a:cubicBezTo>
                    <a:pt x="650" y="287"/>
                    <a:pt x="677" y="313"/>
                    <a:pt x="682" y="342"/>
                  </a:cubicBezTo>
                  <a:cubicBezTo>
                    <a:pt x="638" y="342"/>
                    <a:pt x="638" y="342"/>
                    <a:pt x="638" y="342"/>
                  </a:cubicBezTo>
                  <a:cubicBezTo>
                    <a:pt x="638" y="363"/>
                    <a:pt x="638" y="363"/>
                    <a:pt x="638" y="363"/>
                  </a:cubicBezTo>
                  <a:cubicBezTo>
                    <a:pt x="682" y="363"/>
                    <a:pt x="682" y="363"/>
                    <a:pt x="682" y="363"/>
                  </a:cubicBezTo>
                  <a:cubicBezTo>
                    <a:pt x="678" y="384"/>
                    <a:pt x="662" y="404"/>
                    <a:pt x="638" y="422"/>
                  </a:cubicBezTo>
                  <a:cubicBezTo>
                    <a:pt x="638" y="448"/>
                    <a:pt x="638" y="448"/>
                    <a:pt x="638" y="448"/>
                  </a:cubicBezTo>
                  <a:cubicBezTo>
                    <a:pt x="653" y="438"/>
                    <a:pt x="667" y="427"/>
                    <a:pt x="677" y="416"/>
                  </a:cubicBezTo>
                  <a:cubicBezTo>
                    <a:pt x="670" y="453"/>
                    <a:pt x="656" y="488"/>
                    <a:pt x="638" y="519"/>
                  </a:cubicBezTo>
                  <a:cubicBezTo>
                    <a:pt x="638" y="558"/>
                    <a:pt x="638" y="558"/>
                    <a:pt x="638" y="558"/>
                  </a:cubicBezTo>
                  <a:cubicBezTo>
                    <a:pt x="680" y="500"/>
                    <a:pt x="704" y="429"/>
                    <a:pt x="704" y="352"/>
                  </a:cubicBezTo>
                  <a:cubicBezTo>
                    <a:pt x="704" y="158"/>
                    <a:pt x="546" y="0"/>
                    <a:pt x="352" y="0"/>
                  </a:cubicBezTo>
                  <a:cubicBezTo>
                    <a:pt x="158" y="0"/>
                    <a:pt x="0" y="158"/>
                    <a:pt x="0" y="352"/>
                  </a:cubicBezTo>
                  <a:cubicBezTo>
                    <a:pt x="0" y="429"/>
                    <a:pt x="24" y="500"/>
                    <a:pt x="66" y="558"/>
                  </a:cubicBezTo>
                  <a:lnTo>
                    <a:pt x="66" y="519"/>
                  </a:lnTo>
                  <a:close/>
                  <a:moveTo>
                    <a:pt x="677" y="289"/>
                  </a:moveTo>
                  <a:cubicBezTo>
                    <a:pt x="649" y="258"/>
                    <a:pt x="601" y="232"/>
                    <a:pt x="539" y="215"/>
                  </a:cubicBezTo>
                  <a:cubicBezTo>
                    <a:pt x="519" y="134"/>
                    <a:pt x="482" y="68"/>
                    <a:pt x="436" y="32"/>
                  </a:cubicBezTo>
                  <a:cubicBezTo>
                    <a:pt x="558" y="64"/>
                    <a:pt x="653" y="164"/>
                    <a:pt x="677" y="289"/>
                  </a:cubicBezTo>
                  <a:close/>
                  <a:moveTo>
                    <a:pt x="362" y="22"/>
                  </a:moveTo>
                  <a:cubicBezTo>
                    <a:pt x="430" y="29"/>
                    <a:pt x="488" y="103"/>
                    <a:pt x="516" y="209"/>
                  </a:cubicBezTo>
                  <a:cubicBezTo>
                    <a:pt x="470" y="198"/>
                    <a:pt x="418" y="191"/>
                    <a:pt x="362" y="191"/>
                  </a:cubicBezTo>
                  <a:lnTo>
                    <a:pt x="362" y="22"/>
                  </a:lnTo>
                  <a:close/>
                  <a:moveTo>
                    <a:pt x="342" y="191"/>
                  </a:moveTo>
                  <a:cubicBezTo>
                    <a:pt x="286" y="191"/>
                    <a:pt x="234" y="198"/>
                    <a:pt x="188" y="209"/>
                  </a:cubicBezTo>
                  <a:cubicBezTo>
                    <a:pt x="216" y="103"/>
                    <a:pt x="274" y="29"/>
                    <a:pt x="342" y="22"/>
                  </a:cubicBezTo>
                  <a:lnTo>
                    <a:pt x="342" y="191"/>
                  </a:lnTo>
                  <a:close/>
                  <a:moveTo>
                    <a:pt x="268" y="32"/>
                  </a:moveTo>
                  <a:cubicBezTo>
                    <a:pt x="222" y="68"/>
                    <a:pt x="185" y="134"/>
                    <a:pt x="165" y="215"/>
                  </a:cubicBezTo>
                  <a:cubicBezTo>
                    <a:pt x="103" y="232"/>
                    <a:pt x="55" y="258"/>
                    <a:pt x="27" y="289"/>
                  </a:cubicBezTo>
                  <a:cubicBezTo>
                    <a:pt x="51" y="164"/>
                    <a:pt x="146" y="64"/>
                    <a:pt x="26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19" name="Oval 41">
              <a:extLst>
                <a:ext uri="{FF2B5EF4-FFF2-40B4-BE49-F238E27FC236}">
                  <a16:creationId xmlns:a16="http://schemas.microsoft.com/office/drawing/2014/main" id="{3430A201-C09C-5F40-B463-489007DA36F9}"/>
                </a:ext>
              </a:extLst>
            </p:cNvPr>
            <p:cNvSpPr>
              <a:spLocks noChangeArrowheads="1"/>
            </p:cNvSpPr>
            <p:nvPr/>
          </p:nvSpPr>
          <p:spPr bwMode="auto">
            <a:xfrm>
              <a:off x="3614738" y="2195513"/>
              <a:ext cx="904875" cy="354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0" name="Freeform 42">
              <a:extLst>
                <a:ext uri="{FF2B5EF4-FFF2-40B4-BE49-F238E27FC236}">
                  <a16:creationId xmlns:a16="http://schemas.microsoft.com/office/drawing/2014/main" id="{3F935ED7-08A1-0148-B5B4-BE130475FA60}"/>
                </a:ext>
              </a:extLst>
            </p:cNvPr>
            <p:cNvSpPr>
              <a:spLocks/>
            </p:cNvSpPr>
            <p:nvPr/>
          </p:nvSpPr>
          <p:spPr bwMode="auto">
            <a:xfrm>
              <a:off x="3614738" y="2533651"/>
              <a:ext cx="474663" cy="369888"/>
            </a:xfrm>
            <a:custGeom>
              <a:avLst/>
              <a:gdLst>
                <a:gd name="T0" fmla="*/ 112 w 126"/>
                <a:gd name="T1" fmla="*/ 58 h 98"/>
                <a:gd name="T2" fmla="*/ 126 w 126"/>
                <a:gd name="T3" fmla="*/ 31 h 98"/>
                <a:gd name="T4" fmla="*/ 120 w 126"/>
                <a:gd name="T5" fmla="*/ 31 h 98"/>
                <a:gd name="T6" fmla="*/ 0 w 126"/>
                <a:gd name="T7" fmla="*/ 0 h 98"/>
                <a:gd name="T8" fmla="*/ 0 w 126"/>
                <a:gd name="T9" fmla="*/ 65 h 98"/>
                <a:gd name="T10" fmla="*/ 112 w 126"/>
                <a:gd name="T11" fmla="*/ 98 h 98"/>
                <a:gd name="T12" fmla="*/ 112 w 126"/>
                <a:gd name="T13" fmla="*/ 57 h 98"/>
                <a:gd name="T14" fmla="*/ 112 w 126"/>
                <a:gd name="T15" fmla="*/ 58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98">
                  <a:moveTo>
                    <a:pt x="112" y="58"/>
                  </a:moveTo>
                  <a:cubicBezTo>
                    <a:pt x="113" y="49"/>
                    <a:pt x="118" y="40"/>
                    <a:pt x="126" y="31"/>
                  </a:cubicBezTo>
                  <a:cubicBezTo>
                    <a:pt x="124" y="31"/>
                    <a:pt x="122" y="31"/>
                    <a:pt x="120" y="31"/>
                  </a:cubicBezTo>
                  <a:cubicBezTo>
                    <a:pt x="73" y="31"/>
                    <a:pt x="26" y="21"/>
                    <a:pt x="0" y="0"/>
                  </a:cubicBezTo>
                  <a:cubicBezTo>
                    <a:pt x="0" y="65"/>
                    <a:pt x="0" y="65"/>
                    <a:pt x="0" y="65"/>
                  </a:cubicBezTo>
                  <a:cubicBezTo>
                    <a:pt x="0" y="74"/>
                    <a:pt x="38" y="96"/>
                    <a:pt x="112" y="98"/>
                  </a:cubicBezTo>
                  <a:cubicBezTo>
                    <a:pt x="112" y="57"/>
                    <a:pt x="112" y="57"/>
                    <a:pt x="112" y="57"/>
                  </a:cubicBezTo>
                  <a:lnTo>
                    <a:pt x="11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1" name="Freeform 43">
              <a:extLst>
                <a:ext uri="{FF2B5EF4-FFF2-40B4-BE49-F238E27FC236}">
                  <a16:creationId xmlns:a16="http://schemas.microsoft.com/office/drawing/2014/main" id="{15E72387-46C6-9D4B-B019-682A3CD6CFAB}"/>
                </a:ext>
              </a:extLst>
            </p:cNvPr>
            <p:cNvSpPr>
              <a:spLocks/>
            </p:cNvSpPr>
            <p:nvPr/>
          </p:nvSpPr>
          <p:spPr bwMode="auto">
            <a:xfrm>
              <a:off x="3614738" y="2909888"/>
              <a:ext cx="422275" cy="342900"/>
            </a:xfrm>
            <a:custGeom>
              <a:avLst/>
              <a:gdLst>
                <a:gd name="T0" fmla="*/ 112 w 112"/>
                <a:gd name="T1" fmla="*/ 63 h 91"/>
                <a:gd name="T2" fmla="*/ 112 w 112"/>
                <a:gd name="T3" fmla="*/ 25 h 91"/>
                <a:gd name="T4" fmla="*/ 0 w 112"/>
                <a:gd name="T5" fmla="*/ 0 h 91"/>
                <a:gd name="T6" fmla="*/ 0 w 112"/>
                <a:gd name="T7" fmla="*/ 58 h 91"/>
                <a:gd name="T8" fmla="*/ 112 w 112"/>
                <a:gd name="T9" fmla="*/ 91 h 91"/>
                <a:gd name="T10" fmla="*/ 112 w 112"/>
                <a:gd name="T11" fmla="*/ 71 h 91"/>
                <a:gd name="T12" fmla="*/ 112 w 112"/>
                <a:gd name="T13" fmla="*/ 63 h 91"/>
              </a:gdLst>
              <a:ahLst/>
              <a:cxnLst>
                <a:cxn ang="0">
                  <a:pos x="T0" y="T1"/>
                </a:cxn>
                <a:cxn ang="0">
                  <a:pos x="T2" y="T3"/>
                </a:cxn>
                <a:cxn ang="0">
                  <a:pos x="T4" y="T5"/>
                </a:cxn>
                <a:cxn ang="0">
                  <a:pos x="T6" y="T7"/>
                </a:cxn>
                <a:cxn ang="0">
                  <a:pos x="T8" y="T9"/>
                </a:cxn>
                <a:cxn ang="0">
                  <a:pos x="T10" y="T11"/>
                </a:cxn>
                <a:cxn ang="0">
                  <a:pos x="T12" y="T13"/>
                </a:cxn>
              </a:cxnLst>
              <a:rect l="0" t="0" r="r" b="b"/>
              <a:pathLst>
                <a:path w="112" h="91">
                  <a:moveTo>
                    <a:pt x="112" y="63"/>
                  </a:moveTo>
                  <a:cubicBezTo>
                    <a:pt x="112" y="25"/>
                    <a:pt x="112" y="25"/>
                    <a:pt x="112" y="25"/>
                  </a:cubicBezTo>
                  <a:cubicBezTo>
                    <a:pt x="68" y="24"/>
                    <a:pt x="24" y="16"/>
                    <a:pt x="0" y="0"/>
                  </a:cubicBezTo>
                  <a:cubicBezTo>
                    <a:pt x="0" y="58"/>
                    <a:pt x="0" y="58"/>
                    <a:pt x="0" y="58"/>
                  </a:cubicBezTo>
                  <a:cubicBezTo>
                    <a:pt x="0" y="68"/>
                    <a:pt x="38" y="90"/>
                    <a:pt x="112" y="91"/>
                  </a:cubicBezTo>
                  <a:cubicBezTo>
                    <a:pt x="112" y="71"/>
                    <a:pt x="112" y="71"/>
                    <a:pt x="112" y="71"/>
                  </a:cubicBezTo>
                  <a:lnTo>
                    <a:pt x="112"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2" name="Freeform 44">
              <a:extLst>
                <a:ext uri="{FF2B5EF4-FFF2-40B4-BE49-F238E27FC236}">
                  <a16:creationId xmlns:a16="http://schemas.microsoft.com/office/drawing/2014/main" id="{46711432-B7EC-EF41-8933-0D4E2D2F7497}"/>
                </a:ext>
              </a:extLst>
            </p:cNvPr>
            <p:cNvSpPr>
              <a:spLocks/>
            </p:cNvSpPr>
            <p:nvPr/>
          </p:nvSpPr>
          <p:spPr bwMode="auto">
            <a:xfrm>
              <a:off x="3614738" y="3260726"/>
              <a:ext cx="422275" cy="327025"/>
            </a:xfrm>
            <a:custGeom>
              <a:avLst/>
              <a:gdLst>
                <a:gd name="T0" fmla="*/ 112 w 112"/>
                <a:gd name="T1" fmla="*/ 64 h 87"/>
                <a:gd name="T2" fmla="*/ 112 w 112"/>
                <a:gd name="T3" fmla="*/ 26 h 87"/>
                <a:gd name="T4" fmla="*/ 0 w 112"/>
                <a:gd name="T5" fmla="*/ 0 h 87"/>
                <a:gd name="T6" fmla="*/ 0 w 112"/>
                <a:gd name="T7" fmla="*/ 42 h 87"/>
                <a:gd name="T8" fmla="*/ 112 w 112"/>
                <a:gd name="T9" fmla="*/ 87 h 87"/>
                <a:gd name="T10" fmla="*/ 112 w 112"/>
                <a:gd name="T11" fmla="*/ 71 h 87"/>
                <a:gd name="T12" fmla="*/ 112 w 112"/>
                <a:gd name="T13" fmla="*/ 64 h 87"/>
              </a:gdLst>
              <a:ahLst/>
              <a:cxnLst>
                <a:cxn ang="0">
                  <a:pos x="T0" y="T1"/>
                </a:cxn>
                <a:cxn ang="0">
                  <a:pos x="T2" y="T3"/>
                </a:cxn>
                <a:cxn ang="0">
                  <a:pos x="T4" y="T5"/>
                </a:cxn>
                <a:cxn ang="0">
                  <a:pos x="T6" y="T7"/>
                </a:cxn>
                <a:cxn ang="0">
                  <a:pos x="T8" y="T9"/>
                </a:cxn>
                <a:cxn ang="0">
                  <a:pos x="T10" y="T11"/>
                </a:cxn>
                <a:cxn ang="0">
                  <a:pos x="T12" y="T13"/>
                </a:cxn>
              </a:cxnLst>
              <a:rect l="0" t="0" r="r" b="b"/>
              <a:pathLst>
                <a:path w="112" h="87">
                  <a:moveTo>
                    <a:pt x="112" y="64"/>
                  </a:moveTo>
                  <a:cubicBezTo>
                    <a:pt x="112" y="26"/>
                    <a:pt x="112" y="26"/>
                    <a:pt x="112" y="26"/>
                  </a:cubicBezTo>
                  <a:cubicBezTo>
                    <a:pt x="68" y="25"/>
                    <a:pt x="24" y="17"/>
                    <a:pt x="0" y="0"/>
                  </a:cubicBezTo>
                  <a:cubicBezTo>
                    <a:pt x="0" y="42"/>
                    <a:pt x="0" y="42"/>
                    <a:pt x="0" y="42"/>
                  </a:cubicBezTo>
                  <a:cubicBezTo>
                    <a:pt x="0" y="70"/>
                    <a:pt x="55" y="86"/>
                    <a:pt x="112" y="87"/>
                  </a:cubicBezTo>
                  <a:cubicBezTo>
                    <a:pt x="112" y="71"/>
                    <a:pt x="112" y="71"/>
                    <a:pt x="112" y="71"/>
                  </a:cubicBezTo>
                  <a:lnTo>
                    <a:pt x="112"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3" name="Oval 45">
              <a:extLst>
                <a:ext uri="{FF2B5EF4-FFF2-40B4-BE49-F238E27FC236}">
                  <a16:creationId xmlns:a16="http://schemas.microsoft.com/office/drawing/2014/main" id="{FAAB6C98-3301-5D49-A8F9-B42052D04F6E}"/>
                </a:ext>
              </a:extLst>
            </p:cNvPr>
            <p:cNvSpPr>
              <a:spLocks noChangeArrowheads="1"/>
            </p:cNvSpPr>
            <p:nvPr/>
          </p:nvSpPr>
          <p:spPr bwMode="auto">
            <a:xfrm>
              <a:off x="4702910" y="2226235"/>
              <a:ext cx="747833" cy="292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4" name="Freeform 46">
              <a:extLst>
                <a:ext uri="{FF2B5EF4-FFF2-40B4-BE49-F238E27FC236}">
                  <a16:creationId xmlns:a16="http://schemas.microsoft.com/office/drawing/2014/main" id="{D06CC87A-4C34-4240-83D2-8DE4BC3D0A69}"/>
                </a:ext>
              </a:extLst>
            </p:cNvPr>
            <p:cNvSpPr>
              <a:spLocks/>
            </p:cNvSpPr>
            <p:nvPr/>
          </p:nvSpPr>
          <p:spPr bwMode="auto">
            <a:xfrm>
              <a:off x="5054601" y="2533651"/>
              <a:ext cx="474663" cy="369888"/>
            </a:xfrm>
            <a:custGeom>
              <a:avLst/>
              <a:gdLst>
                <a:gd name="T0" fmla="*/ 0 w 126"/>
                <a:gd name="T1" fmla="*/ 31 h 98"/>
                <a:gd name="T2" fmla="*/ 14 w 126"/>
                <a:gd name="T3" fmla="*/ 58 h 98"/>
                <a:gd name="T4" fmla="*/ 14 w 126"/>
                <a:gd name="T5" fmla="*/ 57 h 98"/>
                <a:gd name="T6" fmla="*/ 14 w 126"/>
                <a:gd name="T7" fmla="*/ 98 h 98"/>
                <a:gd name="T8" fmla="*/ 126 w 126"/>
                <a:gd name="T9" fmla="*/ 65 h 98"/>
                <a:gd name="T10" fmla="*/ 126 w 126"/>
                <a:gd name="T11" fmla="*/ 0 h 98"/>
                <a:gd name="T12" fmla="*/ 6 w 126"/>
                <a:gd name="T13" fmla="*/ 31 h 98"/>
                <a:gd name="T14" fmla="*/ 0 w 126"/>
                <a:gd name="T15" fmla="*/ 3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98">
                  <a:moveTo>
                    <a:pt x="0" y="31"/>
                  </a:moveTo>
                  <a:cubicBezTo>
                    <a:pt x="8" y="40"/>
                    <a:pt x="13" y="49"/>
                    <a:pt x="14" y="58"/>
                  </a:cubicBezTo>
                  <a:cubicBezTo>
                    <a:pt x="14" y="57"/>
                    <a:pt x="14" y="57"/>
                    <a:pt x="14" y="57"/>
                  </a:cubicBezTo>
                  <a:cubicBezTo>
                    <a:pt x="14" y="98"/>
                    <a:pt x="14" y="98"/>
                    <a:pt x="14" y="98"/>
                  </a:cubicBezTo>
                  <a:cubicBezTo>
                    <a:pt x="88" y="96"/>
                    <a:pt x="126" y="74"/>
                    <a:pt x="126" y="65"/>
                  </a:cubicBezTo>
                  <a:cubicBezTo>
                    <a:pt x="126" y="0"/>
                    <a:pt x="126" y="0"/>
                    <a:pt x="126" y="0"/>
                  </a:cubicBezTo>
                  <a:cubicBezTo>
                    <a:pt x="100" y="21"/>
                    <a:pt x="53" y="31"/>
                    <a:pt x="6" y="31"/>
                  </a:cubicBezTo>
                  <a:cubicBezTo>
                    <a:pt x="4" y="31"/>
                    <a:pt x="2" y="31"/>
                    <a:pt x="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5" name="Freeform 47">
              <a:extLst>
                <a:ext uri="{FF2B5EF4-FFF2-40B4-BE49-F238E27FC236}">
                  <a16:creationId xmlns:a16="http://schemas.microsoft.com/office/drawing/2014/main" id="{051CBD49-F96F-EA4B-A583-D80DE60CCA47}"/>
                </a:ext>
              </a:extLst>
            </p:cNvPr>
            <p:cNvSpPr>
              <a:spLocks/>
            </p:cNvSpPr>
            <p:nvPr/>
          </p:nvSpPr>
          <p:spPr bwMode="auto">
            <a:xfrm>
              <a:off x="5106988" y="2909888"/>
              <a:ext cx="422275" cy="342900"/>
            </a:xfrm>
            <a:custGeom>
              <a:avLst/>
              <a:gdLst>
                <a:gd name="T0" fmla="*/ 0 w 112"/>
                <a:gd name="T1" fmla="*/ 71 h 91"/>
                <a:gd name="T2" fmla="*/ 0 w 112"/>
                <a:gd name="T3" fmla="*/ 91 h 91"/>
                <a:gd name="T4" fmla="*/ 112 w 112"/>
                <a:gd name="T5" fmla="*/ 58 h 91"/>
                <a:gd name="T6" fmla="*/ 112 w 112"/>
                <a:gd name="T7" fmla="*/ 0 h 91"/>
                <a:gd name="T8" fmla="*/ 0 w 112"/>
                <a:gd name="T9" fmla="*/ 25 h 91"/>
                <a:gd name="T10" fmla="*/ 0 w 112"/>
                <a:gd name="T11" fmla="*/ 63 h 91"/>
                <a:gd name="T12" fmla="*/ 0 w 112"/>
                <a:gd name="T13" fmla="*/ 71 h 91"/>
              </a:gdLst>
              <a:ahLst/>
              <a:cxnLst>
                <a:cxn ang="0">
                  <a:pos x="T0" y="T1"/>
                </a:cxn>
                <a:cxn ang="0">
                  <a:pos x="T2" y="T3"/>
                </a:cxn>
                <a:cxn ang="0">
                  <a:pos x="T4" y="T5"/>
                </a:cxn>
                <a:cxn ang="0">
                  <a:pos x="T6" y="T7"/>
                </a:cxn>
                <a:cxn ang="0">
                  <a:pos x="T8" y="T9"/>
                </a:cxn>
                <a:cxn ang="0">
                  <a:pos x="T10" y="T11"/>
                </a:cxn>
                <a:cxn ang="0">
                  <a:pos x="T12" y="T13"/>
                </a:cxn>
              </a:cxnLst>
              <a:rect l="0" t="0" r="r" b="b"/>
              <a:pathLst>
                <a:path w="112" h="91">
                  <a:moveTo>
                    <a:pt x="0" y="71"/>
                  </a:moveTo>
                  <a:cubicBezTo>
                    <a:pt x="0" y="91"/>
                    <a:pt x="0" y="91"/>
                    <a:pt x="0" y="91"/>
                  </a:cubicBezTo>
                  <a:cubicBezTo>
                    <a:pt x="74" y="90"/>
                    <a:pt x="112" y="68"/>
                    <a:pt x="112" y="58"/>
                  </a:cubicBezTo>
                  <a:cubicBezTo>
                    <a:pt x="112" y="0"/>
                    <a:pt x="112" y="0"/>
                    <a:pt x="112" y="0"/>
                  </a:cubicBezTo>
                  <a:cubicBezTo>
                    <a:pt x="88" y="16"/>
                    <a:pt x="44" y="24"/>
                    <a:pt x="0" y="25"/>
                  </a:cubicBezTo>
                  <a:cubicBezTo>
                    <a:pt x="0" y="63"/>
                    <a:pt x="0" y="63"/>
                    <a:pt x="0" y="63"/>
                  </a:cubicBez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6" name="Freeform 48">
              <a:extLst>
                <a:ext uri="{FF2B5EF4-FFF2-40B4-BE49-F238E27FC236}">
                  <a16:creationId xmlns:a16="http://schemas.microsoft.com/office/drawing/2014/main" id="{ECF9A2C7-40C3-2949-927B-EA07C69DFC6F}"/>
                </a:ext>
              </a:extLst>
            </p:cNvPr>
            <p:cNvSpPr>
              <a:spLocks/>
            </p:cNvSpPr>
            <p:nvPr/>
          </p:nvSpPr>
          <p:spPr bwMode="auto">
            <a:xfrm>
              <a:off x="5106988" y="3260726"/>
              <a:ext cx="422275" cy="327025"/>
            </a:xfrm>
            <a:custGeom>
              <a:avLst/>
              <a:gdLst>
                <a:gd name="T0" fmla="*/ 0 w 112"/>
                <a:gd name="T1" fmla="*/ 71 h 87"/>
                <a:gd name="T2" fmla="*/ 0 w 112"/>
                <a:gd name="T3" fmla="*/ 87 h 87"/>
                <a:gd name="T4" fmla="*/ 112 w 112"/>
                <a:gd name="T5" fmla="*/ 42 h 87"/>
                <a:gd name="T6" fmla="*/ 112 w 112"/>
                <a:gd name="T7" fmla="*/ 0 h 87"/>
                <a:gd name="T8" fmla="*/ 0 w 112"/>
                <a:gd name="T9" fmla="*/ 26 h 87"/>
                <a:gd name="T10" fmla="*/ 0 w 112"/>
                <a:gd name="T11" fmla="*/ 64 h 87"/>
                <a:gd name="T12" fmla="*/ 0 w 112"/>
                <a:gd name="T13" fmla="*/ 71 h 87"/>
              </a:gdLst>
              <a:ahLst/>
              <a:cxnLst>
                <a:cxn ang="0">
                  <a:pos x="T0" y="T1"/>
                </a:cxn>
                <a:cxn ang="0">
                  <a:pos x="T2" y="T3"/>
                </a:cxn>
                <a:cxn ang="0">
                  <a:pos x="T4" y="T5"/>
                </a:cxn>
                <a:cxn ang="0">
                  <a:pos x="T6" y="T7"/>
                </a:cxn>
                <a:cxn ang="0">
                  <a:pos x="T8" y="T9"/>
                </a:cxn>
                <a:cxn ang="0">
                  <a:pos x="T10" y="T11"/>
                </a:cxn>
                <a:cxn ang="0">
                  <a:pos x="T12" y="T13"/>
                </a:cxn>
              </a:cxnLst>
              <a:rect l="0" t="0" r="r" b="b"/>
              <a:pathLst>
                <a:path w="112" h="87">
                  <a:moveTo>
                    <a:pt x="0" y="71"/>
                  </a:moveTo>
                  <a:cubicBezTo>
                    <a:pt x="0" y="87"/>
                    <a:pt x="0" y="87"/>
                    <a:pt x="0" y="87"/>
                  </a:cubicBezTo>
                  <a:cubicBezTo>
                    <a:pt x="57" y="86"/>
                    <a:pt x="112" y="70"/>
                    <a:pt x="112" y="42"/>
                  </a:cubicBezTo>
                  <a:cubicBezTo>
                    <a:pt x="112" y="0"/>
                    <a:pt x="112" y="0"/>
                    <a:pt x="112" y="0"/>
                  </a:cubicBezTo>
                  <a:cubicBezTo>
                    <a:pt x="88" y="17"/>
                    <a:pt x="44" y="25"/>
                    <a:pt x="0" y="26"/>
                  </a:cubicBezTo>
                  <a:cubicBezTo>
                    <a:pt x="0" y="64"/>
                    <a:pt x="0" y="64"/>
                    <a:pt x="0" y="64"/>
                  </a:cubicBez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7" name="Oval 49">
              <a:extLst>
                <a:ext uri="{FF2B5EF4-FFF2-40B4-BE49-F238E27FC236}">
                  <a16:creationId xmlns:a16="http://schemas.microsoft.com/office/drawing/2014/main" id="{46BBFCA1-94DF-F641-A8C3-D87A521CE262}"/>
                </a:ext>
              </a:extLst>
            </p:cNvPr>
            <p:cNvSpPr>
              <a:spLocks noChangeArrowheads="1"/>
            </p:cNvSpPr>
            <p:nvPr/>
          </p:nvSpPr>
          <p:spPr bwMode="auto">
            <a:xfrm>
              <a:off x="4119563" y="2593976"/>
              <a:ext cx="904875" cy="354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8" name="Freeform 50">
              <a:extLst>
                <a:ext uri="{FF2B5EF4-FFF2-40B4-BE49-F238E27FC236}">
                  <a16:creationId xmlns:a16="http://schemas.microsoft.com/office/drawing/2014/main" id="{BBF73498-2DD1-6D4E-97B7-BF017539A215}"/>
                </a:ext>
              </a:extLst>
            </p:cNvPr>
            <p:cNvSpPr>
              <a:spLocks/>
            </p:cNvSpPr>
            <p:nvPr/>
          </p:nvSpPr>
          <p:spPr bwMode="auto">
            <a:xfrm>
              <a:off x="4119563" y="2933701"/>
              <a:ext cx="904875" cy="368300"/>
            </a:xfrm>
            <a:custGeom>
              <a:avLst/>
              <a:gdLst>
                <a:gd name="T0" fmla="*/ 0 w 240"/>
                <a:gd name="T1" fmla="*/ 65 h 98"/>
                <a:gd name="T2" fmla="*/ 120 w 240"/>
                <a:gd name="T3" fmla="*/ 98 h 98"/>
                <a:gd name="T4" fmla="*/ 240 w 240"/>
                <a:gd name="T5" fmla="*/ 65 h 98"/>
                <a:gd name="T6" fmla="*/ 240 w 240"/>
                <a:gd name="T7" fmla="*/ 0 h 98"/>
                <a:gd name="T8" fmla="*/ 120 w 240"/>
                <a:gd name="T9" fmla="*/ 31 h 98"/>
                <a:gd name="T10" fmla="*/ 0 w 240"/>
                <a:gd name="T11" fmla="*/ 0 h 98"/>
                <a:gd name="T12" fmla="*/ 0 w 240"/>
                <a:gd name="T13" fmla="*/ 65 h 98"/>
              </a:gdLst>
              <a:ahLst/>
              <a:cxnLst>
                <a:cxn ang="0">
                  <a:pos x="T0" y="T1"/>
                </a:cxn>
                <a:cxn ang="0">
                  <a:pos x="T2" y="T3"/>
                </a:cxn>
                <a:cxn ang="0">
                  <a:pos x="T4" y="T5"/>
                </a:cxn>
                <a:cxn ang="0">
                  <a:pos x="T6" y="T7"/>
                </a:cxn>
                <a:cxn ang="0">
                  <a:pos x="T8" y="T9"/>
                </a:cxn>
                <a:cxn ang="0">
                  <a:pos x="T10" y="T11"/>
                </a:cxn>
                <a:cxn ang="0">
                  <a:pos x="T12" y="T13"/>
                </a:cxn>
              </a:cxnLst>
              <a:rect l="0" t="0" r="r" b="b"/>
              <a:pathLst>
                <a:path w="240" h="98">
                  <a:moveTo>
                    <a:pt x="0" y="65"/>
                  </a:moveTo>
                  <a:cubicBezTo>
                    <a:pt x="0" y="74"/>
                    <a:pt x="41" y="98"/>
                    <a:pt x="120" y="98"/>
                  </a:cubicBezTo>
                  <a:cubicBezTo>
                    <a:pt x="199" y="98"/>
                    <a:pt x="240" y="74"/>
                    <a:pt x="240" y="65"/>
                  </a:cubicBezTo>
                  <a:cubicBezTo>
                    <a:pt x="240" y="0"/>
                    <a:pt x="240" y="0"/>
                    <a:pt x="240" y="0"/>
                  </a:cubicBezTo>
                  <a:cubicBezTo>
                    <a:pt x="215" y="21"/>
                    <a:pt x="167" y="31"/>
                    <a:pt x="120" y="31"/>
                  </a:cubicBezTo>
                  <a:cubicBezTo>
                    <a:pt x="73" y="31"/>
                    <a:pt x="25" y="21"/>
                    <a:pt x="0" y="0"/>
                  </a:cubicBezTo>
                  <a:lnTo>
                    <a:pt x="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29" name="Freeform 51">
              <a:extLst>
                <a:ext uri="{FF2B5EF4-FFF2-40B4-BE49-F238E27FC236}">
                  <a16:creationId xmlns:a16="http://schemas.microsoft.com/office/drawing/2014/main" id="{E4BAEDD3-BE46-C24D-8980-1E61CBF4BC6B}"/>
                </a:ext>
              </a:extLst>
            </p:cNvPr>
            <p:cNvSpPr>
              <a:spLocks/>
            </p:cNvSpPr>
            <p:nvPr/>
          </p:nvSpPr>
          <p:spPr bwMode="auto">
            <a:xfrm>
              <a:off x="4119563" y="3309938"/>
              <a:ext cx="904875" cy="341313"/>
            </a:xfrm>
            <a:custGeom>
              <a:avLst/>
              <a:gdLst>
                <a:gd name="T0" fmla="*/ 0 w 240"/>
                <a:gd name="T1" fmla="*/ 58 h 91"/>
                <a:gd name="T2" fmla="*/ 120 w 240"/>
                <a:gd name="T3" fmla="*/ 91 h 91"/>
                <a:gd name="T4" fmla="*/ 240 w 240"/>
                <a:gd name="T5" fmla="*/ 58 h 91"/>
                <a:gd name="T6" fmla="*/ 240 w 240"/>
                <a:gd name="T7" fmla="*/ 0 h 91"/>
                <a:gd name="T8" fmla="*/ 120 w 240"/>
                <a:gd name="T9" fmla="*/ 25 h 91"/>
                <a:gd name="T10" fmla="*/ 0 w 240"/>
                <a:gd name="T11" fmla="*/ 0 h 91"/>
                <a:gd name="T12" fmla="*/ 0 w 240"/>
                <a:gd name="T13" fmla="*/ 58 h 91"/>
              </a:gdLst>
              <a:ahLst/>
              <a:cxnLst>
                <a:cxn ang="0">
                  <a:pos x="T0" y="T1"/>
                </a:cxn>
                <a:cxn ang="0">
                  <a:pos x="T2" y="T3"/>
                </a:cxn>
                <a:cxn ang="0">
                  <a:pos x="T4" y="T5"/>
                </a:cxn>
                <a:cxn ang="0">
                  <a:pos x="T6" y="T7"/>
                </a:cxn>
                <a:cxn ang="0">
                  <a:pos x="T8" y="T9"/>
                </a:cxn>
                <a:cxn ang="0">
                  <a:pos x="T10" y="T11"/>
                </a:cxn>
                <a:cxn ang="0">
                  <a:pos x="T12" y="T13"/>
                </a:cxn>
              </a:cxnLst>
              <a:rect l="0" t="0" r="r" b="b"/>
              <a:pathLst>
                <a:path w="240" h="91">
                  <a:moveTo>
                    <a:pt x="0" y="58"/>
                  </a:moveTo>
                  <a:cubicBezTo>
                    <a:pt x="0" y="68"/>
                    <a:pt x="41" y="91"/>
                    <a:pt x="120" y="91"/>
                  </a:cubicBezTo>
                  <a:cubicBezTo>
                    <a:pt x="199" y="91"/>
                    <a:pt x="240" y="68"/>
                    <a:pt x="240" y="58"/>
                  </a:cubicBezTo>
                  <a:cubicBezTo>
                    <a:pt x="240" y="0"/>
                    <a:pt x="240" y="0"/>
                    <a:pt x="240" y="0"/>
                  </a:cubicBezTo>
                  <a:cubicBezTo>
                    <a:pt x="214" y="17"/>
                    <a:pt x="166" y="25"/>
                    <a:pt x="120" y="25"/>
                  </a:cubicBezTo>
                  <a:cubicBezTo>
                    <a:pt x="74" y="25"/>
                    <a:pt x="26" y="17"/>
                    <a:pt x="0" y="0"/>
                  </a:cubicBez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0" name="Freeform 52">
              <a:extLst>
                <a:ext uri="{FF2B5EF4-FFF2-40B4-BE49-F238E27FC236}">
                  <a16:creationId xmlns:a16="http://schemas.microsoft.com/office/drawing/2014/main" id="{EC74E299-E368-D841-94DE-235E839D2DED}"/>
                </a:ext>
              </a:extLst>
            </p:cNvPr>
            <p:cNvSpPr>
              <a:spLocks/>
            </p:cNvSpPr>
            <p:nvPr/>
          </p:nvSpPr>
          <p:spPr bwMode="auto">
            <a:xfrm>
              <a:off x="4119563" y="3659188"/>
              <a:ext cx="904875" cy="384175"/>
            </a:xfrm>
            <a:custGeom>
              <a:avLst/>
              <a:gdLst>
                <a:gd name="T0" fmla="*/ 0 w 240"/>
                <a:gd name="T1" fmla="*/ 41 h 102"/>
                <a:gd name="T2" fmla="*/ 240 w 240"/>
                <a:gd name="T3" fmla="*/ 41 h 102"/>
                <a:gd name="T4" fmla="*/ 240 w 240"/>
                <a:gd name="T5" fmla="*/ 0 h 102"/>
                <a:gd name="T6" fmla="*/ 120 w 240"/>
                <a:gd name="T7" fmla="*/ 26 h 102"/>
                <a:gd name="T8" fmla="*/ 0 w 240"/>
                <a:gd name="T9" fmla="*/ 0 h 102"/>
                <a:gd name="T10" fmla="*/ 0 w 240"/>
                <a:gd name="T11" fmla="*/ 41 h 102"/>
              </a:gdLst>
              <a:ahLst/>
              <a:cxnLst>
                <a:cxn ang="0">
                  <a:pos x="T0" y="T1"/>
                </a:cxn>
                <a:cxn ang="0">
                  <a:pos x="T2" y="T3"/>
                </a:cxn>
                <a:cxn ang="0">
                  <a:pos x="T4" y="T5"/>
                </a:cxn>
                <a:cxn ang="0">
                  <a:pos x="T6" y="T7"/>
                </a:cxn>
                <a:cxn ang="0">
                  <a:pos x="T8" y="T9"/>
                </a:cxn>
                <a:cxn ang="0">
                  <a:pos x="T10" y="T11"/>
                </a:cxn>
              </a:cxnLst>
              <a:rect l="0" t="0" r="r" b="b"/>
              <a:pathLst>
                <a:path w="240" h="102">
                  <a:moveTo>
                    <a:pt x="0" y="41"/>
                  </a:moveTo>
                  <a:cubicBezTo>
                    <a:pt x="0" y="102"/>
                    <a:pt x="240" y="102"/>
                    <a:pt x="240" y="41"/>
                  </a:cubicBezTo>
                  <a:cubicBezTo>
                    <a:pt x="240" y="0"/>
                    <a:pt x="240" y="0"/>
                    <a:pt x="240" y="0"/>
                  </a:cubicBezTo>
                  <a:cubicBezTo>
                    <a:pt x="214" y="18"/>
                    <a:pt x="166" y="26"/>
                    <a:pt x="120" y="26"/>
                  </a:cubicBezTo>
                  <a:cubicBezTo>
                    <a:pt x="74" y="26"/>
                    <a:pt x="26" y="18"/>
                    <a:pt x="0" y="0"/>
                  </a:cubicBezTo>
                  <a:lnTo>
                    <a:pt x="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grpSp>
      <p:grpSp>
        <p:nvGrpSpPr>
          <p:cNvPr id="33" name="Group 32">
            <a:extLst>
              <a:ext uri="{FF2B5EF4-FFF2-40B4-BE49-F238E27FC236}">
                <a16:creationId xmlns:a16="http://schemas.microsoft.com/office/drawing/2014/main" id="{ECE1C28E-7ED2-2443-BFB4-AACC840EA64A}"/>
              </a:ext>
            </a:extLst>
          </p:cNvPr>
          <p:cNvGrpSpPr/>
          <p:nvPr/>
        </p:nvGrpSpPr>
        <p:grpSpPr>
          <a:xfrm>
            <a:off x="4755897" y="2822253"/>
            <a:ext cx="537273" cy="552455"/>
            <a:chOff x="3186113" y="1163638"/>
            <a:chExt cx="2752726" cy="2830513"/>
          </a:xfrm>
          <a:solidFill>
            <a:schemeClr val="accent3"/>
          </a:solidFill>
        </p:grpSpPr>
        <p:sp>
          <p:nvSpPr>
            <p:cNvPr id="34" name="Oval 11">
              <a:extLst>
                <a:ext uri="{FF2B5EF4-FFF2-40B4-BE49-F238E27FC236}">
                  <a16:creationId xmlns:a16="http://schemas.microsoft.com/office/drawing/2014/main" id="{B7E9F5CB-1D3A-5841-A293-1781B4309B08}"/>
                </a:ext>
              </a:extLst>
            </p:cNvPr>
            <p:cNvSpPr>
              <a:spLocks noChangeArrowheads="1"/>
            </p:cNvSpPr>
            <p:nvPr/>
          </p:nvSpPr>
          <p:spPr bwMode="auto">
            <a:xfrm>
              <a:off x="4311651" y="1841501"/>
              <a:ext cx="633413" cy="636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5" name="Freeform 12">
              <a:extLst>
                <a:ext uri="{FF2B5EF4-FFF2-40B4-BE49-F238E27FC236}">
                  <a16:creationId xmlns:a16="http://schemas.microsoft.com/office/drawing/2014/main" id="{85CD22E3-D70D-D94B-94B2-A2FA21A330F2}"/>
                </a:ext>
              </a:extLst>
            </p:cNvPr>
            <p:cNvSpPr>
              <a:spLocks/>
            </p:cNvSpPr>
            <p:nvPr/>
          </p:nvSpPr>
          <p:spPr bwMode="auto">
            <a:xfrm>
              <a:off x="4119563" y="2587626"/>
              <a:ext cx="1012825" cy="555625"/>
            </a:xfrm>
            <a:custGeom>
              <a:avLst/>
              <a:gdLst>
                <a:gd name="T0" fmla="*/ 215 w 269"/>
                <a:gd name="T1" fmla="*/ 0 h 148"/>
                <a:gd name="T2" fmla="*/ 55 w 269"/>
                <a:gd name="T3" fmla="*/ 0 h 148"/>
                <a:gd name="T4" fmla="*/ 0 w 269"/>
                <a:gd name="T5" fmla="*/ 55 h 148"/>
                <a:gd name="T6" fmla="*/ 0 w 269"/>
                <a:gd name="T7" fmla="*/ 100 h 148"/>
                <a:gd name="T8" fmla="*/ 135 w 269"/>
                <a:gd name="T9" fmla="*/ 148 h 148"/>
                <a:gd name="T10" fmla="*/ 269 w 269"/>
                <a:gd name="T11" fmla="*/ 100 h 148"/>
                <a:gd name="T12" fmla="*/ 269 w 269"/>
                <a:gd name="T13" fmla="*/ 55 h 148"/>
                <a:gd name="T14" fmla="*/ 215 w 269"/>
                <a:gd name="T15" fmla="*/ 0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8">
                  <a:moveTo>
                    <a:pt x="215" y="0"/>
                  </a:moveTo>
                  <a:cubicBezTo>
                    <a:pt x="55" y="0"/>
                    <a:pt x="55" y="0"/>
                    <a:pt x="55" y="0"/>
                  </a:cubicBezTo>
                  <a:cubicBezTo>
                    <a:pt x="25" y="0"/>
                    <a:pt x="0" y="25"/>
                    <a:pt x="0" y="55"/>
                  </a:cubicBezTo>
                  <a:cubicBezTo>
                    <a:pt x="0" y="100"/>
                    <a:pt x="0" y="100"/>
                    <a:pt x="0" y="100"/>
                  </a:cubicBezTo>
                  <a:cubicBezTo>
                    <a:pt x="36" y="130"/>
                    <a:pt x="83" y="148"/>
                    <a:pt x="135" y="148"/>
                  </a:cubicBezTo>
                  <a:cubicBezTo>
                    <a:pt x="186" y="148"/>
                    <a:pt x="233" y="130"/>
                    <a:pt x="269" y="100"/>
                  </a:cubicBezTo>
                  <a:cubicBezTo>
                    <a:pt x="269" y="55"/>
                    <a:pt x="269" y="55"/>
                    <a:pt x="269" y="55"/>
                  </a:cubicBezTo>
                  <a:cubicBezTo>
                    <a:pt x="269" y="25"/>
                    <a:pt x="245" y="0"/>
                    <a:pt x="21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6" name="Oval 13">
              <a:extLst>
                <a:ext uri="{FF2B5EF4-FFF2-40B4-BE49-F238E27FC236}">
                  <a16:creationId xmlns:a16="http://schemas.microsoft.com/office/drawing/2014/main" id="{F26D0BE5-2E34-1C43-A850-15316700338C}"/>
                </a:ext>
              </a:extLst>
            </p:cNvPr>
            <p:cNvSpPr>
              <a:spLocks noChangeArrowheads="1"/>
            </p:cNvSpPr>
            <p:nvPr/>
          </p:nvSpPr>
          <p:spPr bwMode="auto">
            <a:xfrm>
              <a:off x="3841751" y="2132013"/>
              <a:ext cx="387350" cy="3841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7" name="Oval 14">
              <a:extLst>
                <a:ext uri="{FF2B5EF4-FFF2-40B4-BE49-F238E27FC236}">
                  <a16:creationId xmlns:a16="http://schemas.microsoft.com/office/drawing/2014/main" id="{80E50607-27E7-9347-AEF5-02B2A43ECA1A}"/>
                </a:ext>
              </a:extLst>
            </p:cNvPr>
            <p:cNvSpPr>
              <a:spLocks noChangeArrowheads="1"/>
            </p:cNvSpPr>
            <p:nvPr/>
          </p:nvSpPr>
          <p:spPr bwMode="auto">
            <a:xfrm>
              <a:off x="5027613" y="2132013"/>
              <a:ext cx="384175" cy="3841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8" name="Freeform 15">
              <a:extLst>
                <a:ext uri="{FF2B5EF4-FFF2-40B4-BE49-F238E27FC236}">
                  <a16:creationId xmlns:a16="http://schemas.microsoft.com/office/drawing/2014/main" id="{4A03821E-71BC-F746-98FA-976F3B561279}"/>
                </a:ext>
              </a:extLst>
            </p:cNvPr>
            <p:cNvSpPr>
              <a:spLocks/>
            </p:cNvSpPr>
            <p:nvPr/>
          </p:nvSpPr>
          <p:spPr bwMode="auto">
            <a:xfrm>
              <a:off x="3729038" y="2587626"/>
              <a:ext cx="455613" cy="341313"/>
            </a:xfrm>
            <a:custGeom>
              <a:avLst/>
              <a:gdLst>
                <a:gd name="T0" fmla="*/ 82 w 121"/>
                <a:gd name="T1" fmla="*/ 53 h 91"/>
                <a:gd name="T2" fmla="*/ 121 w 121"/>
                <a:gd name="T3" fmla="*/ 0 h 91"/>
                <a:gd name="T4" fmla="*/ 33 w 121"/>
                <a:gd name="T5" fmla="*/ 0 h 91"/>
                <a:gd name="T6" fmla="*/ 0 w 121"/>
                <a:gd name="T7" fmla="*/ 34 h 91"/>
                <a:gd name="T8" fmla="*/ 0 w 121"/>
                <a:gd name="T9" fmla="*/ 61 h 91"/>
                <a:gd name="T10" fmla="*/ 82 w 121"/>
                <a:gd name="T11" fmla="*/ 91 h 91"/>
                <a:gd name="T12" fmla="*/ 82 w 121"/>
                <a:gd name="T13" fmla="*/ 53 h 91"/>
              </a:gdLst>
              <a:ahLst/>
              <a:cxnLst>
                <a:cxn ang="0">
                  <a:pos x="T0" y="T1"/>
                </a:cxn>
                <a:cxn ang="0">
                  <a:pos x="T2" y="T3"/>
                </a:cxn>
                <a:cxn ang="0">
                  <a:pos x="T4" y="T5"/>
                </a:cxn>
                <a:cxn ang="0">
                  <a:pos x="T6" y="T7"/>
                </a:cxn>
                <a:cxn ang="0">
                  <a:pos x="T8" y="T9"/>
                </a:cxn>
                <a:cxn ang="0">
                  <a:pos x="T10" y="T11"/>
                </a:cxn>
                <a:cxn ang="0">
                  <a:pos x="T12" y="T13"/>
                </a:cxn>
              </a:cxnLst>
              <a:rect l="0" t="0" r="r" b="b"/>
              <a:pathLst>
                <a:path w="121" h="91">
                  <a:moveTo>
                    <a:pt x="82" y="53"/>
                  </a:moveTo>
                  <a:cubicBezTo>
                    <a:pt x="82" y="28"/>
                    <a:pt x="98" y="7"/>
                    <a:pt x="121" y="0"/>
                  </a:cubicBezTo>
                  <a:cubicBezTo>
                    <a:pt x="33" y="0"/>
                    <a:pt x="33" y="0"/>
                    <a:pt x="33" y="0"/>
                  </a:cubicBezTo>
                  <a:cubicBezTo>
                    <a:pt x="15" y="0"/>
                    <a:pt x="0" y="15"/>
                    <a:pt x="0" y="34"/>
                  </a:cubicBezTo>
                  <a:cubicBezTo>
                    <a:pt x="0" y="61"/>
                    <a:pt x="0" y="61"/>
                    <a:pt x="0" y="61"/>
                  </a:cubicBezTo>
                  <a:cubicBezTo>
                    <a:pt x="22" y="79"/>
                    <a:pt x="50" y="91"/>
                    <a:pt x="82" y="91"/>
                  </a:cubicBezTo>
                  <a:lnTo>
                    <a:pt x="82" y="5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9" name="Freeform 16">
              <a:extLst>
                <a:ext uri="{FF2B5EF4-FFF2-40B4-BE49-F238E27FC236}">
                  <a16:creationId xmlns:a16="http://schemas.microsoft.com/office/drawing/2014/main" id="{170C33E4-C390-A943-A0FC-99C8CF7CA726}"/>
                </a:ext>
              </a:extLst>
            </p:cNvPr>
            <p:cNvSpPr>
              <a:spLocks/>
            </p:cNvSpPr>
            <p:nvPr/>
          </p:nvSpPr>
          <p:spPr bwMode="auto">
            <a:xfrm>
              <a:off x="5073651" y="2587626"/>
              <a:ext cx="455613" cy="341313"/>
            </a:xfrm>
            <a:custGeom>
              <a:avLst/>
              <a:gdLst>
                <a:gd name="T0" fmla="*/ 88 w 121"/>
                <a:gd name="T1" fmla="*/ 0 h 91"/>
                <a:gd name="T2" fmla="*/ 0 w 121"/>
                <a:gd name="T3" fmla="*/ 0 h 91"/>
                <a:gd name="T4" fmla="*/ 39 w 121"/>
                <a:gd name="T5" fmla="*/ 53 h 91"/>
                <a:gd name="T6" fmla="*/ 39 w 121"/>
                <a:gd name="T7" fmla="*/ 91 h 91"/>
                <a:gd name="T8" fmla="*/ 121 w 121"/>
                <a:gd name="T9" fmla="*/ 61 h 91"/>
                <a:gd name="T10" fmla="*/ 121 w 121"/>
                <a:gd name="T11" fmla="*/ 34 h 91"/>
                <a:gd name="T12" fmla="*/ 88 w 121"/>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21" h="91">
                  <a:moveTo>
                    <a:pt x="88" y="0"/>
                  </a:moveTo>
                  <a:cubicBezTo>
                    <a:pt x="0" y="0"/>
                    <a:pt x="0" y="0"/>
                    <a:pt x="0" y="0"/>
                  </a:cubicBezTo>
                  <a:cubicBezTo>
                    <a:pt x="22" y="7"/>
                    <a:pt x="39" y="28"/>
                    <a:pt x="39" y="53"/>
                  </a:cubicBezTo>
                  <a:cubicBezTo>
                    <a:pt x="39" y="91"/>
                    <a:pt x="39" y="91"/>
                    <a:pt x="39" y="91"/>
                  </a:cubicBezTo>
                  <a:cubicBezTo>
                    <a:pt x="70" y="91"/>
                    <a:pt x="99" y="79"/>
                    <a:pt x="121" y="61"/>
                  </a:cubicBezTo>
                  <a:cubicBezTo>
                    <a:pt x="121" y="34"/>
                    <a:pt x="121" y="34"/>
                    <a:pt x="121" y="34"/>
                  </a:cubicBezTo>
                  <a:cubicBezTo>
                    <a:pt x="121" y="15"/>
                    <a:pt x="106" y="0"/>
                    <a:pt x="8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0" name="Freeform 17">
              <a:extLst>
                <a:ext uri="{FF2B5EF4-FFF2-40B4-BE49-F238E27FC236}">
                  <a16:creationId xmlns:a16="http://schemas.microsoft.com/office/drawing/2014/main" id="{53472878-4C74-AA42-B0CD-DC5CA3390F32}"/>
                </a:ext>
              </a:extLst>
            </p:cNvPr>
            <p:cNvSpPr>
              <a:spLocks/>
            </p:cNvSpPr>
            <p:nvPr/>
          </p:nvSpPr>
          <p:spPr bwMode="auto">
            <a:xfrm>
              <a:off x="3784601" y="1163638"/>
              <a:ext cx="2112963" cy="982663"/>
            </a:xfrm>
            <a:custGeom>
              <a:avLst/>
              <a:gdLst>
                <a:gd name="T0" fmla="*/ 10 w 561"/>
                <a:gd name="T1" fmla="*/ 134 h 261"/>
                <a:gd name="T2" fmla="*/ 224 w 561"/>
                <a:gd name="T3" fmla="*/ 46 h 261"/>
                <a:gd name="T4" fmla="*/ 438 w 561"/>
                <a:gd name="T5" fmla="*/ 134 h 261"/>
                <a:gd name="T6" fmla="*/ 455 w 561"/>
                <a:gd name="T7" fmla="*/ 153 h 261"/>
                <a:gd name="T8" fmla="*/ 417 w 561"/>
                <a:gd name="T9" fmla="*/ 170 h 261"/>
                <a:gd name="T10" fmla="*/ 417 w 561"/>
                <a:gd name="T11" fmla="*/ 199 h 261"/>
                <a:gd name="T12" fmla="*/ 561 w 561"/>
                <a:gd name="T13" fmla="*/ 261 h 261"/>
                <a:gd name="T14" fmla="*/ 543 w 561"/>
                <a:gd name="T15" fmla="*/ 105 h 261"/>
                <a:gd name="T16" fmla="*/ 515 w 561"/>
                <a:gd name="T17" fmla="*/ 97 h 261"/>
                <a:gd name="T18" fmla="*/ 491 w 561"/>
                <a:gd name="T19" fmla="*/ 125 h 261"/>
                <a:gd name="T20" fmla="*/ 224 w 561"/>
                <a:gd name="T21" fmla="*/ 0 h 261"/>
                <a:gd name="T22" fmla="*/ 0 w 561"/>
                <a:gd name="T23" fmla="*/ 81 h 261"/>
                <a:gd name="T24" fmla="*/ 7 w 561"/>
                <a:gd name="T25" fmla="*/ 137 h 261"/>
                <a:gd name="T26" fmla="*/ 10 w 561"/>
                <a:gd name="T27" fmla="*/ 13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 h="261">
                  <a:moveTo>
                    <a:pt x="10" y="134"/>
                  </a:moveTo>
                  <a:cubicBezTo>
                    <a:pt x="67" y="77"/>
                    <a:pt x="143" y="46"/>
                    <a:pt x="224" y="46"/>
                  </a:cubicBezTo>
                  <a:cubicBezTo>
                    <a:pt x="305" y="46"/>
                    <a:pt x="381" y="77"/>
                    <a:pt x="438" y="134"/>
                  </a:cubicBezTo>
                  <a:cubicBezTo>
                    <a:pt x="444" y="140"/>
                    <a:pt x="450" y="147"/>
                    <a:pt x="455" y="153"/>
                  </a:cubicBezTo>
                  <a:cubicBezTo>
                    <a:pt x="417" y="170"/>
                    <a:pt x="417" y="170"/>
                    <a:pt x="417" y="170"/>
                  </a:cubicBezTo>
                  <a:cubicBezTo>
                    <a:pt x="404" y="175"/>
                    <a:pt x="404" y="193"/>
                    <a:pt x="417" y="199"/>
                  </a:cubicBezTo>
                  <a:cubicBezTo>
                    <a:pt x="561" y="261"/>
                    <a:pt x="561" y="261"/>
                    <a:pt x="561" y="261"/>
                  </a:cubicBezTo>
                  <a:cubicBezTo>
                    <a:pt x="543" y="105"/>
                    <a:pt x="543" y="105"/>
                    <a:pt x="543" y="105"/>
                  </a:cubicBezTo>
                  <a:cubicBezTo>
                    <a:pt x="541" y="91"/>
                    <a:pt x="524" y="86"/>
                    <a:pt x="515" y="97"/>
                  </a:cubicBezTo>
                  <a:cubicBezTo>
                    <a:pt x="491" y="125"/>
                    <a:pt x="491" y="125"/>
                    <a:pt x="491" y="125"/>
                  </a:cubicBezTo>
                  <a:cubicBezTo>
                    <a:pt x="427" y="49"/>
                    <a:pt x="331" y="0"/>
                    <a:pt x="224" y="0"/>
                  </a:cubicBezTo>
                  <a:cubicBezTo>
                    <a:pt x="139" y="0"/>
                    <a:pt x="61" y="31"/>
                    <a:pt x="0" y="81"/>
                  </a:cubicBezTo>
                  <a:cubicBezTo>
                    <a:pt x="7" y="137"/>
                    <a:pt x="7" y="137"/>
                    <a:pt x="7" y="137"/>
                  </a:cubicBezTo>
                  <a:cubicBezTo>
                    <a:pt x="8" y="136"/>
                    <a:pt x="9" y="135"/>
                    <a:pt x="10" y="1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1" name="Freeform 18">
              <a:extLst>
                <a:ext uri="{FF2B5EF4-FFF2-40B4-BE49-F238E27FC236}">
                  <a16:creationId xmlns:a16="http://schemas.microsoft.com/office/drawing/2014/main" id="{62E6EC65-C734-C04A-B882-F41608A92975}"/>
                </a:ext>
              </a:extLst>
            </p:cNvPr>
            <p:cNvSpPr>
              <a:spLocks/>
            </p:cNvSpPr>
            <p:nvPr/>
          </p:nvSpPr>
          <p:spPr bwMode="auto">
            <a:xfrm>
              <a:off x="4264026" y="2184401"/>
              <a:ext cx="1674813" cy="1809750"/>
            </a:xfrm>
            <a:custGeom>
              <a:avLst/>
              <a:gdLst>
                <a:gd name="T0" fmla="*/ 445 w 445"/>
                <a:gd name="T1" fmla="*/ 78 h 481"/>
                <a:gd name="T2" fmla="*/ 441 w 445"/>
                <a:gd name="T3" fmla="*/ 20 h 481"/>
                <a:gd name="T4" fmla="*/ 390 w 445"/>
                <a:gd name="T5" fmla="*/ 0 h 481"/>
                <a:gd name="T6" fmla="*/ 400 w 445"/>
                <a:gd name="T7" fmla="*/ 78 h 481"/>
                <a:gd name="T8" fmla="*/ 311 w 445"/>
                <a:gd name="T9" fmla="*/ 292 h 481"/>
                <a:gd name="T10" fmla="*/ 146 w 445"/>
                <a:gd name="T11" fmla="*/ 377 h 481"/>
                <a:gd name="T12" fmla="*/ 151 w 445"/>
                <a:gd name="T13" fmla="*/ 334 h 481"/>
                <a:gd name="T14" fmla="*/ 125 w 445"/>
                <a:gd name="T15" fmla="*/ 320 h 481"/>
                <a:gd name="T16" fmla="*/ 0 w 445"/>
                <a:gd name="T17" fmla="*/ 414 h 481"/>
                <a:gd name="T18" fmla="*/ 144 w 445"/>
                <a:gd name="T19" fmla="*/ 476 h 481"/>
                <a:gd name="T20" fmla="*/ 165 w 445"/>
                <a:gd name="T21" fmla="*/ 456 h 481"/>
                <a:gd name="T22" fmla="*/ 153 w 445"/>
                <a:gd name="T23" fmla="*/ 422 h 481"/>
                <a:gd name="T24" fmla="*/ 445 w 445"/>
                <a:gd name="T25" fmla="*/ 7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81">
                  <a:moveTo>
                    <a:pt x="445" y="78"/>
                  </a:moveTo>
                  <a:cubicBezTo>
                    <a:pt x="445" y="58"/>
                    <a:pt x="444" y="39"/>
                    <a:pt x="441" y="20"/>
                  </a:cubicBezTo>
                  <a:cubicBezTo>
                    <a:pt x="390" y="0"/>
                    <a:pt x="390" y="0"/>
                    <a:pt x="390" y="0"/>
                  </a:cubicBezTo>
                  <a:cubicBezTo>
                    <a:pt x="396" y="25"/>
                    <a:pt x="400" y="51"/>
                    <a:pt x="400" y="78"/>
                  </a:cubicBezTo>
                  <a:cubicBezTo>
                    <a:pt x="400" y="159"/>
                    <a:pt x="368" y="235"/>
                    <a:pt x="311" y="292"/>
                  </a:cubicBezTo>
                  <a:cubicBezTo>
                    <a:pt x="266" y="337"/>
                    <a:pt x="208" y="367"/>
                    <a:pt x="146" y="377"/>
                  </a:cubicBezTo>
                  <a:cubicBezTo>
                    <a:pt x="151" y="334"/>
                    <a:pt x="151" y="334"/>
                    <a:pt x="151" y="334"/>
                  </a:cubicBezTo>
                  <a:cubicBezTo>
                    <a:pt x="152" y="320"/>
                    <a:pt x="136" y="311"/>
                    <a:pt x="125" y="320"/>
                  </a:cubicBezTo>
                  <a:cubicBezTo>
                    <a:pt x="0" y="414"/>
                    <a:pt x="0" y="414"/>
                    <a:pt x="0" y="414"/>
                  </a:cubicBezTo>
                  <a:cubicBezTo>
                    <a:pt x="144" y="476"/>
                    <a:pt x="144" y="476"/>
                    <a:pt x="144" y="476"/>
                  </a:cubicBezTo>
                  <a:cubicBezTo>
                    <a:pt x="157" y="481"/>
                    <a:pt x="170" y="469"/>
                    <a:pt x="165" y="456"/>
                  </a:cubicBezTo>
                  <a:cubicBezTo>
                    <a:pt x="153" y="422"/>
                    <a:pt x="153" y="422"/>
                    <a:pt x="153" y="422"/>
                  </a:cubicBezTo>
                  <a:cubicBezTo>
                    <a:pt x="319" y="395"/>
                    <a:pt x="445" y="251"/>
                    <a:pt x="445" y="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42" name="Freeform 19">
              <a:extLst>
                <a:ext uri="{FF2B5EF4-FFF2-40B4-BE49-F238E27FC236}">
                  <a16:creationId xmlns:a16="http://schemas.microsoft.com/office/drawing/2014/main" id="{84184628-A67F-894D-B9AF-8F7531A05CC2}"/>
                </a:ext>
              </a:extLst>
            </p:cNvPr>
            <p:cNvSpPr>
              <a:spLocks/>
            </p:cNvSpPr>
            <p:nvPr/>
          </p:nvSpPr>
          <p:spPr bwMode="auto">
            <a:xfrm>
              <a:off x="3186113" y="1544638"/>
              <a:ext cx="1136650" cy="2155825"/>
            </a:xfrm>
            <a:custGeom>
              <a:avLst/>
              <a:gdLst>
                <a:gd name="T0" fmla="*/ 169 w 302"/>
                <a:gd name="T1" fmla="*/ 462 h 573"/>
                <a:gd name="T2" fmla="*/ 80 w 302"/>
                <a:gd name="T3" fmla="*/ 248 h 573"/>
                <a:gd name="T4" fmla="*/ 97 w 302"/>
                <a:gd name="T5" fmla="*/ 146 h 573"/>
                <a:gd name="T6" fmla="*/ 130 w 302"/>
                <a:gd name="T7" fmla="*/ 170 h 573"/>
                <a:gd name="T8" fmla="*/ 156 w 302"/>
                <a:gd name="T9" fmla="*/ 156 h 573"/>
                <a:gd name="T10" fmla="*/ 137 w 302"/>
                <a:gd name="T11" fmla="*/ 0 h 573"/>
                <a:gd name="T12" fmla="*/ 11 w 302"/>
                <a:gd name="T13" fmla="*/ 94 h 573"/>
                <a:gd name="T14" fmla="*/ 18 w 302"/>
                <a:gd name="T15" fmla="*/ 122 h 573"/>
                <a:gd name="T16" fmla="*/ 55 w 302"/>
                <a:gd name="T17" fmla="*/ 129 h 573"/>
                <a:gd name="T18" fmla="*/ 34 w 302"/>
                <a:gd name="T19" fmla="*/ 248 h 573"/>
                <a:gd name="T20" fmla="*/ 258 w 302"/>
                <a:gd name="T21" fmla="*/ 573 h 573"/>
                <a:gd name="T22" fmla="*/ 302 w 302"/>
                <a:gd name="T23" fmla="*/ 540 h 573"/>
                <a:gd name="T24" fmla="*/ 169 w 302"/>
                <a:gd name="T25" fmla="*/ 46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573">
                  <a:moveTo>
                    <a:pt x="169" y="462"/>
                  </a:moveTo>
                  <a:cubicBezTo>
                    <a:pt x="111" y="405"/>
                    <a:pt x="80" y="329"/>
                    <a:pt x="80" y="248"/>
                  </a:cubicBezTo>
                  <a:cubicBezTo>
                    <a:pt x="80" y="212"/>
                    <a:pt x="86" y="178"/>
                    <a:pt x="97" y="146"/>
                  </a:cubicBezTo>
                  <a:cubicBezTo>
                    <a:pt x="130" y="170"/>
                    <a:pt x="130" y="170"/>
                    <a:pt x="130" y="170"/>
                  </a:cubicBezTo>
                  <a:cubicBezTo>
                    <a:pt x="142" y="179"/>
                    <a:pt x="157" y="169"/>
                    <a:pt x="156" y="156"/>
                  </a:cubicBezTo>
                  <a:cubicBezTo>
                    <a:pt x="137" y="0"/>
                    <a:pt x="137" y="0"/>
                    <a:pt x="137" y="0"/>
                  </a:cubicBezTo>
                  <a:cubicBezTo>
                    <a:pt x="11" y="94"/>
                    <a:pt x="11" y="94"/>
                    <a:pt x="11" y="94"/>
                  </a:cubicBezTo>
                  <a:cubicBezTo>
                    <a:pt x="0" y="102"/>
                    <a:pt x="4" y="120"/>
                    <a:pt x="18" y="122"/>
                  </a:cubicBezTo>
                  <a:cubicBezTo>
                    <a:pt x="55" y="129"/>
                    <a:pt x="55" y="129"/>
                    <a:pt x="55" y="129"/>
                  </a:cubicBezTo>
                  <a:cubicBezTo>
                    <a:pt x="42" y="166"/>
                    <a:pt x="34" y="206"/>
                    <a:pt x="34" y="248"/>
                  </a:cubicBezTo>
                  <a:cubicBezTo>
                    <a:pt x="34" y="396"/>
                    <a:pt x="127" y="523"/>
                    <a:pt x="258" y="573"/>
                  </a:cubicBezTo>
                  <a:cubicBezTo>
                    <a:pt x="302" y="540"/>
                    <a:pt x="302" y="540"/>
                    <a:pt x="302" y="540"/>
                  </a:cubicBezTo>
                  <a:cubicBezTo>
                    <a:pt x="252" y="526"/>
                    <a:pt x="206" y="499"/>
                    <a:pt x="169" y="4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grpSp>
      <p:sp>
        <p:nvSpPr>
          <p:cNvPr id="43" name="TextBox 42">
            <a:extLst>
              <a:ext uri="{FF2B5EF4-FFF2-40B4-BE49-F238E27FC236}">
                <a16:creationId xmlns:a16="http://schemas.microsoft.com/office/drawing/2014/main" id="{30C96B99-91F6-F34A-A2D5-79D4EB636F04}"/>
              </a:ext>
            </a:extLst>
          </p:cNvPr>
          <p:cNvSpPr txBox="1"/>
          <p:nvPr/>
        </p:nvSpPr>
        <p:spPr>
          <a:xfrm>
            <a:off x="5406330" y="2943463"/>
            <a:ext cx="3109020" cy="276999"/>
          </a:xfrm>
          <a:prstGeom prst="rect">
            <a:avLst/>
          </a:prstGeom>
          <a:noFill/>
        </p:spPr>
        <p:txBody>
          <a:bodyPr wrap="square" rtlCol="0">
            <a:spAutoFit/>
          </a:bodyPr>
          <a:lstStyle/>
          <a:p>
            <a:r>
              <a:rPr lang="en-US" sz="1200" dirty="0">
                <a:solidFill>
                  <a:schemeClr val="accent5"/>
                </a:solidFill>
                <a:latin typeface="Avenir Book" panose="02000503020000020003" pitchFamily="2" charset="0"/>
              </a:rPr>
              <a:t>Privacy First: </a:t>
            </a:r>
            <a:r>
              <a:rPr lang="en-US" sz="1200" b="1" dirty="0">
                <a:solidFill>
                  <a:schemeClr val="accent5"/>
                </a:solidFill>
                <a:latin typeface="Avenir Book" panose="02000503020000020003" pitchFamily="2" charset="0"/>
              </a:rPr>
              <a:t>GDPR and CCPA </a:t>
            </a:r>
            <a:r>
              <a:rPr lang="en-US" sz="1200" dirty="0">
                <a:solidFill>
                  <a:schemeClr val="accent5"/>
                </a:solidFill>
                <a:latin typeface="Avenir Book" panose="02000503020000020003" pitchFamily="2" charset="0"/>
              </a:rPr>
              <a:t>compliant</a:t>
            </a:r>
          </a:p>
        </p:txBody>
      </p:sp>
      <p:grpSp>
        <p:nvGrpSpPr>
          <p:cNvPr id="46" name="Group 45">
            <a:extLst>
              <a:ext uri="{FF2B5EF4-FFF2-40B4-BE49-F238E27FC236}">
                <a16:creationId xmlns:a16="http://schemas.microsoft.com/office/drawing/2014/main" id="{D2C076F5-5B6D-084F-B02E-E2988160E63E}"/>
              </a:ext>
            </a:extLst>
          </p:cNvPr>
          <p:cNvGrpSpPr>
            <a:grpSpLocks noChangeAspect="1"/>
          </p:cNvGrpSpPr>
          <p:nvPr/>
        </p:nvGrpSpPr>
        <p:grpSpPr>
          <a:xfrm>
            <a:off x="4784290" y="3546196"/>
            <a:ext cx="502920" cy="495141"/>
            <a:chOff x="3138488" y="1157288"/>
            <a:chExt cx="2867025" cy="2828926"/>
          </a:xfrm>
          <a:solidFill>
            <a:schemeClr val="accent3"/>
          </a:solidFill>
        </p:grpSpPr>
        <p:sp>
          <p:nvSpPr>
            <p:cNvPr id="47" name="Freeform 61">
              <a:extLst>
                <a:ext uri="{FF2B5EF4-FFF2-40B4-BE49-F238E27FC236}">
                  <a16:creationId xmlns:a16="http://schemas.microsoft.com/office/drawing/2014/main" id="{97B8AE09-13C8-5448-865F-63A8639E6DBB}"/>
                </a:ext>
              </a:extLst>
            </p:cNvPr>
            <p:cNvSpPr>
              <a:spLocks/>
            </p:cNvSpPr>
            <p:nvPr/>
          </p:nvSpPr>
          <p:spPr bwMode="auto">
            <a:xfrm>
              <a:off x="3138488" y="1273176"/>
              <a:ext cx="2867025" cy="2597150"/>
            </a:xfrm>
            <a:custGeom>
              <a:avLst/>
              <a:gdLst>
                <a:gd name="T0" fmla="*/ 741 w 762"/>
                <a:gd name="T1" fmla="*/ 0 h 690"/>
                <a:gd name="T2" fmla="*/ 689 w 762"/>
                <a:gd name="T3" fmla="*/ 0 h 690"/>
                <a:gd name="T4" fmla="*/ 659 w 762"/>
                <a:gd name="T5" fmla="*/ 13 h 690"/>
                <a:gd name="T6" fmla="*/ 10 w 762"/>
                <a:gd name="T7" fmla="*/ 662 h 690"/>
                <a:gd name="T8" fmla="*/ 21 w 762"/>
                <a:gd name="T9" fmla="*/ 690 h 690"/>
                <a:gd name="T10" fmla="*/ 73 w 762"/>
                <a:gd name="T11" fmla="*/ 690 h 690"/>
                <a:gd name="T12" fmla="*/ 103 w 762"/>
                <a:gd name="T13" fmla="*/ 677 h 690"/>
                <a:gd name="T14" fmla="*/ 752 w 762"/>
                <a:gd name="T15" fmla="*/ 28 h 690"/>
                <a:gd name="T16" fmla="*/ 741 w 762"/>
                <a:gd name="T17"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2" h="690">
                  <a:moveTo>
                    <a:pt x="741" y="0"/>
                  </a:moveTo>
                  <a:cubicBezTo>
                    <a:pt x="689" y="0"/>
                    <a:pt x="689" y="0"/>
                    <a:pt x="689" y="0"/>
                  </a:cubicBezTo>
                  <a:cubicBezTo>
                    <a:pt x="678" y="0"/>
                    <a:pt x="667" y="5"/>
                    <a:pt x="659" y="13"/>
                  </a:cubicBezTo>
                  <a:cubicBezTo>
                    <a:pt x="10" y="662"/>
                    <a:pt x="10" y="662"/>
                    <a:pt x="10" y="662"/>
                  </a:cubicBezTo>
                  <a:cubicBezTo>
                    <a:pt x="0" y="672"/>
                    <a:pt x="7" y="690"/>
                    <a:pt x="21" y="690"/>
                  </a:cubicBezTo>
                  <a:cubicBezTo>
                    <a:pt x="73" y="690"/>
                    <a:pt x="73" y="690"/>
                    <a:pt x="73" y="690"/>
                  </a:cubicBezTo>
                  <a:cubicBezTo>
                    <a:pt x="84" y="690"/>
                    <a:pt x="95" y="685"/>
                    <a:pt x="103" y="677"/>
                  </a:cubicBezTo>
                  <a:cubicBezTo>
                    <a:pt x="752" y="28"/>
                    <a:pt x="752" y="28"/>
                    <a:pt x="752" y="28"/>
                  </a:cubicBezTo>
                  <a:cubicBezTo>
                    <a:pt x="762" y="18"/>
                    <a:pt x="755" y="0"/>
                    <a:pt x="7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2">
              <a:extLst>
                <a:ext uri="{FF2B5EF4-FFF2-40B4-BE49-F238E27FC236}">
                  <a16:creationId xmlns:a16="http://schemas.microsoft.com/office/drawing/2014/main" id="{96B8373C-FFC3-A447-8156-2DF731706BB8}"/>
                </a:ext>
              </a:extLst>
            </p:cNvPr>
            <p:cNvSpPr>
              <a:spLocks/>
            </p:cNvSpPr>
            <p:nvPr/>
          </p:nvSpPr>
          <p:spPr bwMode="auto">
            <a:xfrm>
              <a:off x="4659313" y="2782888"/>
              <a:ext cx="184150" cy="184150"/>
            </a:xfrm>
            <a:custGeom>
              <a:avLst/>
              <a:gdLst>
                <a:gd name="T0" fmla="*/ 22 w 49"/>
                <a:gd name="T1" fmla="*/ 49 h 49"/>
                <a:gd name="T2" fmla="*/ 49 w 49"/>
                <a:gd name="T3" fmla="*/ 22 h 49"/>
                <a:gd name="T4" fmla="*/ 38 w 49"/>
                <a:gd name="T5" fmla="*/ 0 h 49"/>
                <a:gd name="T6" fmla="*/ 0 w 49"/>
                <a:gd name="T7" fmla="*/ 38 h 49"/>
                <a:gd name="T8" fmla="*/ 22 w 49"/>
                <a:gd name="T9" fmla="*/ 49 h 49"/>
              </a:gdLst>
              <a:ahLst/>
              <a:cxnLst>
                <a:cxn ang="0">
                  <a:pos x="T0" y="T1"/>
                </a:cxn>
                <a:cxn ang="0">
                  <a:pos x="T2" y="T3"/>
                </a:cxn>
                <a:cxn ang="0">
                  <a:pos x="T4" y="T5"/>
                </a:cxn>
                <a:cxn ang="0">
                  <a:pos x="T6" y="T7"/>
                </a:cxn>
                <a:cxn ang="0">
                  <a:pos x="T8" y="T9"/>
                </a:cxn>
              </a:cxnLst>
              <a:rect l="0" t="0" r="r" b="b"/>
              <a:pathLst>
                <a:path w="49" h="49">
                  <a:moveTo>
                    <a:pt x="22" y="49"/>
                  </a:moveTo>
                  <a:cubicBezTo>
                    <a:pt x="37" y="49"/>
                    <a:pt x="49" y="37"/>
                    <a:pt x="49" y="22"/>
                  </a:cubicBezTo>
                  <a:cubicBezTo>
                    <a:pt x="49" y="13"/>
                    <a:pt x="45" y="5"/>
                    <a:pt x="38" y="0"/>
                  </a:cubicBezTo>
                  <a:cubicBezTo>
                    <a:pt x="0" y="38"/>
                    <a:pt x="0" y="38"/>
                    <a:pt x="0" y="38"/>
                  </a:cubicBezTo>
                  <a:cubicBezTo>
                    <a:pt x="5" y="44"/>
                    <a:pt x="13" y="49"/>
                    <a:pt x="2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2E25D6FD-954B-FD42-854F-CAFBA48F1FE9}"/>
                </a:ext>
              </a:extLst>
            </p:cNvPr>
            <p:cNvSpPr>
              <a:spLocks/>
            </p:cNvSpPr>
            <p:nvPr/>
          </p:nvSpPr>
          <p:spPr bwMode="auto">
            <a:xfrm>
              <a:off x="4286251" y="2206626"/>
              <a:ext cx="176213" cy="177800"/>
            </a:xfrm>
            <a:custGeom>
              <a:avLst/>
              <a:gdLst>
                <a:gd name="T0" fmla="*/ 27 w 47"/>
                <a:gd name="T1" fmla="*/ 0 h 47"/>
                <a:gd name="T2" fmla="*/ 0 w 47"/>
                <a:gd name="T3" fmla="*/ 27 h 47"/>
                <a:gd name="T4" fmla="*/ 9 w 47"/>
                <a:gd name="T5" fmla="*/ 47 h 47"/>
                <a:gd name="T6" fmla="*/ 47 w 47"/>
                <a:gd name="T7" fmla="*/ 9 h 47"/>
                <a:gd name="T8" fmla="*/ 27 w 47"/>
                <a:gd name="T9" fmla="*/ 0 h 47"/>
              </a:gdLst>
              <a:ahLst/>
              <a:cxnLst>
                <a:cxn ang="0">
                  <a:pos x="T0" y="T1"/>
                </a:cxn>
                <a:cxn ang="0">
                  <a:pos x="T2" y="T3"/>
                </a:cxn>
                <a:cxn ang="0">
                  <a:pos x="T4" y="T5"/>
                </a:cxn>
                <a:cxn ang="0">
                  <a:pos x="T6" y="T7"/>
                </a:cxn>
                <a:cxn ang="0">
                  <a:pos x="T8" y="T9"/>
                </a:cxn>
              </a:cxnLst>
              <a:rect l="0" t="0" r="r" b="b"/>
              <a:pathLst>
                <a:path w="47" h="47">
                  <a:moveTo>
                    <a:pt x="27" y="0"/>
                  </a:moveTo>
                  <a:cubicBezTo>
                    <a:pt x="12" y="0"/>
                    <a:pt x="0" y="12"/>
                    <a:pt x="0" y="27"/>
                  </a:cubicBezTo>
                  <a:cubicBezTo>
                    <a:pt x="0" y="35"/>
                    <a:pt x="3" y="42"/>
                    <a:pt x="9" y="47"/>
                  </a:cubicBezTo>
                  <a:cubicBezTo>
                    <a:pt x="47" y="9"/>
                    <a:pt x="47" y="9"/>
                    <a:pt x="47" y="9"/>
                  </a:cubicBezTo>
                  <a:cubicBezTo>
                    <a:pt x="42" y="3"/>
                    <a:pt x="35"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64">
              <a:extLst>
                <a:ext uri="{FF2B5EF4-FFF2-40B4-BE49-F238E27FC236}">
                  <a16:creationId xmlns:a16="http://schemas.microsoft.com/office/drawing/2014/main" id="{60B212D3-89CE-E148-A6E5-B6E313DCECA9}"/>
                </a:ext>
              </a:extLst>
            </p:cNvPr>
            <p:cNvSpPr>
              <a:spLocks noChangeArrowheads="1"/>
            </p:cNvSpPr>
            <p:nvPr/>
          </p:nvSpPr>
          <p:spPr bwMode="auto">
            <a:xfrm>
              <a:off x="4281488" y="1695451"/>
              <a:ext cx="207963"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65">
              <a:extLst>
                <a:ext uri="{FF2B5EF4-FFF2-40B4-BE49-F238E27FC236}">
                  <a16:creationId xmlns:a16="http://schemas.microsoft.com/office/drawing/2014/main" id="{A0341715-3225-B040-BCB1-46030FB5B63D}"/>
                </a:ext>
              </a:extLst>
            </p:cNvPr>
            <p:cNvSpPr>
              <a:spLocks noChangeArrowheads="1"/>
            </p:cNvSpPr>
            <p:nvPr/>
          </p:nvSpPr>
          <p:spPr bwMode="auto">
            <a:xfrm>
              <a:off x="3668713" y="2341563"/>
              <a:ext cx="203200" cy="207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6">
              <a:extLst>
                <a:ext uri="{FF2B5EF4-FFF2-40B4-BE49-F238E27FC236}">
                  <a16:creationId xmlns:a16="http://schemas.microsoft.com/office/drawing/2014/main" id="{B1B8D774-24B8-F142-8FB3-A450BD2F2F50}"/>
                </a:ext>
              </a:extLst>
            </p:cNvPr>
            <p:cNvSpPr>
              <a:spLocks/>
            </p:cNvSpPr>
            <p:nvPr/>
          </p:nvSpPr>
          <p:spPr bwMode="auto">
            <a:xfrm>
              <a:off x="3819526" y="1819276"/>
              <a:ext cx="2166938" cy="2166938"/>
            </a:xfrm>
            <a:custGeom>
              <a:avLst/>
              <a:gdLst>
                <a:gd name="T0" fmla="*/ 488 w 576"/>
                <a:gd name="T1" fmla="*/ 34 h 576"/>
                <a:gd name="T2" fmla="*/ 481 w 576"/>
                <a:gd name="T3" fmla="*/ 125 h 576"/>
                <a:gd name="T4" fmla="*/ 532 w 576"/>
                <a:gd name="T5" fmla="*/ 200 h 576"/>
                <a:gd name="T6" fmla="*/ 481 w 576"/>
                <a:gd name="T7" fmla="*/ 275 h 576"/>
                <a:gd name="T8" fmla="*/ 488 w 576"/>
                <a:gd name="T9" fmla="*/ 366 h 576"/>
                <a:gd name="T10" fmla="*/ 406 w 576"/>
                <a:gd name="T11" fmla="*/ 406 h 576"/>
                <a:gd name="T12" fmla="*/ 366 w 576"/>
                <a:gd name="T13" fmla="*/ 488 h 576"/>
                <a:gd name="T14" fmla="*/ 275 w 576"/>
                <a:gd name="T15" fmla="*/ 481 h 576"/>
                <a:gd name="T16" fmla="*/ 200 w 576"/>
                <a:gd name="T17" fmla="*/ 532 h 576"/>
                <a:gd name="T18" fmla="*/ 125 w 576"/>
                <a:gd name="T19" fmla="*/ 481 h 576"/>
                <a:gd name="T20" fmla="*/ 34 w 576"/>
                <a:gd name="T21" fmla="*/ 488 h 576"/>
                <a:gd name="T22" fmla="*/ 31 w 576"/>
                <a:gd name="T23" fmla="*/ 486 h 576"/>
                <a:gd name="T24" fmla="*/ 0 w 576"/>
                <a:gd name="T25" fmla="*/ 517 h 576"/>
                <a:gd name="T26" fmla="*/ 12 w 576"/>
                <a:gd name="T27" fmla="*/ 526 h 576"/>
                <a:gd name="T28" fmla="*/ 111 w 576"/>
                <a:gd name="T29" fmla="*/ 533 h 576"/>
                <a:gd name="T30" fmla="*/ 200 w 576"/>
                <a:gd name="T31" fmla="*/ 576 h 576"/>
                <a:gd name="T32" fmla="*/ 289 w 576"/>
                <a:gd name="T33" fmla="*/ 533 h 576"/>
                <a:gd name="T34" fmla="*/ 388 w 576"/>
                <a:gd name="T35" fmla="*/ 526 h 576"/>
                <a:gd name="T36" fmla="*/ 444 w 576"/>
                <a:gd name="T37" fmla="*/ 444 h 576"/>
                <a:gd name="T38" fmla="*/ 526 w 576"/>
                <a:gd name="T39" fmla="*/ 388 h 576"/>
                <a:gd name="T40" fmla="*/ 533 w 576"/>
                <a:gd name="T41" fmla="*/ 289 h 576"/>
                <a:gd name="T42" fmla="*/ 576 w 576"/>
                <a:gd name="T43" fmla="*/ 200 h 576"/>
                <a:gd name="T44" fmla="*/ 533 w 576"/>
                <a:gd name="T45" fmla="*/ 111 h 576"/>
                <a:gd name="T46" fmla="*/ 526 w 576"/>
                <a:gd name="T47" fmla="*/ 12 h 576"/>
                <a:gd name="T48" fmla="*/ 517 w 576"/>
                <a:gd name="T49" fmla="*/ 0 h 576"/>
                <a:gd name="T50" fmla="*/ 486 w 576"/>
                <a:gd name="T51" fmla="*/ 31 h 576"/>
                <a:gd name="T52" fmla="*/ 488 w 576"/>
                <a:gd name="T53" fmla="*/ 3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576">
                  <a:moveTo>
                    <a:pt x="488" y="34"/>
                  </a:moveTo>
                  <a:cubicBezTo>
                    <a:pt x="502" y="58"/>
                    <a:pt x="498" y="90"/>
                    <a:pt x="481" y="125"/>
                  </a:cubicBezTo>
                  <a:cubicBezTo>
                    <a:pt x="514" y="147"/>
                    <a:pt x="532" y="172"/>
                    <a:pt x="532" y="200"/>
                  </a:cubicBezTo>
                  <a:cubicBezTo>
                    <a:pt x="532" y="228"/>
                    <a:pt x="514" y="253"/>
                    <a:pt x="481" y="275"/>
                  </a:cubicBezTo>
                  <a:cubicBezTo>
                    <a:pt x="498" y="310"/>
                    <a:pt x="502" y="342"/>
                    <a:pt x="488" y="366"/>
                  </a:cubicBezTo>
                  <a:cubicBezTo>
                    <a:pt x="474" y="390"/>
                    <a:pt x="445" y="403"/>
                    <a:pt x="406" y="406"/>
                  </a:cubicBezTo>
                  <a:cubicBezTo>
                    <a:pt x="403" y="445"/>
                    <a:pt x="390" y="474"/>
                    <a:pt x="366" y="488"/>
                  </a:cubicBezTo>
                  <a:cubicBezTo>
                    <a:pt x="342" y="502"/>
                    <a:pt x="310" y="498"/>
                    <a:pt x="275" y="481"/>
                  </a:cubicBezTo>
                  <a:cubicBezTo>
                    <a:pt x="253" y="513"/>
                    <a:pt x="228" y="532"/>
                    <a:pt x="200" y="532"/>
                  </a:cubicBezTo>
                  <a:cubicBezTo>
                    <a:pt x="172" y="532"/>
                    <a:pt x="147" y="513"/>
                    <a:pt x="125" y="481"/>
                  </a:cubicBezTo>
                  <a:cubicBezTo>
                    <a:pt x="90" y="498"/>
                    <a:pt x="58" y="502"/>
                    <a:pt x="34" y="488"/>
                  </a:cubicBezTo>
                  <a:cubicBezTo>
                    <a:pt x="33" y="487"/>
                    <a:pt x="32" y="487"/>
                    <a:pt x="31" y="486"/>
                  </a:cubicBezTo>
                  <a:cubicBezTo>
                    <a:pt x="0" y="517"/>
                    <a:pt x="0" y="517"/>
                    <a:pt x="0" y="517"/>
                  </a:cubicBezTo>
                  <a:cubicBezTo>
                    <a:pt x="4" y="520"/>
                    <a:pt x="8" y="523"/>
                    <a:pt x="12" y="526"/>
                  </a:cubicBezTo>
                  <a:cubicBezTo>
                    <a:pt x="43" y="544"/>
                    <a:pt x="78" y="543"/>
                    <a:pt x="111" y="533"/>
                  </a:cubicBezTo>
                  <a:cubicBezTo>
                    <a:pt x="134" y="558"/>
                    <a:pt x="164" y="576"/>
                    <a:pt x="200" y="576"/>
                  </a:cubicBezTo>
                  <a:cubicBezTo>
                    <a:pt x="236" y="576"/>
                    <a:pt x="266" y="558"/>
                    <a:pt x="289" y="533"/>
                  </a:cubicBezTo>
                  <a:cubicBezTo>
                    <a:pt x="322" y="543"/>
                    <a:pt x="357" y="544"/>
                    <a:pt x="388" y="526"/>
                  </a:cubicBezTo>
                  <a:cubicBezTo>
                    <a:pt x="419" y="508"/>
                    <a:pt x="436" y="477"/>
                    <a:pt x="444" y="444"/>
                  </a:cubicBezTo>
                  <a:cubicBezTo>
                    <a:pt x="477" y="436"/>
                    <a:pt x="508" y="419"/>
                    <a:pt x="526" y="388"/>
                  </a:cubicBezTo>
                  <a:cubicBezTo>
                    <a:pt x="544" y="357"/>
                    <a:pt x="543" y="322"/>
                    <a:pt x="533" y="289"/>
                  </a:cubicBezTo>
                  <a:cubicBezTo>
                    <a:pt x="558" y="266"/>
                    <a:pt x="576" y="236"/>
                    <a:pt x="576" y="200"/>
                  </a:cubicBezTo>
                  <a:cubicBezTo>
                    <a:pt x="576" y="164"/>
                    <a:pt x="558" y="134"/>
                    <a:pt x="533" y="111"/>
                  </a:cubicBezTo>
                  <a:cubicBezTo>
                    <a:pt x="543" y="78"/>
                    <a:pt x="544" y="43"/>
                    <a:pt x="526" y="12"/>
                  </a:cubicBezTo>
                  <a:cubicBezTo>
                    <a:pt x="523" y="8"/>
                    <a:pt x="520" y="3"/>
                    <a:pt x="517" y="0"/>
                  </a:cubicBezTo>
                  <a:cubicBezTo>
                    <a:pt x="486" y="31"/>
                    <a:pt x="486" y="31"/>
                    <a:pt x="486" y="31"/>
                  </a:cubicBezTo>
                  <a:cubicBezTo>
                    <a:pt x="487" y="32"/>
                    <a:pt x="487" y="33"/>
                    <a:pt x="48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7">
              <a:extLst>
                <a:ext uri="{FF2B5EF4-FFF2-40B4-BE49-F238E27FC236}">
                  <a16:creationId xmlns:a16="http://schemas.microsoft.com/office/drawing/2014/main" id="{D6951F18-BB6B-C04C-B36D-FA608B14CCC7}"/>
                </a:ext>
              </a:extLst>
            </p:cNvPr>
            <p:cNvSpPr>
              <a:spLocks/>
            </p:cNvSpPr>
            <p:nvPr/>
          </p:nvSpPr>
          <p:spPr bwMode="auto">
            <a:xfrm>
              <a:off x="3157538" y="1157288"/>
              <a:ext cx="2166938" cy="2166938"/>
            </a:xfrm>
            <a:custGeom>
              <a:avLst/>
              <a:gdLst>
                <a:gd name="T0" fmla="*/ 88 w 576"/>
                <a:gd name="T1" fmla="*/ 542 h 576"/>
                <a:gd name="T2" fmla="*/ 95 w 576"/>
                <a:gd name="T3" fmla="*/ 451 h 576"/>
                <a:gd name="T4" fmla="*/ 44 w 576"/>
                <a:gd name="T5" fmla="*/ 376 h 576"/>
                <a:gd name="T6" fmla="*/ 95 w 576"/>
                <a:gd name="T7" fmla="*/ 301 h 576"/>
                <a:gd name="T8" fmla="*/ 88 w 576"/>
                <a:gd name="T9" fmla="*/ 210 h 576"/>
                <a:gd name="T10" fmla="*/ 170 w 576"/>
                <a:gd name="T11" fmla="*/ 170 h 576"/>
                <a:gd name="T12" fmla="*/ 210 w 576"/>
                <a:gd name="T13" fmla="*/ 88 h 576"/>
                <a:gd name="T14" fmla="*/ 301 w 576"/>
                <a:gd name="T15" fmla="*/ 95 h 576"/>
                <a:gd name="T16" fmla="*/ 376 w 576"/>
                <a:gd name="T17" fmla="*/ 44 h 576"/>
                <a:gd name="T18" fmla="*/ 451 w 576"/>
                <a:gd name="T19" fmla="*/ 95 h 576"/>
                <a:gd name="T20" fmla="*/ 542 w 576"/>
                <a:gd name="T21" fmla="*/ 88 h 576"/>
                <a:gd name="T22" fmla="*/ 545 w 576"/>
                <a:gd name="T23" fmla="*/ 90 h 576"/>
                <a:gd name="T24" fmla="*/ 576 w 576"/>
                <a:gd name="T25" fmla="*/ 59 h 576"/>
                <a:gd name="T26" fmla="*/ 564 w 576"/>
                <a:gd name="T27" fmla="*/ 50 h 576"/>
                <a:gd name="T28" fmla="*/ 465 w 576"/>
                <a:gd name="T29" fmla="*/ 43 h 576"/>
                <a:gd name="T30" fmla="*/ 376 w 576"/>
                <a:gd name="T31" fmla="*/ 0 h 576"/>
                <a:gd name="T32" fmla="*/ 287 w 576"/>
                <a:gd name="T33" fmla="*/ 43 h 576"/>
                <a:gd name="T34" fmla="*/ 188 w 576"/>
                <a:gd name="T35" fmla="*/ 50 h 576"/>
                <a:gd name="T36" fmla="*/ 132 w 576"/>
                <a:gd name="T37" fmla="*/ 132 h 576"/>
                <a:gd name="T38" fmla="*/ 50 w 576"/>
                <a:gd name="T39" fmla="*/ 188 h 576"/>
                <a:gd name="T40" fmla="*/ 43 w 576"/>
                <a:gd name="T41" fmla="*/ 287 h 576"/>
                <a:gd name="T42" fmla="*/ 0 w 576"/>
                <a:gd name="T43" fmla="*/ 376 h 576"/>
                <a:gd name="T44" fmla="*/ 43 w 576"/>
                <a:gd name="T45" fmla="*/ 465 h 576"/>
                <a:gd name="T46" fmla="*/ 50 w 576"/>
                <a:gd name="T47" fmla="*/ 564 h 576"/>
                <a:gd name="T48" fmla="*/ 59 w 576"/>
                <a:gd name="T49" fmla="*/ 576 h 576"/>
                <a:gd name="T50" fmla="*/ 90 w 576"/>
                <a:gd name="T51" fmla="*/ 545 h 576"/>
                <a:gd name="T52" fmla="*/ 88 w 576"/>
                <a:gd name="T53" fmla="*/ 54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576">
                  <a:moveTo>
                    <a:pt x="88" y="542"/>
                  </a:moveTo>
                  <a:cubicBezTo>
                    <a:pt x="74" y="518"/>
                    <a:pt x="78" y="486"/>
                    <a:pt x="95" y="451"/>
                  </a:cubicBezTo>
                  <a:cubicBezTo>
                    <a:pt x="63" y="429"/>
                    <a:pt x="44" y="404"/>
                    <a:pt x="44" y="376"/>
                  </a:cubicBezTo>
                  <a:cubicBezTo>
                    <a:pt x="44" y="348"/>
                    <a:pt x="63" y="323"/>
                    <a:pt x="95" y="301"/>
                  </a:cubicBezTo>
                  <a:cubicBezTo>
                    <a:pt x="78" y="266"/>
                    <a:pt x="74" y="234"/>
                    <a:pt x="88" y="210"/>
                  </a:cubicBezTo>
                  <a:cubicBezTo>
                    <a:pt x="102" y="186"/>
                    <a:pt x="132" y="173"/>
                    <a:pt x="170" y="170"/>
                  </a:cubicBezTo>
                  <a:cubicBezTo>
                    <a:pt x="173" y="132"/>
                    <a:pt x="186" y="102"/>
                    <a:pt x="210" y="88"/>
                  </a:cubicBezTo>
                  <a:cubicBezTo>
                    <a:pt x="234" y="74"/>
                    <a:pt x="266" y="78"/>
                    <a:pt x="301" y="95"/>
                  </a:cubicBezTo>
                  <a:cubicBezTo>
                    <a:pt x="323" y="63"/>
                    <a:pt x="348" y="44"/>
                    <a:pt x="376" y="44"/>
                  </a:cubicBezTo>
                  <a:cubicBezTo>
                    <a:pt x="404" y="44"/>
                    <a:pt x="429" y="63"/>
                    <a:pt x="451" y="95"/>
                  </a:cubicBezTo>
                  <a:cubicBezTo>
                    <a:pt x="486" y="78"/>
                    <a:pt x="518" y="74"/>
                    <a:pt x="542" y="88"/>
                  </a:cubicBezTo>
                  <a:cubicBezTo>
                    <a:pt x="543" y="89"/>
                    <a:pt x="544" y="89"/>
                    <a:pt x="545" y="90"/>
                  </a:cubicBezTo>
                  <a:cubicBezTo>
                    <a:pt x="576" y="59"/>
                    <a:pt x="576" y="59"/>
                    <a:pt x="576" y="59"/>
                  </a:cubicBezTo>
                  <a:cubicBezTo>
                    <a:pt x="572" y="56"/>
                    <a:pt x="568" y="53"/>
                    <a:pt x="564" y="50"/>
                  </a:cubicBezTo>
                  <a:cubicBezTo>
                    <a:pt x="533" y="32"/>
                    <a:pt x="498" y="33"/>
                    <a:pt x="465" y="43"/>
                  </a:cubicBezTo>
                  <a:cubicBezTo>
                    <a:pt x="442" y="18"/>
                    <a:pt x="412" y="0"/>
                    <a:pt x="376" y="0"/>
                  </a:cubicBezTo>
                  <a:cubicBezTo>
                    <a:pt x="340" y="0"/>
                    <a:pt x="310" y="18"/>
                    <a:pt x="287" y="43"/>
                  </a:cubicBezTo>
                  <a:cubicBezTo>
                    <a:pt x="254" y="33"/>
                    <a:pt x="219" y="32"/>
                    <a:pt x="188" y="50"/>
                  </a:cubicBezTo>
                  <a:cubicBezTo>
                    <a:pt x="157" y="69"/>
                    <a:pt x="140" y="99"/>
                    <a:pt x="132" y="132"/>
                  </a:cubicBezTo>
                  <a:cubicBezTo>
                    <a:pt x="99" y="140"/>
                    <a:pt x="69" y="157"/>
                    <a:pt x="50" y="188"/>
                  </a:cubicBezTo>
                  <a:cubicBezTo>
                    <a:pt x="32" y="219"/>
                    <a:pt x="33" y="254"/>
                    <a:pt x="43" y="287"/>
                  </a:cubicBezTo>
                  <a:cubicBezTo>
                    <a:pt x="18" y="310"/>
                    <a:pt x="0" y="340"/>
                    <a:pt x="0" y="376"/>
                  </a:cubicBezTo>
                  <a:cubicBezTo>
                    <a:pt x="0" y="412"/>
                    <a:pt x="18" y="442"/>
                    <a:pt x="43" y="465"/>
                  </a:cubicBezTo>
                  <a:cubicBezTo>
                    <a:pt x="33" y="498"/>
                    <a:pt x="32" y="533"/>
                    <a:pt x="50" y="564"/>
                  </a:cubicBezTo>
                  <a:cubicBezTo>
                    <a:pt x="53" y="568"/>
                    <a:pt x="56" y="572"/>
                    <a:pt x="59" y="576"/>
                  </a:cubicBezTo>
                  <a:cubicBezTo>
                    <a:pt x="90" y="545"/>
                    <a:pt x="90" y="545"/>
                    <a:pt x="90" y="545"/>
                  </a:cubicBezTo>
                  <a:cubicBezTo>
                    <a:pt x="89" y="544"/>
                    <a:pt x="89" y="543"/>
                    <a:pt x="88" y="5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68">
              <a:extLst>
                <a:ext uri="{FF2B5EF4-FFF2-40B4-BE49-F238E27FC236}">
                  <a16:creationId xmlns:a16="http://schemas.microsoft.com/office/drawing/2014/main" id="{E58A6DFD-3F32-F14A-BD1E-4B6290917D49}"/>
                </a:ext>
              </a:extLst>
            </p:cNvPr>
            <p:cNvSpPr>
              <a:spLocks noChangeArrowheads="1"/>
            </p:cNvSpPr>
            <p:nvPr/>
          </p:nvSpPr>
          <p:spPr bwMode="auto">
            <a:xfrm>
              <a:off x="5211763" y="2914651"/>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69">
              <a:extLst>
                <a:ext uri="{FF2B5EF4-FFF2-40B4-BE49-F238E27FC236}">
                  <a16:creationId xmlns:a16="http://schemas.microsoft.com/office/drawing/2014/main" id="{F8D67F57-A249-CD44-9313-4A65AC0F1898}"/>
                </a:ext>
              </a:extLst>
            </p:cNvPr>
            <p:cNvSpPr>
              <a:spLocks noChangeArrowheads="1"/>
            </p:cNvSpPr>
            <p:nvPr/>
          </p:nvSpPr>
          <p:spPr bwMode="auto">
            <a:xfrm>
              <a:off x="5211763" y="2341563"/>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70">
              <a:extLst>
                <a:ext uri="{FF2B5EF4-FFF2-40B4-BE49-F238E27FC236}">
                  <a16:creationId xmlns:a16="http://schemas.microsoft.com/office/drawing/2014/main" id="{7C68B415-E9DD-8E4D-B78C-C882D0B86D7A}"/>
                </a:ext>
              </a:extLst>
            </p:cNvPr>
            <p:cNvSpPr>
              <a:spLocks noChangeArrowheads="1"/>
            </p:cNvSpPr>
            <p:nvPr/>
          </p:nvSpPr>
          <p:spPr bwMode="auto">
            <a:xfrm>
              <a:off x="4632326" y="3321051"/>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7" name="TextBox 56">
            <a:extLst>
              <a:ext uri="{FF2B5EF4-FFF2-40B4-BE49-F238E27FC236}">
                <a16:creationId xmlns:a16="http://schemas.microsoft.com/office/drawing/2014/main" id="{C24AA830-52BF-2442-98CA-FE2ABAE8BC79}"/>
              </a:ext>
            </a:extLst>
          </p:cNvPr>
          <p:cNvSpPr txBox="1"/>
          <p:nvPr/>
        </p:nvSpPr>
        <p:spPr>
          <a:xfrm>
            <a:off x="5410371" y="3654759"/>
            <a:ext cx="2992483" cy="276999"/>
          </a:xfrm>
          <a:prstGeom prst="rect">
            <a:avLst/>
          </a:prstGeom>
          <a:noFill/>
        </p:spPr>
        <p:txBody>
          <a:bodyPr wrap="square" rtlCol="0">
            <a:spAutoFit/>
          </a:bodyPr>
          <a:lstStyle/>
          <a:p>
            <a:r>
              <a:rPr lang="en-US" sz="1200" dirty="0">
                <a:solidFill>
                  <a:schemeClr val="accent5"/>
                </a:solidFill>
                <a:latin typeface="Avenir Book" panose="02000503020000020003" pitchFamily="2" charset="0"/>
              </a:rPr>
              <a:t>No third-party cookies or fingerprinting</a:t>
            </a:r>
          </a:p>
        </p:txBody>
      </p:sp>
      <p:cxnSp>
        <p:nvCxnSpPr>
          <p:cNvPr id="69" name="Straight Arrow Connector 68">
            <a:extLst>
              <a:ext uri="{FF2B5EF4-FFF2-40B4-BE49-F238E27FC236}">
                <a16:creationId xmlns:a16="http://schemas.microsoft.com/office/drawing/2014/main" id="{F74FDBBA-000F-E64E-96E5-54BD4258C884}"/>
              </a:ext>
            </a:extLst>
          </p:cNvPr>
          <p:cNvCxnSpPr>
            <a:cxnSpLocks/>
          </p:cNvCxnSpPr>
          <p:nvPr/>
        </p:nvCxnSpPr>
        <p:spPr>
          <a:xfrm>
            <a:off x="406712" y="2314165"/>
            <a:ext cx="1531440" cy="0"/>
          </a:xfrm>
          <a:prstGeom prst="straightConnector1">
            <a:avLst/>
          </a:prstGeom>
          <a:ln w="571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405B145-75E2-A847-8044-BBD57AAA625F}"/>
              </a:ext>
            </a:extLst>
          </p:cNvPr>
          <p:cNvCxnSpPr>
            <a:cxnSpLocks/>
          </p:cNvCxnSpPr>
          <p:nvPr/>
        </p:nvCxnSpPr>
        <p:spPr>
          <a:xfrm flipV="1">
            <a:off x="370267" y="2991740"/>
            <a:ext cx="1613241" cy="5991"/>
          </a:xfrm>
          <a:prstGeom prst="straightConnector1">
            <a:avLst/>
          </a:prstGeom>
          <a:ln w="57150">
            <a:solidFill>
              <a:schemeClr val="accent5">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0765FE1-6C1D-A644-B215-A5F12867D0D7}"/>
              </a:ext>
            </a:extLst>
          </p:cNvPr>
          <p:cNvSpPr txBox="1"/>
          <p:nvPr/>
        </p:nvSpPr>
        <p:spPr>
          <a:xfrm>
            <a:off x="469793" y="2068793"/>
            <a:ext cx="1232496" cy="246221"/>
          </a:xfrm>
          <a:prstGeom prst="rect">
            <a:avLst/>
          </a:prstGeom>
          <a:noFill/>
        </p:spPr>
        <p:txBody>
          <a:bodyPr wrap="square" rtlCol="0">
            <a:spAutoFit/>
          </a:bodyPr>
          <a:lstStyle/>
          <a:p>
            <a:r>
              <a:rPr lang="en-US" sz="1000" dirty="0">
                <a:solidFill>
                  <a:schemeClr val="accent5"/>
                </a:solidFill>
                <a:latin typeface="Avenir Book" panose="02000503020000020003" pitchFamily="2" charset="0"/>
              </a:rPr>
              <a:t>Brand Site/CRM</a:t>
            </a:r>
          </a:p>
        </p:txBody>
      </p:sp>
      <p:sp>
        <p:nvSpPr>
          <p:cNvPr id="120" name="TextBox 119">
            <a:extLst>
              <a:ext uri="{FF2B5EF4-FFF2-40B4-BE49-F238E27FC236}">
                <a16:creationId xmlns:a16="http://schemas.microsoft.com/office/drawing/2014/main" id="{43508CB2-B783-5946-969D-C4E1D371E391}"/>
              </a:ext>
            </a:extLst>
          </p:cNvPr>
          <p:cNvSpPr txBox="1"/>
          <p:nvPr/>
        </p:nvSpPr>
        <p:spPr>
          <a:xfrm>
            <a:off x="468272" y="2750812"/>
            <a:ext cx="564578" cy="253916"/>
          </a:xfrm>
          <a:prstGeom prst="rect">
            <a:avLst/>
          </a:prstGeom>
          <a:noFill/>
        </p:spPr>
        <p:txBody>
          <a:bodyPr wrap="none" rtlCol="0">
            <a:spAutoFit/>
          </a:bodyPr>
          <a:lstStyle/>
          <a:p>
            <a:r>
              <a:rPr lang="en-US" sz="1050" dirty="0">
                <a:solidFill>
                  <a:schemeClr val="accent5"/>
                </a:solidFill>
                <a:latin typeface="Avenir Book" panose="02000503020000020003" pitchFamily="2" charset="0"/>
              </a:rPr>
              <a:t>Media</a:t>
            </a:r>
          </a:p>
        </p:txBody>
      </p:sp>
      <p:cxnSp>
        <p:nvCxnSpPr>
          <p:cNvPr id="10" name="Straight Connector 9">
            <a:extLst>
              <a:ext uri="{FF2B5EF4-FFF2-40B4-BE49-F238E27FC236}">
                <a16:creationId xmlns:a16="http://schemas.microsoft.com/office/drawing/2014/main" id="{BBB038A3-0EB3-3D44-9B12-DC69AE8064A1}"/>
              </a:ext>
            </a:extLst>
          </p:cNvPr>
          <p:cNvCxnSpPr/>
          <p:nvPr/>
        </p:nvCxnSpPr>
        <p:spPr>
          <a:xfrm>
            <a:off x="674085" y="1555000"/>
            <a:ext cx="0" cy="2315200"/>
          </a:xfrm>
          <a:prstGeom prst="line">
            <a:avLst/>
          </a:prstGeom>
          <a:ln w="19050" cap="sq">
            <a:solidFill>
              <a:schemeClr val="accent3">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9913D687-ED8F-C44A-82EC-5009BC49EF19}"/>
              </a:ext>
            </a:extLst>
          </p:cNvPr>
          <p:cNvSpPr txBox="1"/>
          <p:nvPr/>
        </p:nvSpPr>
        <p:spPr>
          <a:xfrm>
            <a:off x="1492323" y="1462094"/>
            <a:ext cx="1909497" cy="276999"/>
          </a:xfrm>
          <a:prstGeom prst="rect">
            <a:avLst/>
          </a:prstGeom>
          <a:noFill/>
        </p:spPr>
        <p:txBody>
          <a:bodyPr wrap="none" rtlCol="0">
            <a:spAutoFit/>
          </a:bodyPr>
          <a:lstStyle/>
          <a:p>
            <a:r>
              <a:rPr lang="en-US" sz="1200" dirty="0">
                <a:solidFill>
                  <a:schemeClr val="accent5"/>
                </a:solidFill>
                <a:latin typeface="Avenir Book" panose="02000503020000020003" pitchFamily="2" charset="0"/>
              </a:rPr>
              <a:t>Brand First-party Domain</a:t>
            </a:r>
          </a:p>
        </p:txBody>
      </p:sp>
      <p:pic>
        <p:nvPicPr>
          <p:cNvPr id="2" name="Picture 1">
            <a:extLst>
              <a:ext uri="{FF2B5EF4-FFF2-40B4-BE49-F238E27FC236}">
                <a16:creationId xmlns:a16="http://schemas.microsoft.com/office/drawing/2014/main" id="{9AC8C61B-BE14-2C43-9330-E70CBC2F67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7589" y="3795748"/>
            <a:ext cx="926575" cy="373448"/>
          </a:xfrm>
          <a:prstGeom prst="rect">
            <a:avLst/>
          </a:prstGeom>
          <a:ln>
            <a:solidFill>
              <a:schemeClr val="accent5">
                <a:lumMod val="40000"/>
                <a:lumOff val="60000"/>
              </a:schemeClr>
            </a:solidFill>
          </a:ln>
        </p:spPr>
      </p:pic>
      <p:pic>
        <p:nvPicPr>
          <p:cNvPr id="9" name="Picture 8">
            <a:extLst>
              <a:ext uri="{FF2B5EF4-FFF2-40B4-BE49-F238E27FC236}">
                <a16:creationId xmlns:a16="http://schemas.microsoft.com/office/drawing/2014/main" id="{907EAB4A-6C95-1D40-8E0C-9B398A15D2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2948" y="3788221"/>
            <a:ext cx="660136" cy="373449"/>
          </a:xfrm>
          <a:prstGeom prst="rect">
            <a:avLst/>
          </a:prstGeom>
        </p:spPr>
      </p:pic>
      <p:sp>
        <p:nvSpPr>
          <p:cNvPr id="11" name="TextBox 10">
            <a:extLst>
              <a:ext uri="{FF2B5EF4-FFF2-40B4-BE49-F238E27FC236}">
                <a16:creationId xmlns:a16="http://schemas.microsoft.com/office/drawing/2014/main" id="{AB3C0F48-895C-3342-BFFB-031F4B7354B3}"/>
              </a:ext>
            </a:extLst>
          </p:cNvPr>
          <p:cNvSpPr txBox="1"/>
          <p:nvPr/>
        </p:nvSpPr>
        <p:spPr>
          <a:xfrm>
            <a:off x="413886" y="4386185"/>
            <a:ext cx="873011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solidFill>
                  <a:schemeClr val="accent3">
                    <a:lumMod val="75000"/>
                  </a:schemeClr>
                </a:solidFill>
                <a:latin typeface="Avenir Medium" panose="02000503020000020003" pitchFamily="2" charset="0"/>
              </a:rPr>
              <a:t>THE ONLY DCO PLATFORM IN THE MARKET TO USE FIRST-PARTY IDENTITY TECHNOLOGY</a:t>
            </a:r>
          </a:p>
        </p:txBody>
      </p:sp>
      <p:cxnSp>
        <p:nvCxnSpPr>
          <p:cNvPr id="32" name="Straight Connector 31">
            <a:extLst>
              <a:ext uri="{FF2B5EF4-FFF2-40B4-BE49-F238E27FC236}">
                <a16:creationId xmlns:a16="http://schemas.microsoft.com/office/drawing/2014/main" id="{4CD924C4-E82F-0541-876D-10FBFEEE07D8}"/>
              </a:ext>
            </a:extLst>
          </p:cNvPr>
          <p:cNvCxnSpPr/>
          <p:nvPr/>
        </p:nvCxnSpPr>
        <p:spPr>
          <a:xfrm>
            <a:off x="406712" y="4632723"/>
            <a:ext cx="83234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31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68C2FA-0AFF-4B43-8E8F-83A008149557}"/>
              </a:ext>
            </a:extLst>
          </p:cNvPr>
          <p:cNvSpPr>
            <a:spLocks noGrp="1"/>
          </p:cNvSpPr>
          <p:nvPr>
            <p:ph idx="1"/>
          </p:nvPr>
        </p:nvSpPr>
        <p:spPr>
          <a:xfrm>
            <a:off x="4637314" y="1576857"/>
            <a:ext cx="3878036" cy="821110"/>
          </a:xfrm>
        </p:spPr>
        <p:txBody>
          <a:bodyPr>
            <a:normAutofit/>
          </a:bodyPr>
          <a:lstStyle/>
          <a:p>
            <a:pPr marL="0" indent="0">
              <a:buNone/>
            </a:pPr>
            <a:r>
              <a:rPr lang="en-US" sz="1100" dirty="0">
                <a:solidFill>
                  <a:schemeClr val="accent4"/>
                </a:solidFill>
                <a:latin typeface="Avenir Medium" panose="02000503020000020003" pitchFamily="2" charset="0"/>
              </a:rPr>
              <a:t>Leverage first-party data for personalization</a:t>
            </a:r>
          </a:p>
          <a:p>
            <a:pPr marL="0" indent="0">
              <a:buNone/>
            </a:pPr>
            <a:r>
              <a:rPr lang="en-US" sz="1100" dirty="0"/>
              <a:t>Brands can leverage consented first-party user data to deliver personalized content across different devices and channels, including walled gardens such as Facebook.</a:t>
            </a:r>
          </a:p>
        </p:txBody>
      </p:sp>
      <p:sp>
        <p:nvSpPr>
          <p:cNvPr id="3" name="Slide Number Placeholder 2">
            <a:extLst>
              <a:ext uri="{FF2B5EF4-FFF2-40B4-BE49-F238E27FC236}">
                <a16:creationId xmlns:a16="http://schemas.microsoft.com/office/drawing/2014/main" id="{21505FCC-C250-6B49-B7EA-60DBF46AD5AB}"/>
              </a:ext>
            </a:extLst>
          </p:cNvPr>
          <p:cNvSpPr>
            <a:spLocks noGrp="1"/>
          </p:cNvSpPr>
          <p:nvPr>
            <p:ph type="sldNum" sz="quarter" idx="12"/>
          </p:nvPr>
        </p:nvSpPr>
        <p:spPr/>
        <p:txBody>
          <a:bodyPr/>
          <a:lstStyle/>
          <a:p>
            <a:fld id="{307EF997-0A3B-314B-87C7-90A984899C61}" type="slidenum">
              <a:rPr lang="en-US" smtClean="0"/>
              <a:t>4</a:t>
            </a:fld>
            <a:endParaRPr lang="en-US" dirty="0"/>
          </a:p>
        </p:txBody>
      </p:sp>
      <p:sp>
        <p:nvSpPr>
          <p:cNvPr id="4" name="Title 3">
            <a:extLst>
              <a:ext uri="{FF2B5EF4-FFF2-40B4-BE49-F238E27FC236}">
                <a16:creationId xmlns:a16="http://schemas.microsoft.com/office/drawing/2014/main" id="{CB7DE3DC-A3FC-CF4B-8A1D-C84B238B91BF}"/>
              </a:ext>
            </a:extLst>
          </p:cNvPr>
          <p:cNvSpPr>
            <a:spLocks noGrp="1"/>
          </p:cNvSpPr>
          <p:nvPr>
            <p:ph type="title"/>
          </p:nvPr>
        </p:nvSpPr>
        <p:spPr/>
        <p:txBody>
          <a:bodyPr/>
          <a:lstStyle/>
          <a:p>
            <a:r>
              <a:rPr lang="en-US" dirty="0">
                <a:solidFill>
                  <a:schemeClr val="accent4"/>
                </a:solidFill>
              </a:rPr>
              <a:t>LIVERAMP RAMPID </a:t>
            </a:r>
            <a:r>
              <a:rPr lang="en-US" dirty="0"/>
              <a:t>&amp; JIVOX</a:t>
            </a:r>
          </a:p>
        </p:txBody>
      </p:sp>
      <p:sp>
        <p:nvSpPr>
          <p:cNvPr id="5" name="Text Placeholder 4">
            <a:extLst>
              <a:ext uri="{FF2B5EF4-FFF2-40B4-BE49-F238E27FC236}">
                <a16:creationId xmlns:a16="http://schemas.microsoft.com/office/drawing/2014/main" id="{B92F0C12-E850-9F4B-8BF7-2C1A870CC1B2}"/>
              </a:ext>
            </a:extLst>
          </p:cNvPr>
          <p:cNvSpPr>
            <a:spLocks noGrp="1"/>
          </p:cNvSpPr>
          <p:nvPr>
            <p:ph type="body" sz="quarter" idx="13"/>
          </p:nvPr>
        </p:nvSpPr>
        <p:spPr/>
        <p:txBody>
          <a:bodyPr/>
          <a:lstStyle/>
          <a:p>
            <a:r>
              <a:rPr lang="en-US" dirty="0"/>
              <a:t>Key Benefit</a:t>
            </a:r>
          </a:p>
        </p:txBody>
      </p:sp>
      <p:sp>
        <p:nvSpPr>
          <p:cNvPr id="7" name="Content Placeholder 1">
            <a:extLst>
              <a:ext uri="{FF2B5EF4-FFF2-40B4-BE49-F238E27FC236}">
                <a16:creationId xmlns:a16="http://schemas.microsoft.com/office/drawing/2014/main" id="{6CD3A52A-A2B8-2040-93F5-EE44F369C4C8}"/>
              </a:ext>
            </a:extLst>
          </p:cNvPr>
          <p:cNvSpPr txBox="1">
            <a:spLocks/>
          </p:cNvSpPr>
          <p:nvPr/>
        </p:nvSpPr>
        <p:spPr>
          <a:xfrm>
            <a:off x="4637314" y="3594398"/>
            <a:ext cx="3878036" cy="111019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venir Book"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100" dirty="0">
                <a:solidFill>
                  <a:schemeClr val="accent4"/>
                </a:solidFill>
                <a:latin typeface="Avenir Medium" panose="02000503020000020003" pitchFamily="2" charset="0"/>
              </a:rPr>
              <a:t>Eliminate dependence on third-party cookies</a:t>
            </a:r>
          </a:p>
          <a:p>
            <a:pPr marL="0" indent="0">
              <a:lnSpc>
                <a:spcPct val="100000"/>
              </a:lnSpc>
              <a:buNone/>
            </a:pPr>
            <a:r>
              <a:rPr lang="en-US" sz="1100" dirty="0"/>
              <a:t>Using people-based identity graph is reliable eliminates and the need for third-party cookies, making brands ready for cookie-less personalization. </a:t>
            </a:r>
            <a:endParaRPr lang="en-US" sz="1100" dirty="0">
              <a:solidFill>
                <a:schemeClr val="accent4"/>
              </a:solidFill>
              <a:latin typeface="Avenir Medium" panose="02000503020000020003" pitchFamily="2" charset="0"/>
            </a:endParaRPr>
          </a:p>
        </p:txBody>
      </p:sp>
      <p:sp>
        <p:nvSpPr>
          <p:cNvPr id="8" name="Content Placeholder 1">
            <a:extLst>
              <a:ext uri="{FF2B5EF4-FFF2-40B4-BE49-F238E27FC236}">
                <a16:creationId xmlns:a16="http://schemas.microsoft.com/office/drawing/2014/main" id="{AFAC127D-58B3-B448-B5E9-50941FFF0108}"/>
              </a:ext>
            </a:extLst>
          </p:cNvPr>
          <p:cNvSpPr txBox="1">
            <a:spLocks/>
          </p:cNvSpPr>
          <p:nvPr/>
        </p:nvSpPr>
        <p:spPr>
          <a:xfrm>
            <a:off x="961052" y="1602385"/>
            <a:ext cx="3545633" cy="27126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venir Book"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ts val="3560"/>
              </a:lnSpc>
              <a:buFont typeface="Arial" panose="020B0604020202020204" pitchFamily="34" charset="0"/>
              <a:buNone/>
            </a:pPr>
            <a:r>
              <a:rPr lang="en-US" sz="2800" b="1" dirty="0">
                <a:solidFill>
                  <a:schemeClr val="accent4"/>
                </a:solidFill>
                <a:latin typeface="Avenir Heavy" panose="02000503020000020003" pitchFamily="2" charset="0"/>
              </a:rPr>
              <a:t>ENABLING PRIVACY-FIRST, OMNICHANNEL PERSONALIZATION FOR BRANDS</a:t>
            </a:r>
            <a:endParaRPr lang="en-US" sz="2800" b="1" dirty="0">
              <a:latin typeface="Avenir Heavy" panose="02000503020000020003" pitchFamily="2" charset="0"/>
            </a:endParaRPr>
          </a:p>
        </p:txBody>
      </p:sp>
      <p:sp>
        <p:nvSpPr>
          <p:cNvPr id="10" name="Content Placeholder 1">
            <a:extLst>
              <a:ext uri="{FF2B5EF4-FFF2-40B4-BE49-F238E27FC236}">
                <a16:creationId xmlns:a16="http://schemas.microsoft.com/office/drawing/2014/main" id="{CA1BC1E6-F45B-E74F-8C44-705F38A5472C}"/>
              </a:ext>
            </a:extLst>
          </p:cNvPr>
          <p:cNvSpPr txBox="1">
            <a:spLocks/>
          </p:cNvSpPr>
          <p:nvPr/>
        </p:nvSpPr>
        <p:spPr>
          <a:xfrm>
            <a:off x="4637314" y="2484202"/>
            <a:ext cx="4008665" cy="111019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venir Book"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100" dirty="0">
                <a:solidFill>
                  <a:schemeClr val="accent4"/>
                </a:solidFill>
                <a:latin typeface="Avenir Medium" panose="02000503020000020003" pitchFamily="2" charset="0"/>
              </a:rPr>
              <a:t>Identify users across channels, devices, and browsers</a:t>
            </a:r>
          </a:p>
          <a:p>
            <a:pPr marL="0" indent="0">
              <a:lnSpc>
                <a:spcPct val="100000"/>
              </a:lnSpc>
              <a:buNone/>
            </a:pPr>
            <a:r>
              <a:rPr lang="en-US" sz="1100" dirty="0"/>
              <a:t>Brands can identify users across multiples devices, channels, and browsers without relying on multiple cookies or IP addresses. This ensures continuity in ad serving and provides insight into the customer’s journey.</a:t>
            </a:r>
            <a:endParaRPr lang="en-US" sz="1100" dirty="0">
              <a:solidFill>
                <a:schemeClr val="accent4"/>
              </a:solidFill>
              <a:latin typeface="Avenir Medium" panose="02000503020000020003" pitchFamily="2" charset="0"/>
            </a:endParaRPr>
          </a:p>
        </p:txBody>
      </p:sp>
    </p:spTree>
    <p:extLst>
      <p:ext uri="{BB962C8B-B14F-4D97-AF65-F5344CB8AC3E}">
        <p14:creationId xmlns:p14="http://schemas.microsoft.com/office/powerpoint/2010/main" val="157652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E7908D-B7B9-614E-9E82-9802BCA839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5172" y="2586827"/>
            <a:ext cx="918684" cy="646627"/>
          </a:xfrm>
          <a:prstGeom prst="rect">
            <a:avLst/>
          </a:prstGeom>
        </p:spPr>
      </p:pic>
      <p:sp>
        <p:nvSpPr>
          <p:cNvPr id="3" name="Slide Number Placeholder 2">
            <a:extLst>
              <a:ext uri="{FF2B5EF4-FFF2-40B4-BE49-F238E27FC236}">
                <a16:creationId xmlns:a16="http://schemas.microsoft.com/office/drawing/2014/main" id="{49002DD6-631B-464D-B579-A36D9C5C78F7}"/>
              </a:ext>
            </a:extLst>
          </p:cNvPr>
          <p:cNvSpPr>
            <a:spLocks noGrp="1"/>
          </p:cNvSpPr>
          <p:nvPr>
            <p:ph type="sldNum" sz="quarter" idx="12"/>
          </p:nvPr>
        </p:nvSpPr>
        <p:spPr/>
        <p:txBody>
          <a:bodyPr/>
          <a:lstStyle/>
          <a:p>
            <a:fld id="{307EF997-0A3B-314B-87C7-90A984899C61}" type="slidenum">
              <a:rPr lang="en-US" smtClean="0"/>
              <a:t>5</a:t>
            </a:fld>
            <a:endParaRPr lang="en-US" dirty="0"/>
          </a:p>
        </p:txBody>
      </p:sp>
      <p:sp>
        <p:nvSpPr>
          <p:cNvPr id="4" name="Title 3">
            <a:extLst>
              <a:ext uri="{FF2B5EF4-FFF2-40B4-BE49-F238E27FC236}">
                <a16:creationId xmlns:a16="http://schemas.microsoft.com/office/drawing/2014/main" id="{204D7944-AD0A-C843-AEC8-FF38B4679E00}"/>
              </a:ext>
            </a:extLst>
          </p:cNvPr>
          <p:cNvSpPr>
            <a:spLocks noGrp="1"/>
          </p:cNvSpPr>
          <p:nvPr>
            <p:ph type="title"/>
          </p:nvPr>
        </p:nvSpPr>
        <p:spPr/>
        <p:txBody>
          <a:bodyPr/>
          <a:lstStyle/>
          <a:p>
            <a:r>
              <a:rPr lang="en-US" dirty="0"/>
              <a:t>Purpose-built </a:t>
            </a:r>
            <a:r>
              <a:rPr lang="en-US" dirty="0">
                <a:solidFill>
                  <a:schemeClr val="accent4"/>
                </a:solidFill>
              </a:rPr>
              <a:t>scalability</a:t>
            </a:r>
          </a:p>
        </p:txBody>
      </p:sp>
      <p:sp>
        <p:nvSpPr>
          <p:cNvPr id="5" name="Text Placeholder 4">
            <a:extLst>
              <a:ext uri="{FF2B5EF4-FFF2-40B4-BE49-F238E27FC236}">
                <a16:creationId xmlns:a16="http://schemas.microsoft.com/office/drawing/2014/main" id="{4B702790-4EC3-8A47-B276-CF3F1724ADB8}"/>
              </a:ext>
            </a:extLst>
          </p:cNvPr>
          <p:cNvSpPr>
            <a:spLocks noGrp="1"/>
          </p:cNvSpPr>
          <p:nvPr>
            <p:ph type="body" sz="quarter" idx="13"/>
          </p:nvPr>
        </p:nvSpPr>
        <p:spPr/>
        <p:txBody>
          <a:bodyPr/>
          <a:lstStyle/>
          <a:p>
            <a:r>
              <a:rPr lang="en-US" dirty="0"/>
              <a:t>Over 200 Global Leaders Using Personalization</a:t>
            </a:r>
          </a:p>
        </p:txBody>
      </p:sp>
      <p:sp>
        <p:nvSpPr>
          <p:cNvPr id="37" name="Oval 36">
            <a:extLst>
              <a:ext uri="{FF2B5EF4-FFF2-40B4-BE49-F238E27FC236}">
                <a16:creationId xmlns:a16="http://schemas.microsoft.com/office/drawing/2014/main" id="{DB5435BA-0225-174F-9FF8-C8916E272C68}"/>
              </a:ext>
            </a:extLst>
          </p:cNvPr>
          <p:cNvSpPr>
            <a:spLocks/>
          </p:cNvSpPr>
          <p:nvPr/>
        </p:nvSpPr>
        <p:spPr>
          <a:xfrm>
            <a:off x="450088" y="3041446"/>
            <a:ext cx="1106424" cy="110642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DDACF4F-E048-094E-AF96-35F6AAC00D26}"/>
              </a:ext>
            </a:extLst>
          </p:cNvPr>
          <p:cNvSpPr>
            <a:spLocks/>
          </p:cNvSpPr>
          <p:nvPr/>
        </p:nvSpPr>
        <p:spPr>
          <a:xfrm>
            <a:off x="7784825" y="934493"/>
            <a:ext cx="1106424" cy="110642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5E79547-9806-F84D-B173-BDECABFC4C9D}"/>
              </a:ext>
            </a:extLst>
          </p:cNvPr>
          <p:cNvSpPr>
            <a:spLocks/>
          </p:cNvSpPr>
          <p:nvPr/>
        </p:nvSpPr>
        <p:spPr>
          <a:xfrm>
            <a:off x="1871315" y="2200390"/>
            <a:ext cx="1106424" cy="110642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D3EF251-C6E0-0646-A76E-621F3DFBE3EA}"/>
              </a:ext>
            </a:extLst>
          </p:cNvPr>
          <p:cNvSpPr>
            <a:spLocks/>
          </p:cNvSpPr>
          <p:nvPr/>
        </p:nvSpPr>
        <p:spPr>
          <a:xfrm>
            <a:off x="6363596" y="2190596"/>
            <a:ext cx="1106424" cy="110642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29C0F03-0B4B-894F-A0EF-ADFC3C58FE06}"/>
              </a:ext>
            </a:extLst>
          </p:cNvPr>
          <p:cNvSpPr>
            <a:spLocks/>
          </p:cNvSpPr>
          <p:nvPr/>
        </p:nvSpPr>
        <p:spPr>
          <a:xfrm>
            <a:off x="3292542" y="2357089"/>
            <a:ext cx="1106424" cy="110642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DBC9BCC-2AEB-7145-B3DA-22A6AA034854}"/>
              </a:ext>
            </a:extLst>
          </p:cNvPr>
          <p:cNvSpPr>
            <a:spLocks/>
          </p:cNvSpPr>
          <p:nvPr/>
        </p:nvSpPr>
        <p:spPr>
          <a:xfrm>
            <a:off x="4819084" y="1383110"/>
            <a:ext cx="1106424" cy="110642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65C7A2A-45FD-EF48-ADEC-9FA57F6AC63E}"/>
              </a:ext>
            </a:extLst>
          </p:cNvPr>
          <p:cNvCxnSpPr>
            <a:cxnSpLocks/>
            <a:stCxn id="37" idx="7"/>
            <a:endCxn id="39" idx="2"/>
          </p:cNvCxnSpPr>
          <p:nvPr/>
        </p:nvCxnSpPr>
        <p:spPr>
          <a:xfrm flipV="1">
            <a:off x="1394480" y="2753602"/>
            <a:ext cx="476835" cy="449876"/>
          </a:xfrm>
          <a:prstGeom prst="line">
            <a:avLst/>
          </a:prstGeom>
          <a:ln w="76200">
            <a:solidFill>
              <a:srgbClr val="3398D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43CE470-3C81-D343-B7F9-A0F89B04FE16}"/>
              </a:ext>
            </a:extLst>
          </p:cNvPr>
          <p:cNvCxnSpPr>
            <a:stCxn id="39" idx="6"/>
            <a:endCxn id="41" idx="2"/>
          </p:cNvCxnSpPr>
          <p:nvPr/>
        </p:nvCxnSpPr>
        <p:spPr>
          <a:xfrm>
            <a:off x="2977739" y="2753602"/>
            <a:ext cx="314803" cy="156699"/>
          </a:xfrm>
          <a:prstGeom prst="line">
            <a:avLst/>
          </a:prstGeom>
          <a:ln w="76200">
            <a:solidFill>
              <a:srgbClr val="3398D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747ABA7-A80E-4741-A702-A5E8CCE126DC}"/>
              </a:ext>
            </a:extLst>
          </p:cNvPr>
          <p:cNvCxnSpPr>
            <a:stCxn id="41" idx="6"/>
            <a:endCxn id="42" idx="3"/>
          </p:cNvCxnSpPr>
          <p:nvPr/>
        </p:nvCxnSpPr>
        <p:spPr>
          <a:xfrm flipV="1">
            <a:off x="4398966" y="2327502"/>
            <a:ext cx="582150" cy="582799"/>
          </a:xfrm>
          <a:prstGeom prst="line">
            <a:avLst/>
          </a:prstGeom>
          <a:ln w="76200">
            <a:solidFill>
              <a:srgbClr val="3398D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17668E7-6CD0-3647-8222-30AD22C2666E}"/>
              </a:ext>
            </a:extLst>
          </p:cNvPr>
          <p:cNvCxnSpPr>
            <a:cxnSpLocks/>
            <a:stCxn id="42" idx="5"/>
            <a:endCxn id="40" idx="2"/>
          </p:cNvCxnSpPr>
          <p:nvPr/>
        </p:nvCxnSpPr>
        <p:spPr>
          <a:xfrm>
            <a:off x="5763476" y="2327502"/>
            <a:ext cx="600120" cy="416306"/>
          </a:xfrm>
          <a:prstGeom prst="line">
            <a:avLst/>
          </a:prstGeom>
          <a:ln w="76200">
            <a:solidFill>
              <a:srgbClr val="3398D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1532EB0-F244-D640-AF65-E82D12D53522}"/>
              </a:ext>
            </a:extLst>
          </p:cNvPr>
          <p:cNvCxnSpPr>
            <a:stCxn id="40" idx="6"/>
            <a:endCxn id="38" idx="3"/>
          </p:cNvCxnSpPr>
          <p:nvPr/>
        </p:nvCxnSpPr>
        <p:spPr>
          <a:xfrm flipV="1">
            <a:off x="7470020" y="1878885"/>
            <a:ext cx="476837" cy="864923"/>
          </a:xfrm>
          <a:prstGeom prst="line">
            <a:avLst/>
          </a:prstGeom>
          <a:ln w="76200">
            <a:solidFill>
              <a:srgbClr val="3398D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2D41E76-80CA-6D40-9B67-57D7B6C99616}"/>
              </a:ext>
            </a:extLst>
          </p:cNvPr>
          <p:cNvCxnSpPr>
            <a:stCxn id="37" idx="3"/>
          </p:cNvCxnSpPr>
          <p:nvPr/>
        </p:nvCxnSpPr>
        <p:spPr>
          <a:xfrm flipH="1">
            <a:off x="2" y="3985838"/>
            <a:ext cx="612118" cy="332162"/>
          </a:xfrm>
          <a:prstGeom prst="line">
            <a:avLst/>
          </a:prstGeom>
          <a:ln w="76200">
            <a:solidFill>
              <a:srgbClr val="3398D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D8EA04B-9256-D941-A97C-77446A23815B}"/>
              </a:ext>
            </a:extLst>
          </p:cNvPr>
          <p:cNvCxnSpPr>
            <a:stCxn id="38" idx="7"/>
          </p:cNvCxnSpPr>
          <p:nvPr/>
        </p:nvCxnSpPr>
        <p:spPr>
          <a:xfrm flipV="1">
            <a:off x="8729217" y="876301"/>
            <a:ext cx="414783" cy="220224"/>
          </a:xfrm>
          <a:prstGeom prst="line">
            <a:avLst/>
          </a:prstGeom>
          <a:ln w="76200">
            <a:solidFill>
              <a:srgbClr val="3398D1"/>
            </a:solidFill>
            <a:prstDash val="sysDot"/>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BDB0083-4728-5447-8895-0FB867DA8D9E}"/>
              </a:ext>
            </a:extLst>
          </p:cNvPr>
          <p:cNvSpPr txBox="1"/>
          <p:nvPr/>
        </p:nvSpPr>
        <p:spPr>
          <a:xfrm>
            <a:off x="507640" y="1674387"/>
            <a:ext cx="855075" cy="230832"/>
          </a:xfrm>
          <a:prstGeom prst="rect">
            <a:avLst/>
          </a:prstGeom>
          <a:noFill/>
        </p:spPr>
        <p:txBody>
          <a:bodyPr wrap="square" rtlCol="0">
            <a:noAutofit/>
          </a:bodyPr>
          <a:lstStyle/>
          <a:p>
            <a:r>
              <a:rPr lang="en-US" sz="900" dirty="0">
                <a:solidFill>
                  <a:schemeClr val="accent5"/>
                </a:solidFill>
                <a:latin typeface="Avenir Book" charset="0"/>
                <a:ea typeface="Avenir Book" charset="0"/>
                <a:cs typeface="Avenir Book" charset="0"/>
              </a:rPr>
              <a:t>ad variations</a:t>
            </a:r>
          </a:p>
        </p:txBody>
      </p:sp>
      <p:sp>
        <p:nvSpPr>
          <p:cNvPr id="51" name="TextBox 50">
            <a:extLst>
              <a:ext uri="{FF2B5EF4-FFF2-40B4-BE49-F238E27FC236}">
                <a16:creationId xmlns:a16="http://schemas.microsoft.com/office/drawing/2014/main" id="{73638B90-2EA1-B949-8286-54746E4CAE68}"/>
              </a:ext>
            </a:extLst>
          </p:cNvPr>
          <p:cNvSpPr txBox="1"/>
          <p:nvPr/>
        </p:nvSpPr>
        <p:spPr>
          <a:xfrm>
            <a:off x="8182495" y="2091098"/>
            <a:ext cx="1034563" cy="646331"/>
          </a:xfrm>
          <a:prstGeom prst="rect">
            <a:avLst/>
          </a:prstGeom>
          <a:noFill/>
        </p:spPr>
        <p:txBody>
          <a:bodyPr wrap="square" rtlCol="0">
            <a:spAutoFit/>
          </a:bodyPr>
          <a:lstStyle/>
          <a:p>
            <a:r>
              <a:rPr lang="en-US" sz="900" dirty="0">
                <a:solidFill>
                  <a:schemeClr val="accent5"/>
                </a:solidFill>
                <a:latin typeface="Avenir Book" charset="0"/>
                <a:ea typeface="Avenir Book" charset="0"/>
                <a:cs typeface="Avenir Book" charset="0"/>
              </a:rPr>
              <a:t>Markets omni-channel personalization – global DCO  </a:t>
            </a:r>
          </a:p>
        </p:txBody>
      </p:sp>
      <p:sp>
        <p:nvSpPr>
          <p:cNvPr id="52" name="TextBox 51">
            <a:extLst>
              <a:ext uri="{FF2B5EF4-FFF2-40B4-BE49-F238E27FC236}">
                <a16:creationId xmlns:a16="http://schemas.microsoft.com/office/drawing/2014/main" id="{7B704234-9FEA-6A4E-9379-C3A0CCBC1F05}"/>
              </a:ext>
            </a:extLst>
          </p:cNvPr>
          <p:cNvSpPr txBox="1"/>
          <p:nvPr/>
        </p:nvSpPr>
        <p:spPr>
          <a:xfrm>
            <a:off x="3788945" y="3459864"/>
            <a:ext cx="1142679" cy="784830"/>
          </a:xfrm>
          <a:prstGeom prst="rect">
            <a:avLst/>
          </a:prstGeom>
          <a:noFill/>
        </p:spPr>
        <p:txBody>
          <a:bodyPr wrap="square" rtlCol="0">
            <a:spAutoFit/>
          </a:bodyPr>
          <a:lstStyle>
            <a:defPPr>
              <a:defRPr lang="en-US"/>
            </a:defPPr>
            <a:lvl1pPr>
              <a:defRPr sz="1100">
                <a:solidFill>
                  <a:schemeClr val="accent5"/>
                </a:solidFill>
                <a:latin typeface="Avenir Book" charset="0"/>
                <a:ea typeface="Avenir Book" charset="0"/>
                <a:cs typeface="Avenir Book" charset="0"/>
              </a:defRPr>
            </a:lvl1pPr>
          </a:lstStyle>
          <a:p>
            <a:r>
              <a:rPr lang="en-US" sz="900" dirty="0"/>
              <a:t>creative variations personalized for prospecting &amp; retargeting across 11 regions</a:t>
            </a:r>
          </a:p>
        </p:txBody>
      </p:sp>
      <p:sp>
        <p:nvSpPr>
          <p:cNvPr id="53" name="TextBox 52">
            <a:extLst>
              <a:ext uri="{FF2B5EF4-FFF2-40B4-BE49-F238E27FC236}">
                <a16:creationId xmlns:a16="http://schemas.microsoft.com/office/drawing/2014/main" id="{D650A7F0-EC0B-1648-AE93-3A01F97823B1}"/>
              </a:ext>
            </a:extLst>
          </p:cNvPr>
          <p:cNvSpPr txBox="1"/>
          <p:nvPr/>
        </p:nvSpPr>
        <p:spPr>
          <a:xfrm>
            <a:off x="5132353" y="2475619"/>
            <a:ext cx="886875" cy="646331"/>
          </a:xfrm>
          <a:prstGeom prst="rect">
            <a:avLst/>
          </a:prstGeom>
          <a:noFill/>
        </p:spPr>
        <p:txBody>
          <a:bodyPr wrap="square" rtlCol="0">
            <a:spAutoFit/>
          </a:bodyPr>
          <a:lstStyle/>
          <a:p>
            <a:r>
              <a:rPr lang="en-US" sz="900" dirty="0">
                <a:solidFill>
                  <a:schemeClr val="accent5"/>
                </a:solidFill>
                <a:latin typeface="Avenir Book" charset="0"/>
                <a:ea typeface="Avenir Book" charset="0"/>
                <a:cs typeface="Avenir Book" charset="0"/>
              </a:rPr>
              <a:t>markets, scaling globally with WOW</a:t>
            </a:r>
          </a:p>
        </p:txBody>
      </p:sp>
      <p:sp>
        <p:nvSpPr>
          <p:cNvPr id="54" name="TextBox 53">
            <a:extLst>
              <a:ext uri="{FF2B5EF4-FFF2-40B4-BE49-F238E27FC236}">
                <a16:creationId xmlns:a16="http://schemas.microsoft.com/office/drawing/2014/main" id="{CF0B0BD0-6F5F-164E-AC9B-405FBCF183B6}"/>
              </a:ext>
            </a:extLst>
          </p:cNvPr>
          <p:cNvSpPr txBox="1"/>
          <p:nvPr/>
        </p:nvSpPr>
        <p:spPr>
          <a:xfrm>
            <a:off x="6802405" y="3289664"/>
            <a:ext cx="1142679" cy="1061829"/>
          </a:xfrm>
          <a:prstGeom prst="rect">
            <a:avLst/>
          </a:prstGeom>
          <a:noFill/>
        </p:spPr>
        <p:txBody>
          <a:bodyPr wrap="square" rtlCol="0">
            <a:spAutoFit/>
          </a:bodyPr>
          <a:lstStyle/>
          <a:p>
            <a:r>
              <a:rPr lang="en-US" sz="900" dirty="0">
                <a:solidFill>
                  <a:schemeClr val="accent5"/>
                </a:solidFill>
                <a:latin typeface="Avenir Book" charset="0"/>
                <a:ea typeface="Avenir Book" charset="0"/>
                <a:cs typeface="Avenir Book" charset="0"/>
              </a:rPr>
              <a:t>individual hotels and related data variables personalized</a:t>
            </a:r>
          </a:p>
          <a:p>
            <a:r>
              <a:rPr lang="en-US" sz="900" dirty="0">
                <a:solidFill>
                  <a:schemeClr val="accent5"/>
                </a:solidFill>
                <a:latin typeface="Avenir Book" charset="0"/>
                <a:ea typeface="Avenir Book" charset="0"/>
                <a:cs typeface="Avenir Book" charset="0"/>
              </a:rPr>
              <a:t>campaigns across EMEA, US and APAC</a:t>
            </a:r>
          </a:p>
        </p:txBody>
      </p:sp>
      <p:sp>
        <p:nvSpPr>
          <p:cNvPr id="56" name="TextBox 55">
            <a:extLst>
              <a:ext uri="{FF2B5EF4-FFF2-40B4-BE49-F238E27FC236}">
                <a16:creationId xmlns:a16="http://schemas.microsoft.com/office/drawing/2014/main" id="{11F60178-0A84-174C-BEE0-CD14806A38A6}"/>
              </a:ext>
            </a:extLst>
          </p:cNvPr>
          <p:cNvSpPr txBox="1"/>
          <p:nvPr/>
        </p:nvSpPr>
        <p:spPr>
          <a:xfrm>
            <a:off x="7912448" y="2062160"/>
            <a:ext cx="312906" cy="400110"/>
          </a:xfrm>
          <a:prstGeom prst="rect">
            <a:avLst/>
          </a:prstGeom>
          <a:noFill/>
        </p:spPr>
        <p:txBody>
          <a:bodyPr wrap="none" rtlCol="0">
            <a:spAutoFit/>
          </a:bodyPr>
          <a:lstStyle/>
          <a:p>
            <a:pPr algn="r"/>
            <a:r>
              <a:rPr lang="en-US" sz="2000" b="1" dirty="0">
                <a:solidFill>
                  <a:schemeClr val="accent1"/>
                </a:solidFill>
                <a:latin typeface="Avenir Next Condensed Demi Bold" panose="020B0503020202020204" pitchFamily="34" charset="0"/>
                <a:ea typeface="Arial Narrow" charset="0"/>
                <a:cs typeface="Arial Narrow" charset="0"/>
              </a:rPr>
              <a:t>4</a:t>
            </a:r>
          </a:p>
        </p:txBody>
      </p:sp>
      <p:sp>
        <p:nvSpPr>
          <p:cNvPr id="57" name="TextBox 56">
            <a:extLst>
              <a:ext uri="{FF2B5EF4-FFF2-40B4-BE49-F238E27FC236}">
                <a16:creationId xmlns:a16="http://schemas.microsoft.com/office/drawing/2014/main" id="{AE4A78DE-2AD6-E34C-A7A0-B2EF440CB3A3}"/>
              </a:ext>
            </a:extLst>
          </p:cNvPr>
          <p:cNvSpPr txBox="1"/>
          <p:nvPr/>
        </p:nvSpPr>
        <p:spPr>
          <a:xfrm>
            <a:off x="509576" y="1421264"/>
            <a:ext cx="697627" cy="400110"/>
          </a:xfrm>
          <a:prstGeom prst="rect">
            <a:avLst/>
          </a:prstGeom>
          <a:noFill/>
        </p:spPr>
        <p:txBody>
          <a:bodyPr wrap="none" rtlCol="0">
            <a:spAutoFit/>
          </a:bodyPr>
          <a:lstStyle/>
          <a:p>
            <a:r>
              <a:rPr lang="en-US" sz="2000" b="1" dirty="0">
                <a:solidFill>
                  <a:schemeClr val="accent1"/>
                </a:solidFill>
                <a:latin typeface="Avenir Next Condensed Demi Bold" panose="020B0503020202020204" pitchFamily="34" charset="0"/>
                <a:ea typeface="Arial Narrow" charset="0"/>
                <a:cs typeface="Arial Narrow" charset="0"/>
              </a:rPr>
              <a:t>9000</a:t>
            </a:r>
          </a:p>
        </p:txBody>
      </p:sp>
      <p:sp>
        <p:nvSpPr>
          <p:cNvPr id="58" name="TextBox 57">
            <a:extLst>
              <a:ext uri="{FF2B5EF4-FFF2-40B4-BE49-F238E27FC236}">
                <a16:creationId xmlns:a16="http://schemas.microsoft.com/office/drawing/2014/main" id="{E340A527-E15B-134B-90D4-BBEBCEA14581}"/>
              </a:ext>
            </a:extLst>
          </p:cNvPr>
          <p:cNvSpPr txBox="1"/>
          <p:nvPr/>
        </p:nvSpPr>
        <p:spPr>
          <a:xfrm>
            <a:off x="3146735" y="3459864"/>
            <a:ext cx="760143" cy="400110"/>
          </a:xfrm>
          <a:prstGeom prst="rect">
            <a:avLst/>
          </a:prstGeom>
          <a:noFill/>
        </p:spPr>
        <p:txBody>
          <a:bodyPr wrap="none" rtlCol="0">
            <a:spAutoFit/>
          </a:bodyPr>
          <a:lstStyle/>
          <a:p>
            <a:pPr algn="r"/>
            <a:r>
              <a:rPr lang="en-US" sz="2000" b="1" dirty="0">
                <a:solidFill>
                  <a:schemeClr val="accent1"/>
                </a:solidFill>
                <a:latin typeface="Avenir Next Condensed Demi Bold" panose="020B0503020202020204" pitchFamily="34" charset="0"/>
                <a:ea typeface="Arial Narrow" charset="0"/>
                <a:cs typeface="Arial Narrow" charset="0"/>
              </a:rPr>
              <a:t>9,240</a:t>
            </a:r>
          </a:p>
        </p:txBody>
      </p:sp>
      <p:sp>
        <p:nvSpPr>
          <p:cNvPr id="59" name="TextBox 58">
            <a:extLst>
              <a:ext uri="{FF2B5EF4-FFF2-40B4-BE49-F238E27FC236}">
                <a16:creationId xmlns:a16="http://schemas.microsoft.com/office/drawing/2014/main" id="{5FF90B84-C6AC-ED48-B367-D21B6769A03A}"/>
              </a:ext>
            </a:extLst>
          </p:cNvPr>
          <p:cNvSpPr txBox="1"/>
          <p:nvPr/>
        </p:nvSpPr>
        <p:spPr>
          <a:xfrm>
            <a:off x="4938862" y="2443726"/>
            <a:ext cx="312906" cy="400110"/>
          </a:xfrm>
          <a:prstGeom prst="rect">
            <a:avLst/>
          </a:prstGeom>
          <a:noFill/>
        </p:spPr>
        <p:txBody>
          <a:bodyPr wrap="none" rtlCol="0">
            <a:spAutoFit/>
          </a:bodyPr>
          <a:lstStyle/>
          <a:p>
            <a:pPr algn="ctr"/>
            <a:r>
              <a:rPr lang="en-US" sz="2000" b="1" dirty="0">
                <a:solidFill>
                  <a:schemeClr val="accent1"/>
                </a:solidFill>
                <a:latin typeface="Avenir Next Condensed Demi Bold" panose="020B0503020202020204" pitchFamily="34" charset="0"/>
                <a:ea typeface="Arial Narrow" charset="0"/>
                <a:cs typeface="Arial Narrow" charset="0"/>
              </a:rPr>
              <a:t>5</a:t>
            </a:r>
          </a:p>
        </p:txBody>
      </p:sp>
      <p:sp>
        <p:nvSpPr>
          <p:cNvPr id="60" name="TextBox 59">
            <a:extLst>
              <a:ext uri="{FF2B5EF4-FFF2-40B4-BE49-F238E27FC236}">
                <a16:creationId xmlns:a16="http://schemas.microsoft.com/office/drawing/2014/main" id="{86817FC4-A008-564D-BC66-7FD135DA434C}"/>
              </a:ext>
            </a:extLst>
          </p:cNvPr>
          <p:cNvSpPr txBox="1"/>
          <p:nvPr/>
        </p:nvSpPr>
        <p:spPr>
          <a:xfrm>
            <a:off x="6156467" y="3289664"/>
            <a:ext cx="760144" cy="400110"/>
          </a:xfrm>
          <a:prstGeom prst="rect">
            <a:avLst/>
          </a:prstGeom>
          <a:noFill/>
        </p:spPr>
        <p:txBody>
          <a:bodyPr wrap="none" rtlCol="0">
            <a:spAutoFit/>
          </a:bodyPr>
          <a:lstStyle/>
          <a:p>
            <a:pPr algn="ctr"/>
            <a:r>
              <a:rPr lang="en-US" sz="2000" b="1" dirty="0">
                <a:solidFill>
                  <a:schemeClr val="accent1"/>
                </a:solidFill>
                <a:latin typeface="Avenir Next Condensed Demi Bold" panose="020B0503020202020204" pitchFamily="34" charset="0"/>
                <a:ea typeface="Arial Narrow" charset="0"/>
                <a:cs typeface="Arial Narrow" charset="0"/>
              </a:rPr>
              <a:t>5,700</a:t>
            </a:r>
          </a:p>
        </p:txBody>
      </p:sp>
      <p:pic>
        <p:nvPicPr>
          <p:cNvPr id="66" name="Picture 65">
            <a:extLst>
              <a:ext uri="{FF2B5EF4-FFF2-40B4-BE49-F238E27FC236}">
                <a16:creationId xmlns:a16="http://schemas.microsoft.com/office/drawing/2014/main" id="{D6D535DF-CC0B-8443-A360-60AAAA5D82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3929" y="2628582"/>
            <a:ext cx="896203" cy="230452"/>
          </a:xfrm>
          <a:prstGeom prst="rect">
            <a:avLst/>
          </a:prstGeom>
        </p:spPr>
      </p:pic>
      <p:pic>
        <p:nvPicPr>
          <p:cNvPr id="1028" name="Picture 4" descr="mage result for Nike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22882" y="2512811"/>
            <a:ext cx="902967" cy="481582"/>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07FF571D-2635-4746-99AA-0F6E1D9B73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69680" y="1573223"/>
            <a:ext cx="656203" cy="726198"/>
          </a:xfrm>
          <a:prstGeom prst="rect">
            <a:avLst/>
          </a:prstGeom>
        </p:spPr>
      </p:pic>
      <p:pic>
        <p:nvPicPr>
          <p:cNvPr id="11" name="Graphic 10">
            <a:extLst>
              <a:ext uri="{FF2B5EF4-FFF2-40B4-BE49-F238E27FC236}">
                <a16:creationId xmlns:a16="http://schemas.microsoft.com/office/drawing/2014/main" id="{E05EA07C-83BF-6D42-AFEB-9D3653BD062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72100" y="3287115"/>
            <a:ext cx="662399" cy="615086"/>
          </a:xfrm>
          <a:prstGeom prst="rect">
            <a:avLst/>
          </a:prstGeom>
        </p:spPr>
      </p:pic>
      <p:sp>
        <p:nvSpPr>
          <p:cNvPr id="63" name="TextBox 62">
            <a:extLst>
              <a:ext uri="{FF2B5EF4-FFF2-40B4-BE49-F238E27FC236}">
                <a16:creationId xmlns:a16="http://schemas.microsoft.com/office/drawing/2014/main" id="{02A2AF75-4F6B-2F4D-9492-ED6B60B6CE84}"/>
              </a:ext>
            </a:extLst>
          </p:cNvPr>
          <p:cNvSpPr txBox="1"/>
          <p:nvPr/>
        </p:nvSpPr>
        <p:spPr>
          <a:xfrm>
            <a:off x="509576" y="2249683"/>
            <a:ext cx="1136775" cy="784830"/>
          </a:xfrm>
          <a:prstGeom prst="rect">
            <a:avLst/>
          </a:prstGeom>
          <a:noFill/>
        </p:spPr>
        <p:txBody>
          <a:bodyPr wrap="square" rtlCol="0">
            <a:spAutoFit/>
          </a:bodyPr>
          <a:lstStyle/>
          <a:p>
            <a:r>
              <a:rPr lang="en-US" sz="900" dirty="0">
                <a:solidFill>
                  <a:schemeClr val="accent5"/>
                </a:solidFill>
                <a:latin typeface="Avenir Book" charset="0"/>
                <a:ea typeface="Avenir Book" charset="0"/>
                <a:cs typeface="Avenir Book" charset="0"/>
              </a:rPr>
              <a:t>custom units across 18 US campaigns, including display and video</a:t>
            </a:r>
          </a:p>
        </p:txBody>
      </p:sp>
      <p:sp>
        <p:nvSpPr>
          <p:cNvPr id="65" name="TextBox 64">
            <a:extLst>
              <a:ext uri="{FF2B5EF4-FFF2-40B4-BE49-F238E27FC236}">
                <a16:creationId xmlns:a16="http://schemas.microsoft.com/office/drawing/2014/main" id="{14B5C728-71E4-B640-B00B-54E261B91584}"/>
              </a:ext>
            </a:extLst>
          </p:cNvPr>
          <p:cNvSpPr txBox="1"/>
          <p:nvPr/>
        </p:nvSpPr>
        <p:spPr>
          <a:xfrm>
            <a:off x="452704" y="2001270"/>
            <a:ext cx="800220" cy="419695"/>
          </a:xfrm>
          <a:prstGeom prst="rect">
            <a:avLst/>
          </a:prstGeom>
          <a:noFill/>
        </p:spPr>
        <p:txBody>
          <a:bodyPr wrap="none" rtlCol="0">
            <a:noAutofit/>
          </a:bodyPr>
          <a:lstStyle/>
          <a:p>
            <a:pPr algn="ctr"/>
            <a:r>
              <a:rPr lang="en-US" sz="2000" b="1" dirty="0">
                <a:solidFill>
                  <a:schemeClr val="accent1"/>
                </a:solidFill>
                <a:latin typeface="Avenir Next Condensed Demi Bold" panose="020B0503020202020204" pitchFamily="34" charset="0"/>
                <a:ea typeface="Arial Narrow" charset="0"/>
                <a:cs typeface="Arial Narrow" charset="0"/>
              </a:rPr>
              <a:t>4000</a:t>
            </a:r>
          </a:p>
        </p:txBody>
      </p:sp>
      <p:sp>
        <p:nvSpPr>
          <p:cNvPr id="67" name="TextBox 66">
            <a:extLst>
              <a:ext uri="{FF2B5EF4-FFF2-40B4-BE49-F238E27FC236}">
                <a16:creationId xmlns:a16="http://schemas.microsoft.com/office/drawing/2014/main" id="{9D5DD65A-5690-2C42-8656-9860EC8D5FAE}"/>
              </a:ext>
            </a:extLst>
          </p:cNvPr>
          <p:cNvSpPr txBox="1"/>
          <p:nvPr/>
        </p:nvSpPr>
        <p:spPr>
          <a:xfrm>
            <a:off x="697073" y="1765728"/>
            <a:ext cx="356187" cy="400110"/>
          </a:xfrm>
          <a:prstGeom prst="rect">
            <a:avLst/>
          </a:prstGeom>
          <a:noFill/>
        </p:spPr>
        <p:txBody>
          <a:bodyPr wrap="none" rtlCol="0">
            <a:spAutoFit/>
          </a:bodyPr>
          <a:lstStyle/>
          <a:p>
            <a:pPr algn="r"/>
            <a:r>
              <a:rPr lang="en-US" sz="2000" b="1" dirty="0">
                <a:solidFill>
                  <a:schemeClr val="accent1"/>
                </a:solidFill>
                <a:latin typeface="Avenir Next Condensed Demi Bold" panose="020B0503020202020204" pitchFamily="34" charset="0"/>
                <a:ea typeface="Arial Narrow" charset="0"/>
                <a:cs typeface="Arial Narrow" charset="0"/>
              </a:rPr>
              <a:t>+</a:t>
            </a:r>
          </a:p>
        </p:txBody>
      </p:sp>
      <p:sp>
        <p:nvSpPr>
          <p:cNvPr id="68" name="TextBox 67">
            <a:extLst>
              <a:ext uri="{FF2B5EF4-FFF2-40B4-BE49-F238E27FC236}">
                <a16:creationId xmlns:a16="http://schemas.microsoft.com/office/drawing/2014/main" id="{ABC5355F-9671-714D-BBE9-95AFA9B78DED}"/>
              </a:ext>
            </a:extLst>
          </p:cNvPr>
          <p:cNvSpPr txBox="1"/>
          <p:nvPr/>
        </p:nvSpPr>
        <p:spPr>
          <a:xfrm>
            <a:off x="2035816" y="3307253"/>
            <a:ext cx="942037" cy="646331"/>
          </a:xfrm>
          <a:prstGeom prst="rect">
            <a:avLst/>
          </a:prstGeom>
          <a:noFill/>
        </p:spPr>
        <p:txBody>
          <a:bodyPr wrap="square" rtlCol="0">
            <a:spAutoFit/>
          </a:bodyPr>
          <a:lstStyle/>
          <a:p>
            <a:r>
              <a:rPr lang="en-US" sz="900" dirty="0">
                <a:solidFill>
                  <a:schemeClr val="accent5"/>
                </a:solidFill>
                <a:latin typeface="Avenir Book" charset="0"/>
                <a:ea typeface="Avenir Book" charset="0"/>
                <a:cs typeface="Avenir Book" charset="0"/>
              </a:rPr>
              <a:t>countries, 18 languages served dynamically</a:t>
            </a:r>
          </a:p>
        </p:txBody>
      </p:sp>
      <p:sp>
        <p:nvSpPr>
          <p:cNvPr id="69" name="TextBox 68">
            <a:extLst>
              <a:ext uri="{FF2B5EF4-FFF2-40B4-BE49-F238E27FC236}">
                <a16:creationId xmlns:a16="http://schemas.microsoft.com/office/drawing/2014/main" id="{8F457889-EE1F-8946-9E86-2EE98003693D}"/>
              </a:ext>
            </a:extLst>
          </p:cNvPr>
          <p:cNvSpPr txBox="1"/>
          <p:nvPr/>
        </p:nvSpPr>
        <p:spPr>
          <a:xfrm>
            <a:off x="1729160" y="3290655"/>
            <a:ext cx="441146" cy="400110"/>
          </a:xfrm>
          <a:prstGeom prst="rect">
            <a:avLst/>
          </a:prstGeom>
          <a:noFill/>
        </p:spPr>
        <p:txBody>
          <a:bodyPr wrap="none" rtlCol="0">
            <a:spAutoFit/>
          </a:bodyPr>
          <a:lstStyle/>
          <a:p>
            <a:pPr algn="ctr"/>
            <a:r>
              <a:rPr lang="en-US" sz="2000" b="1" dirty="0">
                <a:solidFill>
                  <a:schemeClr val="accent1"/>
                </a:solidFill>
                <a:latin typeface="Avenir Next Condensed Demi Bold" panose="020B0503020202020204" pitchFamily="34" charset="0"/>
                <a:ea typeface="Arial Narrow" charset="0"/>
                <a:cs typeface="Arial Narrow" charset="0"/>
              </a:rPr>
              <a:t>39</a:t>
            </a:r>
          </a:p>
        </p:txBody>
      </p:sp>
      <p:pic>
        <p:nvPicPr>
          <p:cNvPr id="2" name="Picture 1">
            <a:extLst>
              <a:ext uri="{FF2B5EF4-FFF2-40B4-BE49-F238E27FC236}">
                <a16:creationId xmlns:a16="http://schemas.microsoft.com/office/drawing/2014/main" id="{3A131166-DC71-EB40-B8D2-ECEC3A0DE64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05848" y="1139539"/>
            <a:ext cx="685800" cy="685800"/>
          </a:xfrm>
          <a:prstGeom prst="rect">
            <a:avLst/>
          </a:prstGeom>
        </p:spPr>
      </p:pic>
      <p:pic>
        <p:nvPicPr>
          <p:cNvPr id="55" name="Picture 54">
            <a:extLst>
              <a:ext uri="{FF2B5EF4-FFF2-40B4-BE49-F238E27FC236}">
                <a16:creationId xmlns:a16="http://schemas.microsoft.com/office/drawing/2014/main" id="{D67EDDB5-32DD-3D4C-84C4-AA4E30694DB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114300"/>
            <a:ext cx="9144000" cy="5314632"/>
          </a:xfrm>
          <a:prstGeom prst="rect">
            <a:avLst/>
          </a:prstGeom>
        </p:spPr>
      </p:pic>
      <p:sp>
        <p:nvSpPr>
          <p:cNvPr id="61" name="Title 3">
            <a:extLst>
              <a:ext uri="{FF2B5EF4-FFF2-40B4-BE49-F238E27FC236}">
                <a16:creationId xmlns:a16="http://schemas.microsoft.com/office/drawing/2014/main" id="{129DA407-5161-214F-9574-FF7CBF2978DF}"/>
              </a:ext>
            </a:extLst>
          </p:cNvPr>
          <p:cNvSpPr txBox="1">
            <a:spLocks/>
          </p:cNvSpPr>
          <p:nvPr/>
        </p:nvSpPr>
        <p:spPr>
          <a:xfrm>
            <a:off x="0" y="321822"/>
            <a:ext cx="9144000" cy="2702474"/>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800" b="1" i="0" kern="1200" cap="all" baseline="0">
                <a:solidFill>
                  <a:schemeClr val="accent5"/>
                </a:solidFill>
                <a:latin typeface="Avenir Heavy" panose="02000503020000020003" pitchFamily="2" charset="0"/>
                <a:ea typeface="+mj-ea"/>
                <a:cs typeface="+mj-cs"/>
              </a:defRPr>
            </a:lvl1pPr>
          </a:lstStyle>
          <a:p>
            <a:r>
              <a:rPr lang="en-US" sz="4000" cap="none" spc="600" dirty="0">
                <a:solidFill>
                  <a:schemeClr val="bg1"/>
                </a:solidFill>
              </a:rPr>
              <a:t>INTEGRATION DETAILS</a:t>
            </a:r>
          </a:p>
        </p:txBody>
      </p:sp>
    </p:spTree>
    <p:extLst>
      <p:ext uri="{BB962C8B-B14F-4D97-AF65-F5344CB8AC3E}">
        <p14:creationId xmlns:p14="http://schemas.microsoft.com/office/powerpoint/2010/main" val="103612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FD86D409-FE87-6D46-8B8A-047966FE0E86}"/>
              </a:ext>
            </a:extLst>
          </p:cNvPr>
          <p:cNvSpPr/>
          <p:nvPr/>
        </p:nvSpPr>
        <p:spPr>
          <a:xfrm>
            <a:off x="3162001" y="1340273"/>
            <a:ext cx="2846506" cy="2913957"/>
          </a:xfrm>
          <a:prstGeom prst="ellipse">
            <a:avLst/>
          </a:prstGeom>
          <a:gradFill flip="none" rotWithShape="1">
            <a:gsLst>
              <a:gs pos="0">
                <a:schemeClr val="accent4">
                  <a:lumMod val="40000"/>
                  <a:lumOff val="60000"/>
                  <a:alpha val="85000"/>
                </a:schemeClr>
              </a:gs>
              <a:gs pos="100000">
                <a:schemeClr val="bg1"/>
              </a:gs>
            </a:gsLst>
            <a:path path="circle">
              <a:fillToRect l="100000" t="100000"/>
            </a:path>
            <a:tileRect r="-100000" b="-100000"/>
          </a:gradFill>
          <a:ln w="349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6263BF-D7F8-2D48-9EFE-59B1D5177ED6}"/>
              </a:ext>
            </a:extLst>
          </p:cNvPr>
          <p:cNvSpPr/>
          <p:nvPr/>
        </p:nvSpPr>
        <p:spPr>
          <a:xfrm>
            <a:off x="693979" y="1468174"/>
            <a:ext cx="2614515" cy="1050928"/>
          </a:xfrm>
          <a:prstGeom prst="rect">
            <a:avLst/>
          </a:prstGeom>
          <a:solidFill>
            <a:schemeClr val="bg1">
              <a:alpha val="83000"/>
            </a:schemeClr>
          </a:solidFill>
          <a:ln>
            <a:solidFill>
              <a:schemeClr val="accent4"/>
            </a:solidFill>
          </a:ln>
          <a:effectLst>
            <a:outerShdw blurRad="50800" dist="381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0C010F-FFB0-C042-BCD8-F2CE14F44E7E}"/>
              </a:ext>
            </a:extLst>
          </p:cNvPr>
          <p:cNvSpPr/>
          <p:nvPr/>
        </p:nvSpPr>
        <p:spPr>
          <a:xfrm>
            <a:off x="1216230" y="3683851"/>
            <a:ext cx="2387798" cy="746874"/>
          </a:xfrm>
          <a:prstGeom prst="rect">
            <a:avLst/>
          </a:prstGeom>
          <a:solidFill>
            <a:schemeClr val="bg1">
              <a:alpha val="83000"/>
            </a:schemeClr>
          </a:solidFill>
          <a:ln w="15875">
            <a:solidFill>
              <a:schemeClr val="accent4">
                <a:alpha val="83000"/>
              </a:schemeClr>
            </a:solidFill>
          </a:ln>
          <a:effectLst>
            <a:outerShdw blurRad="50800" dist="50800" dir="540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9C3D7EB-5E52-9A4F-AD0D-6861690D14BA}"/>
              </a:ext>
            </a:extLst>
          </p:cNvPr>
          <p:cNvSpPr/>
          <p:nvPr/>
        </p:nvSpPr>
        <p:spPr>
          <a:xfrm>
            <a:off x="5640892" y="1504227"/>
            <a:ext cx="2705691" cy="2154049"/>
          </a:xfrm>
          <a:prstGeom prst="rect">
            <a:avLst/>
          </a:prstGeom>
          <a:solidFill>
            <a:schemeClr val="bg1">
              <a:alpha val="83000"/>
            </a:schemeClr>
          </a:solidFill>
          <a:ln>
            <a:solidFill>
              <a:schemeClr val="accent4">
                <a:lumMod val="60000"/>
                <a:lumOff val="40000"/>
              </a:schemeClr>
            </a:solidFill>
          </a:ln>
          <a:effectLst>
            <a:outerShdw blurRad="50800" dist="381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D6CB565D-8C1A-264B-B850-A9CDA679F498}"/>
              </a:ext>
            </a:extLst>
          </p:cNvPr>
          <p:cNvSpPr>
            <a:spLocks noGrp="1"/>
          </p:cNvSpPr>
          <p:nvPr>
            <p:ph type="sldNum" sz="quarter" idx="12"/>
          </p:nvPr>
        </p:nvSpPr>
        <p:spPr/>
        <p:txBody>
          <a:bodyPr/>
          <a:lstStyle/>
          <a:p>
            <a:fld id="{307EF997-0A3B-314B-87C7-90A984899C61}" type="slidenum">
              <a:rPr lang="en-US" smtClean="0"/>
              <a:t>6</a:t>
            </a:fld>
            <a:endParaRPr lang="en-US" dirty="0"/>
          </a:p>
        </p:txBody>
      </p:sp>
      <p:sp>
        <p:nvSpPr>
          <p:cNvPr id="4" name="Title 3">
            <a:extLst>
              <a:ext uri="{FF2B5EF4-FFF2-40B4-BE49-F238E27FC236}">
                <a16:creationId xmlns:a16="http://schemas.microsoft.com/office/drawing/2014/main" id="{1B795213-8765-A74D-AD0D-322155CD3B57}"/>
              </a:ext>
            </a:extLst>
          </p:cNvPr>
          <p:cNvSpPr>
            <a:spLocks noGrp="1"/>
          </p:cNvSpPr>
          <p:nvPr>
            <p:ph type="title"/>
          </p:nvPr>
        </p:nvSpPr>
        <p:spPr/>
        <p:txBody>
          <a:bodyPr/>
          <a:lstStyle/>
          <a:p>
            <a:r>
              <a:rPr lang="en-US" dirty="0">
                <a:solidFill>
                  <a:schemeClr val="accent4"/>
                </a:solidFill>
              </a:rPr>
              <a:t>LIVERAMP</a:t>
            </a:r>
            <a:r>
              <a:rPr lang="en-US" dirty="0"/>
              <a:t> &amp; JIVOX</a:t>
            </a:r>
          </a:p>
        </p:txBody>
      </p:sp>
      <p:sp>
        <p:nvSpPr>
          <p:cNvPr id="5" name="Text Placeholder 4">
            <a:extLst>
              <a:ext uri="{FF2B5EF4-FFF2-40B4-BE49-F238E27FC236}">
                <a16:creationId xmlns:a16="http://schemas.microsoft.com/office/drawing/2014/main" id="{12B12651-ECBA-C544-A0AF-936D7A492E25}"/>
              </a:ext>
            </a:extLst>
          </p:cNvPr>
          <p:cNvSpPr>
            <a:spLocks noGrp="1"/>
          </p:cNvSpPr>
          <p:nvPr>
            <p:ph type="body" sz="quarter" idx="13"/>
          </p:nvPr>
        </p:nvSpPr>
        <p:spPr/>
        <p:txBody>
          <a:bodyPr/>
          <a:lstStyle/>
          <a:p>
            <a:r>
              <a:rPr lang="en-US" dirty="0"/>
              <a:t>Integration with </a:t>
            </a:r>
            <a:r>
              <a:rPr lang="en-US" dirty="0" err="1"/>
              <a:t>LiveRamp</a:t>
            </a:r>
            <a:r>
              <a:rPr lang="en-US" dirty="0"/>
              <a:t> Products</a:t>
            </a:r>
          </a:p>
        </p:txBody>
      </p:sp>
      <p:sp>
        <p:nvSpPr>
          <p:cNvPr id="6" name="Text Placeholder 4">
            <a:extLst>
              <a:ext uri="{FF2B5EF4-FFF2-40B4-BE49-F238E27FC236}">
                <a16:creationId xmlns:a16="http://schemas.microsoft.com/office/drawing/2014/main" id="{7323C3D1-6154-BB4B-A36D-99D89FF2F6E7}"/>
              </a:ext>
            </a:extLst>
          </p:cNvPr>
          <p:cNvSpPr txBox="1">
            <a:spLocks/>
          </p:cNvSpPr>
          <p:nvPr/>
        </p:nvSpPr>
        <p:spPr>
          <a:xfrm>
            <a:off x="5652211" y="1524205"/>
            <a:ext cx="3134300" cy="38242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000" b="0" i="0" kern="1200">
                <a:solidFill>
                  <a:schemeClr val="accent5"/>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100" dirty="0" err="1">
                <a:solidFill>
                  <a:schemeClr val="accent4"/>
                </a:solidFill>
                <a:latin typeface="Avenir Medium" panose="02000503020000020003" pitchFamily="2" charset="0"/>
              </a:rPr>
              <a:t>LiveRamp</a:t>
            </a:r>
            <a:r>
              <a:rPr lang="en-US" sz="1100" dirty="0">
                <a:solidFill>
                  <a:schemeClr val="accent4"/>
                </a:solidFill>
                <a:latin typeface="Avenir Medium" panose="02000503020000020003" pitchFamily="2" charset="0"/>
              </a:rPr>
              <a:t> </a:t>
            </a:r>
            <a:r>
              <a:rPr lang="en-US" sz="1100" dirty="0" err="1">
                <a:solidFill>
                  <a:schemeClr val="accent4"/>
                </a:solidFill>
                <a:latin typeface="Avenir Medium" panose="02000503020000020003" pitchFamily="2" charset="0"/>
              </a:rPr>
              <a:t>RampID</a:t>
            </a:r>
            <a:r>
              <a:rPr lang="en-US" sz="1100" dirty="0">
                <a:solidFill>
                  <a:schemeClr val="accent4"/>
                </a:solidFill>
                <a:latin typeface="Avenir Medium" panose="02000503020000020003" pitchFamily="2" charset="0"/>
              </a:rPr>
              <a:t> &amp; Sidecar</a:t>
            </a:r>
          </a:p>
        </p:txBody>
      </p:sp>
      <p:sp>
        <p:nvSpPr>
          <p:cNvPr id="7" name="Text Placeholder 4">
            <a:extLst>
              <a:ext uri="{FF2B5EF4-FFF2-40B4-BE49-F238E27FC236}">
                <a16:creationId xmlns:a16="http://schemas.microsoft.com/office/drawing/2014/main" id="{43E5E343-157F-494E-B754-C05F24E6A040}"/>
              </a:ext>
            </a:extLst>
          </p:cNvPr>
          <p:cNvSpPr txBox="1">
            <a:spLocks/>
          </p:cNvSpPr>
          <p:nvPr/>
        </p:nvSpPr>
        <p:spPr>
          <a:xfrm>
            <a:off x="5655477" y="1733334"/>
            <a:ext cx="2612663" cy="180050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000" b="0" i="0" kern="1200">
                <a:solidFill>
                  <a:schemeClr val="accent5"/>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gn="l">
              <a:buFont typeface="Arial" panose="020B0604020202020204" pitchFamily="34" charset="0"/>
              <a:buChar char="•"/>
            </a:pPr>
            <a:r>
              <a:rPr lang="en-US" sz="900" dirty="0"/>
              <a:t>Identity resolution service that gives </a:t>
            </a:r>
            <a:r>
              <a:rPr lang="en-US" sz="900" dirty="0">
                <a:latin typeface="Avenir Medium" panose="02000503020000020003" pitchFamily="2" charset="0"/>
              </a:rPr>
              <a:t>a single view </a:t>
            </a:r>
            <a:r>
              <a:rPr lang="en-US" sz="900" dirty="0"/>
              <a:t>of the customer across devices.</a:t>
            </a:r>
          </a:p>
          <a:p>
            <a:pPr marL="171450" indent="-171450" algn="l">
              <a:buFont typeface="Arial" panose="020B0604020202020204" pitchFamily="34" charset="0"/>
              <a:buChar char="•"/>
            </a:pPr>
            <a:r>
              <a:rPr lang="en-US" sz="900" dirty="0" err="1"/>
              <a:t>RampID</a:t>
            </a:r>
            <a:r>
              <a:rPr lang="en-US" sz="900" dirty="0"/>
              <a:t> ties together a brand’s first-party data with other third-party and contextual data sources. </a:t>
            </a:r>
          </a:p>
          <a:p>
            <a:pPr marL="171450" indent="-171450" algn="l">
              <a:buFont typeface="Arial" panose="020B0604020202020204" pitchFamily="34" charset="0"/>
              <a:buChar char="•"/>
            </a:pPr>
            <a:r>
              <a:rPr lang="en-US" sz="900" dirty="0"/>
              <a:t>It is constantly enriched with data from their digital interactions.</a:t>
            </a:r>
          </a:p>
          <a:p>
            <a:pPr marL="171450" indent="-171450" algn="l">
              <a:buFont typeface="Arial" panose="020B0604020202020204" pitchFamily="34" charset="0"/>
              <a:buChar char="•"/>
            </a:pPr>
            <a:r>
              <a:rPr lang="en-US" sz="900" dirty="0" err="1"/>
              <a:t>RampID</a:t>
            </a:r>
            <a:r>
              <a:rPr lang="en-US" sz="900" dirty="0"/>
              <a:t> for a consumer is contained in a secure envelope that can be decrypted only by trusted parties. Sidecar allows decoding of the envelope to enable use of the </a:t>
            </a:r>
            <a:r>
              <a:rPr lang="en-US" sz="900" dirty="0" err="1"/>
              <a:t>RampID</a:t>
            </a:r>
            <a:r>
              <a:rPr lang="en-US" sz="900" dirty="0"/>
              <a:t> data for advertising. </a:t>
            </a:r>
          </a:p>
          <a:p>
            <a:pPr algn="l"/>
            <a:r>
              <a:rPr lang="en-US" sz="900" dirty="0"/>
              <a:t> </a:t>
            </a:r>
          </a:p>
          <a:p>
            <a:pPr algn="l"/>
            <a:endParaRPr lang="en-US" sz="900" dirty="0"/>
          </a:p>
        </p:txBody>
      </p:sp>
      <p:sp>
        <p:nvSpPr>
          <p:cNvPr id="11" name="Text Placeholder 4">
            <a:extLst>
              <a:ext uri="{FF2B5EF4-FFF2-40B4-BE49-F238E27FC236}">
                <a16:creationId xmlns:a16="http://schemas.microsoft.com/office/drawing/2014/main" id="{68F19EEA-0DF9-0042-8B44-EBCF8F714117}"/>
              </a:ext>
            </a:extLst>
          </p:cNvPr>
          <p:cNvSpPr txBox="1">
            <a:spLocks/>
          </p:cNvSpPr>
          <p:nvPr/>
        </p:nvSpPr>
        <p:spPr>
          <a:xfrm>
            <a:off x="108502" y="1490832"/>
            <a:ext cx="3134300" cy="38242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000" b="0" i="0" kern="1200">
                <a:solidFill>
                  <a:schemeClr val="accent5"/>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100" dirty="0" err="1">
                <a:solidFill>
                  <a:schemeClr val="accent4"/>
                </a:solidFill>
                <a:latin typeface="Avenir Medium" panose="02000503020000020003" pitchFamily="2" charset="0"/>
              </a:rPr>
              <a:t>LiveRamp</a:t>
            </a:r>
            <a:r>
              <a:rPr lang="en-US" sz="1100" dirty="0">
                <a:solidFill>
                  <a:schemeClr val="accent4"/>
                </a:solidFill>
                <a:latin typeface="Avenir Medium" panose="02000503020000020003" pitchFamily="2" charset="0"/>
              </a:rPr>
              <a:t> Safe Haven</a:t>
            </a:r>
          </a:p>
        </p:txBody>
      </p:sp>
      <p:sp>
        <p:nvSpPr>
          <p:cNvPr id="12" name="Text Placeholder 4">
            <a:extLst>
              <a:ext uri="{FF2B5EF4-FFF2-40B4-BE49-F238E27FC236}">
                <a16:creationId xmlns:a16="http://schemas.microsoft.com/office/drawing/2014/main" id="{09C54077-B7B0-FE4B-B051-F1D76BE59AD1}"/>
              </a:ext>
            </a:extLst>
          </p:cNvPr>
          <p:cNvSpPr txBox="1">
            <a:spLocks/>
          </p:cNvSpPr>
          <p:nvPr/>
        </p:nvSpPr>
        <p:spPr>
          <a:xfrm>
            <a:off x="731020" y="1716301"/>
            <a:ext cx="2549829" cy="72629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000" b="0" i="0" kern="1200">
                <a:solidFill>
                  <a:schemeClr val="accent5"/>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900" dirty="0"/>
              <a:t>A platform for secure, consented data sharing between a brand and its partners (e.g. publishers and retailers). It allows brands to refine audiences for targeting and gather insights from customers’ digital interactions. </a:t>
            </a:r>
          </a:p>
        </p:txBody>
      </p:sp>
      <p:sp>
        <p:nvSpPr>
          <p:cNvPr id="14" name="Oval 13">
            <a:extLst>
              <a:ext uri="{FF2B5EF4-FFF2-40B4-BE49-F238E27FC236}">
                <a16:creationId xmlns:a16="http://schemas.microsoft.com/office/drawing/2014/main" id="{496143C4-26C7-CA4C-A6D4-35DBE1E52DE0}"/>
              </a:ext>
            </a:extLst>
          </p:cNvPr>
          <p:cNvSpPr/>
          <p:nvPr/>
        </p:nvSpPr>
        <p:spPr>
          <a:xfrm>
            <a:off x="3381390" y="1735006"/>
            <a:ext cx="256032" cy="256032"/>
          </a:xfrm>
          <a:prstGeom prst="ellipse">
            <a:avLst/>
          </a:prstGeom>
          <a:solidFill>
            <a:schemeClr val="bg1"/>
          </a:solidFill>
          <a:ln w="317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56D6087-DDFD-2940-91DB-E2101A3A650B}"/>
              </a:ext>
            </a:extLst>
          </p:cNvPr>
          <p:cNvSpPr/>
          <p:nvPr/>
        </p:nvSpPr>
        <p:spPr>
          <a:xfrm>
            <a:off x="5270298" y="1478617"/>
            <a:ext cx="256491" cy="257757"/>
          </a:xfrm>
          <a:prstGeom prst="ellipse">
            <a:avLst/>
          </a:prstGeom>
          <a:solidFill>
            <a:schemeClr val="bg1"/>
          </a:solidFill>
          <a:ln w="317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6075A36-2164-0A42-AF59-C06E5FAFD9CD}"/>
              </a:ext>
            </a:extLst>
          </p:cNvPr>
          <p:cNvSpPr/>
          <p:nvPr/>
        </p:nvSpPr>
        <p:spPr>
          <a:xfrm>
            <a:off x="3630564" y="3831829"/>
            <a:ext cx="256032" cy="256032"/>
          </a:xfrm>
          <a:prstGeom prst="ellipse">
            <a:avLst/>
          </a:prstGeom>
          <a:solidFill>
            <a:schemeClr val="bg1"/>
          </a:solidFill>
          <a:ln w="349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a:extLst>
              <a:ext uri="{FF2B5EF4-FFF2-40B4-BE49-F238E27FC236}">
                <a16:creationId xmlns:a16="http://schemas.microsoft.com/office/drawing/2014/main" id="{2DB8F380-6283-1041-8014-8A161873E9E8}"/>
              </a:ext>
            </a:extLst>
          </p:cNvPr>
          <p:cNvSpPr txBox="1">
            <a:spLocks/>
          </p:cNvSpPr>
          <p:nvPr/>
        </p:nvSpPr>
        <p:spPr>
          <a:xfrm>
            <a:off x="408376" y="3772627"/>
            <a:ext cx="3134300" cy="38242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000" b="0" i="0" kern="1200">
                <a:solidFill>
                  <a:schemeClr val="accent5"/>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100" dirty="0" err="1">
                <a:solidFill>
                  <a:schemeClr val="accent4"/>
                </a:solidFill>
                <a:latin typeface="Avenir Medium" panose="02000503020000020003" pitchFamily="2" charset="0"/>
              </a:rPr>
              <a:t>LiveRamp</a:t>
            </a:r>
            <a:r>
              <a:rPr lang="en-US" sz="1100" dirty="0">
                <a:solidFill>
                  <a:schemeClr val="accent4"/>
                </a:solidFill>
                <a:latin typeface="Avenir Medium" panose="02000503020000020003" pitchFamily="2" charset="0"/>
              </a:rPr>
              <a:t> Data Marketplace</a:t>
            </a:r>
          </a:p>
        </p:txBody>
      </p:sp>
      <p:sp>
        <p:nvSpPr>
          <p:cNvPr id="19" name="Text Placeholder 4">
            <a:extLst>
              <a:ext uri="{FF2B5EF4-FFF2-40B4-BE49-F238E27FC236}">
                <a16:creationId xmlns:a16="http://schemas.microsoft.com/office/drawing/2014/main" id="{FB841500-2BF3-494C-BDE1-D77B710E6034}"/>
              </a:ext>
            </a:extLst>
          </p:cNvPr>
          <p:cNvSpPr txBox="1">
            <a:spLocks/>
          </p:cNvSpPr>
          <p:nvPr/>
        </p:nvSpPr>
        <p:spPr>
          <a:xfrm>
            <a:off x="1102252" y="3960330"/>
            <a:ext cx="2446391" cy="72629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000" b="0" i="0" kern="1200">
                <a:solidFill>
                  <a:schemeClr val="accent5"/>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900" dirty="0"/>
              <a:t>Third-party data for programmatic, social, and OTT campaigns</a:t>
            </a:r>
          </a:p>
        </p:txBody>
      </p:sp>
      <p:sp>
        <p:nvSpPr>
          <p:cNvPr id="54" name="Text Placeholder 4">
            <a:extLst>
              <a:ext uri="{FF2B5EF4-FFF2-40B4-BE49-F238E27FC236}">
                <a16:creationId xmlns:a16="http://schemas.microsoft.com/office/drawing/2014/main" id="{DF8AD367-A1C4-7F4D-B991-836BDBFDF5CC}"/>
              </a:ext>
            </a:extLst>
          </p:cNvPr>
          <p:cNvSpPr txBox="1">
            <a:spLocks/>
          </p:cNvSpPr>
          <p:nvPr/>
        </p:nvSpPr>
        <p:spPr>
          <a:xfrm>
            <a:off x="3533356" y="2598109"/>
            <a:ext cx="2077288" cy="52730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000" b="0" i="0" kern="1200">
                <a:solidFill>
                  <a:schemeClr val="accent5"/>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i="1" dirty="0">
                <a:latin typeface="Avenir Book Oblique" panose="02000503020000020003" pitchFamily="2" charset="0"/>
              </a:rPr>
              <a:t>&amp;</a:t>
            </a:r>
          </a:p>
        </p:txBody>
      </p:sp>
      <p:pic>
        <p:nvPicPr>
          <p:cNvPr id="56" name="Picture 55" descr="A black and white logo&#10;&#10;Description automatically generated with low confidence">
            <a:extLst>
              <a:ext uri="{FF2B5EF4-FFF2-40B4-BE49-F238E27FC236}">
                <a16:creationId xmlns:a16="http://schemas.microsoft.com/office/drawing/2014/main" id="{113C6FAB-70B9-B441-A5C3-8E994A306414}"/>
              </a:ext>
            </a:extLst>
          </p:cNvPr>
          <p:cNvPicPr>
            <a:picLocks noChangeAspect="1"/>
          </p:cNvPicPr>
          <p:nvPr/>
        </p:nvPicPr>
        <p:blipFill>
          <a:blip r:embed="rId2"/>
          <a:stretch>
            <a:fillRect/>
          </a:stretch>
        </p:blipFill>
        <p:spPr>
          <a:xfrm>
            <a:off x="4074487" y="3017495"/>
            <a:ext cx="955067" cy="307136"/>
          </a:xfrm>
          <a:prstGeom prst="rect">
            <a:avLst/>
          </a:prstGeom>
        </p:spPr>
      </p:pic>
      <p:pic>
        <p:nvPicPr>
          <p:cNvPr id="57" name="Picture 56" descr="Logo&#10;&#10;Description automatically generated">
            <a:extLst>
              <a:ext uri="{FF2B5EF4-FFF2-40B4-BE49-F238E27FC236}">
                <a16:creationId xmlns:a16="http://schemas.microsoft.com/office/drawing/2014/main" id="{B8493B4C-2D3F-DE49-AF5A-747BD771251C}"/>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3637422" y="2039668"/>
            <a:ext cx="1830340" cy="600842"/>
          </a:xfrm>
          <a:prstGeom prst="rect">
            <a:avLst/>
          </a:prstGeom>
        </p:spPr>
      </p:pic>
    </p:spTree>
    <p:extLst>
      <p:ext uri="{BB962C8B-B14F-4D97-AF65-F5344CB8AC3E}">
        <p14:creationId xmlns:p14="http://schemas.microsoft.com/office/powerpoint/2010/main" val="207035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6" grpId="0"/>
      <p:bldP spid="7" grpId="0"/>
      <p:bldP spid="11" grpId="0"/>
      <p:bldP spid="12" grpId="0"/>
      <p:bldP spid="14" grpId="0" animBg="1"/>
      <p:bldP spid="15" grpId="0" animBg="1"/>
      <p:bldP spid="16"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A00A04-EF9B-F445-9165-CDCBB2836389}"/>
              </a:ext>
            </a:extLst>
          </p:cNvPr>
          <p:cNvSpPr>
            <a:spLocks noGrp="1"/>
          </p:cNvSpPr>
          <p:nvPr>
            <p:ph type="sldNum" sz="quarter" idx="12"/>
          </p:nvPr>
        </p:nvSpPr>
        <p:spPr/>
        <p:txBody>
          <a:bodyPr/>
          <a:lstStyle/>
          <a:p>
            <a:fld id="{307EF997-0A3B-314B-87C7-90A984899C61}" type="slidenum">
              <a:rPr lang="en-US" smtClean="0"/>
              <a:t>7</a:t>
            </a:fld>
            <a:endParaRPr lang="en-US" dirty="0"/>
          </a:p>
        </p:txBody>
      </p:sp>
      <p:sp>
        <p:nvSpPr>
          <p:cNvPr id="4" name="Title 3">
            <a:extLst>
              <a:ext uri="{FF2B5EF4-FFF2-40B4-BE49-F238E27FC236}">
                <a16:creationId xmlns:a16="http://schemas.microsoft.com/office/drawing/2014/main" id="{468B1D57-EFE6-7E45-A640-A2202D2C4318}"/>
              </a:ext>
            </a:extLst>
          </p:cNvPr>
          <p:cNvSpPr>
            <a:spLocks noGrp="1"/>
          </p:cNvSpPr>
          <p:nvPr>
            <p:ph type="title"/>
          </p:nvPr>
        </p:nvSpPr>
        <p:spPr/>
        <p:txBody>
          <a:bodyPr/>
          <a:lstStyle/>
          <a:p>
            <a:r>
              <a:rPr lang="en-US" dirty="0">
                <a:solidFill>
                  <a:schemeClr val="accent4"/>
                </a:solidFill>
              </a:rPr>
              <a:t>LIVERAMP RAMPID </a:t>
            </a:r>
            <a:r>
              <a:rPr lang="en-US" dirty="0"/>
              <a:t>&amp; BRANDS</a:t>
            </a:r>
          </a:p>
        </p:txBody>
      </p:sp>
      <p:sp>
        <p:nvSpPr>
          <p:cNvPr id="5" name="Text Placeholder 4">
            <a:extLst>
              <a:ext uri="{FF2B5EF4-FFF2-40B4-BE49-F238E27FC236}">
                <a16:creationId xmlns:a16="http://schemas.microsoft.com/office/drawing/2014/main" id="{377B6201-A34A-7448-A1DA-529B24F55F2F}"/>
              </a:ext>
            </a:extLst>
          </p:cNvPr>
          <p:cNvSpPr>
            <a:spLocks noGrp="1"/>
          </p:cNvSpPr>
          <p:nvPr>
            <p:ph type="body" sz="quarter" idx="13"/>
          </p:nvPr>
        </p:nvSpPr>
        <p:spPr>
          <a:xfrm>
            <a:off x="558579" y="661447"/>
            <a:ext cx="7886700" cy="382428"/>
          </a:xfrm>
        </p:spPr>
        <p:txBody>
          <a:bodyPr/>
          <a:lstStyle/>
          <a:p>
            <a:r>
              <a:rPr lang="en-US" dirty="0"/>
              <a:t>Enabling first-party data for advertising</a:t>
            </a:r>
          </a:p>
        </p:txBody>
      </p:sp>
      <p:sp>
        <p:nvSpPr>
          <p:cNvPr id="14" name="TextBox 13">
            <a:extLst>
              <a:ext uri="{FF2B5EF4-FFF2-40B4-BE49-F238E27FC236}">
                <a16:creationId xmlns:a16="http://schemas.microsoft.com/office/drawing/2014/main" id="{716A0B1D-7A07-BA44-BCCC-3B29267B6A39}"/>
              </a:ext>
            </a:extLst>
          </p:cNvPr>
          <p:cNvSpPr txBox="1"/>
          <p:nvPr/>
        </p:nvSpPr>
        <p:spPr>
          <a:xfrm>
            <a:off x="293683" y="2731618"/>
            <a:ext cx="1893200" cy="769441"/>
          </a:xfrm>
          <a:prstGeom prst="rect">
            <a:avLst/>
          </a:prstGeom>
          <a:noFill/>
        </p:spPr>
        <p:txBody>
          <a:bodyPr wrap="square" rtlCol="0">
            <a:spAutoFit/>
          </a:bodyPr>
          <a:lstStyle/>
          <a:p>
            <a:pPr algn="ctr"/>
            <a:r>
              <a:rPr lang="en-US" sz="1100" dirty="0">
                <a:solidFill>
                  <a:schemeClr val="accent5"/>
                </a:solidFill>
                <a:latin typeface="Avenir Medium" panose="02000503020000020003" pitchFamily="2" charset="0"/>
              </a:rPr>
              <a:t>Brand</a:t>
            </a:r>
            <a:r>
              <a:rPr lang="en-US" sz="1100" dirty="0">
                <a:solidFill>
                  <a:schemeClr val="accent5"/>
                </a:solidFill>
                <a:latin typeface="Avenir Book" panose="02000503020000020003" pitchFamily="2" charset="0"/>
              </a:rPr>
              <a:t> uploads user-consented information (PII) of its customers on </a:t>
            </a:r>
            <a:r>
              <a:rPr lang="en-US" sz="1100" dirty="0" err="1">
                <a:solidFill>
                  <a:schemeClr val="accent5"/>
                </a:solidFill>
                <a:latin typeface="Avenir Book" panose="02000503020000020003" pitchFamily="2" charset="0"/>
              </a:rPr>
              <a:t>LiveRamp</a:t>
            </a:r>
            <a:endParaRPr lang="en-US" sz="1100" dirty="0">
              <a:solidFill>
                <a:schemeClr val="accent5"/>
              </a:solidFill>
              <a:latin typeface="Avenir Book" panose="02000503020000020003" pitchFamily="2" charset="0"/>
            </a:endParaRPr>
          </a:p>
        </p:txBody>
      </p:sp>
      <p:sp>
        <p:nvSpPr>
          <p:cNvPr id="15" name="TextBox 14">
            <a:extLst>
              <a:ext uri="{FF2B5EF4-FFF2-40B4-BE49-F238E27FC236}">
                <a16:creationId xmlns:a16="http://schemas.microsoft.com/office/drawing/2014/main" id="{DAB73054-D576-F541-8EC1-799448DE83E5}"/>
              </a:ext>
            </a:extLst>
          </p:cNvPr>
          <p:cNvSpPr txBox="1"/>
          <p:nvPr/>
        </p:nvSpPr>
        <p:spPr>
          <a:xfrm>
            <a:off x="3028754" y="3900947"/>
            <a:ext cx="1765064" cy="430887"/>
          </a:xfrm>
          <a:prstGeom prst="rect">
            <a:avLst/>
          </a:prstGeom>
          <a:noFill/>
        </p:spPr>
        <p:txBody>
          <a:bodyPr wrap="square" rtlCol="0">
            <a:spAutoFit/>
          </a:bodyPr>
          <a:lstStyle/>
          <a:p>
            <a:r>
              <a:rPr lang="en-US" sz="1100" dirty="0">
                <a:solidFill>
                  <a:schemeClr val="accent5"/>
                </a:solidFill>
                <a:latin typeface="Avenir Book" panose="02000503020000020003" pitchFamily="2" charset="0"/>
              </a:rPr>
              <a:t>Merges data with the user’s existing </a:t>
            </a:r>
            <a:r>
              <a:rPr lang="en-US" sz="1100" dirty="0" err="1">
                <a:solidFill>
                  <a:schemeClr val="accent5"/>
                </a:solidFill>
                <a:latin typeface="Avenir Book" panose="02000503020000020003" pitchFamily="2" charset="0"/>
              </a:rPr>
              <a:t>RampID</a:t>
            </a:r>
            <a:endParaRPr lang="en-US" sz="1100" dirty="0">
              <a:solidFill>
                <a:schemeClr val="accent5"/>
              </a:solidFill>
              <a:latin typeface="Avenir Book" panose="02000503020000020003" pitchFamily="2" charset="0"/>
            </a:endParaRPr>
          </a:p>
        </p:txBody>
      </p:sp>
      <p:sp>
        <p:nvSpPr>
          <p:cNvPr id="9" name="Rectangle 8">
            <a:extLst>
              <a:ext uri="{FF2B5EF4-FFF2-40B4-BE49-F238E27FC236}">
                <a16:creationId xmlns:a16="http://schemas.microsoft.com/office/drawing/2014/main" id="{E0E9AAD6-0665-F54F-9704-74839C0FCA1B}"/>
              </a:ext>
            </a:extLst>
          </p:cNvPr>
          <p:cNvSpPr/>
          <p:nvPr/>
        </p:nvSpPr>
        <p:spPr>
          <a:xfrm>
            <a:off x="3310370" y="2506068"/>
            <a:ext cx="2523259" cy="600164"/>
          </a:xfrm>
          <a:prstGeom prst="rect">
            <a:avLst/>
          </a:prstGeom>
        </p:spPr>
        <p:txBody>
          <a:bodyPr wrap="square">
            <a:spAutoFit/>
          </a:bodyPr>
          <a:lstStyle/>
          <a:p>
            <a:pPr algn="ctr"/>
            <a:r>
              <a:rPr lang="en-US" sz="1100" dirty="0" err="1">
                <a:solidFill>
                  <a:schemeClr val="accent5"/>
                </a:solidFill>
                <a:latin typeface="Avenir Medium" panose="02000503020000020003" pitchFamily="2" charset="0"/>
              </a:rPr>
              <a:t>LiveRamp</a:t>
            </a:r>
            <a:r>
              <a:rPr lang="en-US" sz="1100" dirty="0">
                <a:solidFill>
                  <a:schemeClr val="accent5"/>
                </a:solidFill>
                <a:latin typeface="Avenir Book" panose="02000503020000020003" pitchFamily="2" charset="0"/>
              </a:rPr>
              <a:t> reconciles the incoming PII with its own user identities to check if an existing user record exists</a:t>
            </a:r>
          </a:p>
        </p:txBody>
      </p:sp>
      <p:grpSp>
        <p:nvGrpSpPr>
          <p:cNvPr id="11" name="Group 10">
            <a:extLst>
              <a:ext uri="{FF2B5EF4-FFF2-40B4-BE49-F238E27FC236}">
                <a16:creationId xmlns:a16="http://schemas.microsoft.com/office/drawing/2014/main" id="{E25820CE-AE22-A246-B053-47EEC9630D9F}"/>
              </a:ext>
            </a:extLst>
          </p:cNvPr>
          <p:cNvGrpSpPr/>
          <p:nvPr/>
        </p:nvGrpSpPr>
        <p:grpSpPr>
          <a:xfrm>
            <a:off x="4087647" y="1595604"/>
            <a:ext cx="968705" cy="1136014"/>
            <a:chOff x="2464611" y="1383043"/>
            <a:chExt cx="968705" cy="1136014"/>
          </a:xfrm>
        </p:grpSpPr>
        <p:pic>
          <p:nvPicPr>
            <p:cNvPr id="98" name="Graphic 97" descr="Female Profile">
              <a:extLst>
                <a:ext uri="{FF2B5EF4-FFF2-40B4-BE49-F238E27FC236}">
                  <a16:creationId xmlns:a16="http://schemas.microsoft.com/office/drawing/2014/main" id="{74DBDD98-296F-6E43-B4D3-C9EF0E2F97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94171" y="1954362"/>
              <a:ext cx="339145" cy="339145"/>
            </a:xfrm>
            <a:prstGeom prst="rect">
              <a:avLst/>
            </a:prstGeom>
          </p:spPr>
        </p:pic>
        <p:pic>
          <p:nvPicPr>
            <p:cNvPr id="99" name="Graphic 98" descr="Female Profile">
              <a:extLst>
                <a:ext uri="{FF2B5EF4-FFF2-40B4-BE49-F238E27FC236}">
                  <a16:creationId xmlns:a16="http://schemas.microsoft.com/office/drawing/2014/main" id="{8E0B28AD-DBE7-6B46-8CC1-7CD898D9A4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0933" y="1667447"/>
              <a:ext cx="331665" cy="331665"/>
            </a:xfrm>
            <a:prstGeom prst="rect">
              <a:avLst/>
            </a:prstGeom>
          </p:spPr>
        </p:pic>
        <p:sp>
          <p:nvSpPr>
            <p:cNvPr id="100" name="Arc 99">
              <a:extLst>
                <a:ext uri="{FF2B5EF4-FFF2-40B4-BE49-F238E27FC236}">
                  <a16:creationId xmlns:a16="http://schemas.microsoft.com/office/drawing/2014/main" id="{CF99EF2D-CFF4-A44E-A8C5-4F83B9080627}"/>
                </a:ext>
              </a:extLst>
            </p:cNvPr>
            <p:cNvSpPr/>
            <p:nvPr/>
          </p:nvSpPr>
          <p:spPr>
            <a:xfrm>
              <a:off x="2464611" y="1768098"/>
              <a:ext cx="781774" cy="750959"/>
            </a:xfrm>
            <a:prstGeom prst="arc">
              <a:avLst>
                <a:gd name="adj1" fmla="val 16200000"/>
                <a:gd name="adj2" fmla="val 19715552"/>
              </a:avLst>
            </a:prstGeom>
            <a:ln w="952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 100">
              <a:extLst>
                <a:ext uri="{FF2B5EF4-FFF2-40B4-BE49-F238E27FC236}">
                  <a16:creationId xmlns:a16="http://schemas.microsoft.com/office/drawing/2014/main" id="{D9925B9B-FD66-6341-A5DB-EA871D9D6A22}"/>
                </a:ext>
              </a:extLst>
            </p:cNvPr>
            <p:cNvSpPr/>
            <p:nvPr/>
          </p:nvSpPr>
          <p:spPr>
            <a:xfrm rot="16656468">
              <a:off x="2647700" y="1398450"/>
              <a:ext cx="781774" cy="750959"/>
            </a:xfrm>
            <a:prstGeom prst="arc">
              <a:avLst>
                <a:gd name="adj1" fmla="val 10023886"/>
                <a:gd name="adj2" fmla="val 13988261"/>
              </a:avLst>
            </a:prstGeom>
            <a:ln w="952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4" name="Rectangle 103">
            <a:extLst>
              <a:ext uri="{FF2B5EF4-FFF2-40B4-BE49-F238E27FC236}">
                <a16:creationId xmlns:a16="http://schemas.microsoft.com/office/drawing/2014/main" id="{2FE7D32D-3F63-4749-9EB9-ED3F5D20415B}"/>
              </a:ext>
            </a:extLst>
          </p:cNvPr>
          <p:cNvSpPr/>
          <p:nvPr/>
        </p:nvSpPr>
        <p:spPr>
          <a:xfrm>
            <a:off x="4791341" y="3863046"/>
            <a:ext cx="1554509" cy="600164"/>
          </a:xfrm>
          <a:prstGeom prst="rect">
            <a:avLst/>
          </a:prstGeom>
        </p:spPr>
        <p:txBody>
          <a:bodyPr wrap="square">
            <a:spAutoFit/>
          </a:bodyPr>
          <a:lstStyle/>
          <a:p>
            <a:pPr algn="r"/>
            <a:r>
              <a:rPr lang="en-US" sz="1100" dirty="0">
                <a:solidFill>
                  <a:schemeClr val="accent5"/>
                </a:solidFill>
                <a:latin typeface="Avenir Book" panose="02000503020000020003" pitchFamily="2" charset="0"/>
              </a:rPr>
              <a:t>Creates a new </a:t>
            </a:r>
            <a:r>
              <a:rPr lang="en-US" sz="1100" dirty="0" err="1">
                <a:solidFill>
                  <a:schemeClr val="accent5"/>
                </a:solidFill>
                <a:latin typeface="Avenir Book" panose="02000503020000020003" pitchFamily="2" charset="0"/>
              </a:rPr>
              <a:t>RampdID</a:t>
            </a:r>
            <a:r>
              <a:rPr lang="en-US" sz="1100" dirty="0">
                <a:solidFill>
                  <a:schemeClr val="accent5"/>
                </a:solidFill>
                <a:latin typeface="Avenir Book" panose="02000503020000020003" pitchFamily="2" charset="0"/>
              </a:rPr>
              <a:t> to use for all future instances</a:t>
            </a:r>
          </a:p>
        </p:txBody>
      </p:sp>
      <p:sp>
        <p:nvSpPr>
          <p:cNvPr id="18" name="TextBox 17">
            <a:extLst>
              <a:ext uri="{FF2B5EF4-FFF2-40B4-BE49-F238E27FC236}">
                <a16:creationId xmlns:a16="http://schemas.microsoft.com/office/drawing/2014/main" id="{32768211-0E47-C842-A289-1A4FAF9FAA23}"/>
              </a:ext>
            </a:extLst>
          </p:cNvPr>
          <p:cNvSpPr txBox="1"/>
          <p:nvPr/>
        </p:nvSpPr>
        <p:spPr>
          <a:xfrm>
            <a:off x="1088010" y="1181063"/>
            <a:ext cx="6997959" cy="523220"/>
          </a:xfrm>
          <a:prstGeom prst="rect">
            <a:avLst/>
          </a:prstGeom>
          <a:noFill/>
        </p:spPr>
        <p:txBody>
          <a:bodyPr wrap="square" rtlCol="0">
            <a:spAutoFit/>
          </a:bodyPr>
          <a:lstStyle/>
          <a:p>
            <a:pPr algn="ctr"/>
            <a:r>
              <a:rPr lang="en-US" sz="1400" dirty="0">
                <a:solidFill>
                  <a:schemeClr val="accent5"/>
                </a:solidFill>
                <a:latin typeface="Avenir Book" panose="02000503020000020003" pitchFamily="2" charset="0"/>
              </a:rPr>
              <a:t>Brands that sync their user-consented first-party data with </a:t>
            </a:r>
            <a:r>
              <a:rPr lang="en-US" sz="1400" dirty="0" err="1">
                <a:solidFill>
                  <a:schemeClr val="accent5"/>
                </a:solidFill>
                <a:latin typeface="Avenir Book" panose="02000503020000020003" pitchFamily="2" charset="0"/>
              </a:rPr>
              <a:t>LiveRamp’s</a:t>
            </a:r>
            <a:r>
              <a:rPr lang="en-US" sz="1400" dirty="0">
                <a:solidFill>
                  <a:schemeClr val="accent5"/>
                </a:solidFill>
                <a:latin typeface="Avenir Book" panose="02000503020000020003" pitchFamily="2" charset="0"/>
              </a:rPr>
              <a:t> </a:t>
            </a:r>
            <a:r>
              <a:rPr lang="en-US" sz="1400" dirty="0" err="1">
                <a:solidFill>
                  <a:schemeClr val="accent5"/>
                </a:solidFill>
                <a:latin typeface="Avenir Book" panose="02000503020000020003" pitchFamily="2" charset="0"/>
              </a:rPr>
              <a:t>RampID</a:t>
            </a:r>
            <a:r>
              <a:rPr lang="en-US" sz="1400" dirty="0">
                <a:solidFill>
                  <a:schemeClr val="accent5"/>
                </a:solidFill>
                <a:latin typeface="Avenir Book" panose="02000503020000020003" pitchFamily="2" charset="0"/>
              </a:rPr>
              <a:t> can securely use that data for advertising</a:t>
            </a:r>
          </a:p>
        </p:txBody>
      </p:sp>
      <p:sp>
        <p:nvSpPr>
          <p:cNvPr id="105" name="TextBox 104">
            <a:extLst>
              <a:ext uri="{FF2B5EF4-FFF2-40B4-BE49-F238E27FC236}">
                <a16:creationId xmlns:a16="http://schemas.microsoft.com/office/drawing/2014/main" id="{03BBAB8C-8D71-EC4D-88D5-EBEEAF409474}"/>
              </a:ext>
            </a:extLst>
          </p:cNvPr>
          <p:cNvSpPr txBox="1"/>
          <p:nvPr/>
        </p:nvSpPr>
        <p:spPr>
          <a:xfrm>
            <a:off x="6858003" y="2819260"/>
            <a:ext cx="1992314" cy="830997"/>
          </a:xfrm>
          <a:prstGeom prst="rect">
            <a:avLst/>
          </a:prstGeom>
          <a:noFill/>
        </p:spPr>
        <p:txBody>
          <a:bodyPr wrap="square" rtlCol="0">
            <a:spAutoFit/>
          </a:bodyPr>
          <a:lstStyle/>
          <a:p>
            <a:pPr algn="ctr"/>
            <a:r>
              <a:rPr lang="en-US" sz="1200" dirty="0">
                <a:solidFill>
                  <a:schemeClr val="accent5"/>
                </a:solidFill>
                <a:latin typeface="Avenir Book" panose="02000503020000020003" pitchFamily="2" charset="0"/>
              </a:rPr>
              <a:t>Brands can </a:t>
            </a:r>
            <a:r>
              <a:rPr lang="en-US" sz="1200" dirty="0">
                <a:solidFill>
                  <a:schemeClr val="accent5"/>
                </a:solidFill>
                <a:latin typeface="Avenir Medium" panose="02000503020000020003" pitchFamily="2" charset="0"/>
              </a:rPr>
              <a:t>securely use its first-party data </a:t>
            </a:r>
            <a:r>
              <a:rPr lang="en-US" sz="1200" dirty="0">
                <a:solidFill>
                  <a:schemeClr val="accent5"/>
                </a:solidFill>
                <a:latin typeface="Avenir Book" panose="02000503020000020003" pitchFamily="2" charset="0"/>
              </a:rPr>
              <a:t>for the user for personalization via </a:t>
            </a:r>
            <a:r>
              <a:rPr lang="en-US" sz="1200" dirty="0" err="1">
                <a:solidFill>
                  <a:schemeClr val="accent5"/>
                </a:solidFill>
                <a:latin typeface="Avenir Book" panose="02000503020000020003" pitchFamily="2" charset="0"/>
              </a:rPr>
              <a:t>Jivox</a:t>
            </a:r>
            <a:endParaRPr lang="en-US" sz="1200" dirty="0">
              <a:solidFill>
                <a:schemeClr val="accent5"/>
              </a:solidFill>
              <a:latin typeface="Avenir Book" panose="02000503020000020003" pitchFamily="2" charset="0"/>
            </a:endParaRPr>
          </a:p>
        </p:txBody>
      </p:sp>
      <p:sp>
        <p:nvSpPr>
          <p:cNvPr id="106" name="Freeform 117">
            <a:extLst>
              <a:ext uri="{FF2B5EF4-FFF2-40B4-BE49-F238E27FC236}">
                <a16:creationId xmlns:a16="http://schemas.microsoft.com/office/drawing/2014/main" id="{D1BE9107-5178-CB4F-AA07-5066E5D60D8E}"/>
              </a:ext>
            </a:extLst>
          </p:cNvPr>
          <p:cNvSpPr>
            <a:spLocks noEditPoints="1"/>
          </p:cNvSpPr>
          <p:nvPr/>
        </p:nvSpPr>
        <p:spPr bwMode="auto">
          <a:xfrm>
            <a:off x="928400" y="2392473"/>
            <a:ext cx="331234" cy="233125"/>
          </a:xfrm>
          <a:custGeom>
            <a:avLst/>
            <a:gdLst>
              <a:gd name="T0" fmla="*/ 160 w 165"/>
              <a:gd name="T1" fmla="*/ 11 h 121"/>
              <a:gd name="T2" fmla="*/ 152 w 165"/>
              <a:gd name="T3" fmla="*/ 4 h 121"/>
              <a:gd name="T4" fmla="*/ 139 w 165"/>
              <a:gd name="T5" fmla="*/ 0 h 121"/>
              <a:gd name="T6" fmla="*/ 26 w 165"/>
              <a:gd name="T7" fmla="*/ 0 h 121"/>
              <a:gd name="T8" fmla="*/ 13 w 165"/>
              <a:gd name="T9" fmla="*/ 4 h 121"/>
              <a:gd name="T10" fmla="*/ 5 w 165"/>
              <a:gd name="T11" fmla="*/ 11 h 121"/>
              <a:gd name="T12" fmla="*/ 0 w 165"/>
              <a:gd name="T13" fmla="*/ 26 h 121"/>
              <a:gd name="T14" fmla="*/ 0 w 165"/>
              <a:gd name="T15" fmla="*/ 95 h 121"/>
              <a:gd name="T16" fmla="*/ 26 w 165"/>
              <a:gd name="T17" fmla="*/ 121 h 121"/>
              <a:gd name="T18" fmla="*/ 139 w 165"/>
              <a:gd name="T19" fmla="*/ 121 h 121"/>
              <a:gd name="T20" fmla="*/ 165 w 165"/>
              <a:gd name="T21" fmla="*/ 95 h 121"/>
              <a:gd name="T22" fmla="*/ 165 w 165"/>
              <a:gd name="T23" fmla="*/ 26 h 121"/>
              <a:gd name="T24" fmla="*/ 160 w 165"/>
              <a:gd name="T25" fmla="*/ 11 h 121"/>
              <a:gd name="T26" fmla="*/ 26 w 165"/>
              <a:gd name="T27" fmla="*/ 11 h 121"/>
              <a:gd name="T28" fmla="*/ 139 w 165"/>
              <a:gd name="T29" fmla="*/ 11 h 121"/>
              <a:gd name="T30" fmla="*/ 144 w 165"/>
              <a:gd name="T31" fmla="*/ 12 h 121"/>
              <a:gd name="T32" fmla="*/ 94 w 165"/>
              <a:gd name="T33" fmla="*/ 62 h 121"/>
              <a:gd name="T34" fmla="*/ 82 w 165"/>
              <a:gd name="T35" fmla="*/ 66 h 121"/>
              <a:gd name="T36" fmla="*/ 71 w 165"/>
              <a:gd name="T37" fmla="*/ 62 h 121"/>
              <a:gd name="T38" fmla="*/ 21 w 165"/>
              <a:gd name="T39" fmla="*/ 12 h 121"/>
              <a:gd name="T40" fmla="*/ 26 w 165"/>
              <a:gd name="T41" fmla="*/ 11 h 121"/>
              <a:gd name="T42" fmla="*/ 56 w 165"/>
              <a:gd name="T43" fmla="*/ 61 h 121"/>
              <a:gd name="T44" fmla="*/ 13 w 165"/>
              <a:gd name="T45" fmla="*/ 103 h 121"/>
              <a:gd name="T46" fmla="*/ 10 w 165"/>
              <a:gd name="T47" fmla="*/ 95 h 121"/>
              <a:gd name="T48" fmla="*/ 10 w 165"/>
              <a:gd name="T49" fmla="*/ 26 h 121"/>
              <a:gd name="T50" fmla="*/ 13 w 165"/>
              <a:gd name="T51" fmla="*/ 18 h 121"/>
              <a:gd name="T52" fmla="*/ 56 w 165"/>
              <a:gd name="T53" fmla="*/ 61 h 121"/>
              <a:gd name="T54" fmla="*/ 139 w 165"/>
              <a:gd name="T55" fmla="*/ 111 h 121"/>
              <a:gd name="T56" fmla="*/ 26 w 165"/>
              <a:gd name="T57" fmla="*/ 111 h 121"/>
              <a:gd name="T58" fmla="*/ 21 w 165"/>
              <a:gd name="T59" fmla="*/ 110 h 121"/>
              <a:gd name="T60" fmla="*/ 63 w 165"/>
              <a:gd name="T61" fmla="*/ 68 h 121"/>
              <a:gd name="T62" fmla="*/ 64 w 165"/>
              <a:gd name="T63" fmla="*/ 69 h 121"/>
              <a:gd name="T64" fmla="*/ 101 w 165"/>
              <a:gd name="T65" fmla="*/ 69 h 121"/>
              <a:gd name="T66" fmla="*/ 104 w 165"/>
              <a:gd name="T67" fmla="*/ 66 h 121"/>
              <a:gd name="T68" fmla="*/ 146 w 165"/>
              <a:gd name="T69" fmla="*/ 109 h 121"/>
              <a:gd name="T70" fmla="*/ 139 w 165"/>
              <a:gd name="T71" fmla="*/ 111 h 121"/>
              <a:gd name="T72" fmla="*/ 155 w 165"/>
              <a:gd name="T73" fmla="*/ 95 h 121"/>
              <a:gd name="T74" fmla="*/ 153 w 165"/>
              <a:gd name="T75" fmla="*/ 101 h 121"/>
              <a:gd name="T76" fmla="*/ 111 w 165"/>
              <a:gd name="T77" fmla="*/ 59 h 121"/>
              <a:gd name="T78" fmla="*/ 152 w 165"/>
              <a:gd name="T79" fmla="*/ 18 h 121"/>
              <a:gd name="T80" fmla="*/ 155 w 165"/>
              <a:gd name="T81" fmla="*/ 26 h 121"/>
              <a:gd name="T82" fmla="*/ 155 w 165"/>
              <a:gd name="T83" fmla="*/ 9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5" h="121">
                <a:moveTo>
                  <a:pt x="160" y="11"/>
                </a:moveTo>
                <a:cubicBezTo>
                  <a:pt x="157" y="8"/>
                  <a:pt x="155" y="5"/>
                  <a:pt x="152" y="4"/>
                </a:cubicBezTo>
                <a:cubicBezTo>
                  <a:pt x="148" y="1"/>
                  <a:pt x="144" y="0"/>
                  <a:pt x="139" y="0"/>
                </a:cubicBezTo>
                <a:cubicBezTo>
                  <a:pt x="26" y="0"/>
                  <a:pt x="26" y="0"/>
                  <a:pt x="26" y="0"/>
                </a:cubicBezTo>
                <a:cubicBezTo>
                  <a:pt x="21" y="0"/>
                  <a:pt x="17" y="1"/>
                  <a:pt x="13" y="4"/>
                </a:cubicBezTo>
                <a:cubicBezTo>
                  <a:pt x="10" y="5"/>
                  <a:pt x="8" y="8"/>
                  <a:pt x="5" y="11"/>
                </a:cubicBezTo>
                <a:cubicBezTo>
                  <a:pt x="2" y="15"/>
                  <a:pt x="0" y="20"/>
                  <a:pt x="0" y="26"/>
                </a:cubicBezTo>
                <a:cubicBezTo>
                  <a:pt x="0" y="95"/>
                  <a:pt x="0" y="95"/>
                  <a:pt x="0" y="95"/>
                </a:cubicBezTo>
                <a:cubicBezTo>
                  <a:pt x="0" y="109"/>
                  <a:pt x="12" y="121"/>
                  <a:pt x="26" y="121"/>
                </a:cubicBezTo>
                <a:cubicBezTo>
                  <a:pt x="139" y="121"/>
                  <a:pt x="139" y="121"/>
                  <a:pt x="139" y="121"/>
                </a:cubicBezTo>
                <a:cubicBezTo>
                  <a:pt x="153" y="121"/>
                  <a:pt x="165" y="109"/>
                  <a:pt x="165" y="95"/>
                </a:cubicBezTo>
                <a:cubicBezTo>
                  <a:pt x="165" y="26"/>
                  <a:pt x="165" y="26"/>
                  <a:pt x="165" y="26"/>
                </a:cubicBezTo>
                <a:cubicBezTo>
                  <a:pt x="165" y="20"/>
                  <a:pt x="163" y="15"/>
                  <a:pt x="160" y="11"/>
                </a:cubicBezTo>
                <a:close/>
                <a:moveTo>
                  <a:pt x="26" y="11"/>
                </a:moveTo>
                <a:cubicBezTo>
                  <a:pt x="139" y="11"/>
                  <a:pt x="139" y="11"/>
                  <a:pt x="139" y="11"/>
                </a:cubicBezTo>
                <a:cubicBezTo>
                  <a:pt x="141" y="11"/>
                  <a:pt x="142" y="11"/>
                  <a:pt x="144" y="12"/>
                </a:cubicBezTo>
                <a:cubicBezTo>
                  <a:pt x="94" y="62"/>
                  <a:pt x="94" y="62"/>
                  <a:pt x="94" y="62"/>
                </a:cubicBezTo>
                <a:cubicBezTo>
                  <a:pt x="91" y="65"/>
                  <a:pt x="87" y="66"/>
                  <a:pt x="82" y="66"/>
                </a:cubicBezTo>
                <a:cubicBezTo>
                  <a:pt x="78" y="66"/>
                  <a:pt x="74" y="65"/>
                  <a:pt x="71" y="62"/>
                </a:cubicBezTo>
                <a:cubicBezTo>
                  <a:pt x="21" y="12"/>
                  <a:pt x="21" y="12"/>
                  <a:pt x="21" y="12"/>
                </a:cubicBezTo>
                <a:cubicBezTo>
                  <a:pt x="23" y="11"/>
                  <a:pt x="24" y="11"/>
                  <a:pt x="26" y="11"/>
                </a:cubicBezTo>
                <a:close/>
                <a:moveTo>
                  <a:pt x="56" y="61"/>
                </a:moveTo>
                <a:cubicBezTo>
                  <a:pt x="13" y="103"/>
                  <a:pt x="13" y="103"/>
                  <a:pt x="13" y="103"/>
                </a:cubicBezTo>
                <a:cubicBezTo>
                  <a:pt x="11" y="101"/>
                  <a:pt x="10" y="98"/>
                  <a:pt x="10" y="95"/>
                </a:cubicBezTo>
                <a:cubicBezTo>
                  <a:pt x="10" y="26"/>
                  <a:pt x="10" y="26"/>
                  <a:pt x="10" y="26"/>
                </a:cubicBezTo>
                <a:cubicBezTo>
                  <a:pt x="10" y="23"/>
                  <a:pt x="11" y="20"/>
                  <a:pt x="13" y="18"/>
                </a:cubicBezTo>
                <a:lnTo>
                  <a:pt x="56" y="61"/>
                </a:lnTo>
                <a:close/>
                <a:moveTo>
                  <a:pt x="139" y="111"/>
                </a:moveTo>
                <a:cubicBezTo>
                  <a:pt x="26" y="111"/>
                  <a:pt x="26" y="111"/>
                  <a:pt x="26" y="111"/>
                </a:cubicBezTo>
                <a:cubicBezTo>
                  <a:pt x="24" y="111"/>
                  <a:pt x="23" y="110"/>
                  <a:pt x="21" y="110"/>
                </a:cubicBezTo>
                <a:cubicBezTo>
                  <a:pt x="63" y="68"/>
                  <a:pt x="63" y="68"/>
                  <a:pt x="63" y="68"/>
                </a:cubicBezTo>
                <a:cubicBezTo>
                  <a:pt x="64" y="69"/>
                  <a:pt x="64" y="69"/>
                  <a:pt x="64" y="69"/>
                </a:cubicBezTo>
                <a:cubicBezTo>
                  <a:pt x="74" y="79"/>
                  <a:pt x="91" y="79"/>
                  <a:pt x="101" y="69"/>
                </a:cubicBezTo>
                <a:cubicBezTo>
                  <a:pt x="104" y="66"/>
                  <a:pt x="104" y="66"/>
                  <a:pt x="104" y="66"/>
                </a:cubicBezTo>
                <a:cubicBezTo>
                  <a:pt x="146" y="109"/>
                  <a:pt x="146" y="109"/>
                  <a:pt x="146" y="109"/>
                </a:cubicBezTo>
                <a:cubicBezTo>
                  <a:pt x="144" y="110"/>
                  <a:pt x="142" y="111"/>
                  <a:pt x="139" y="111"/>
                </a:cubicBezTo>
                <a:close/>
                <a:moveTo>
                  <a:pt x="155" y="95"/>
                </a:moveTo>
                <a:cubicBezTo>
                  <a:pt x="155" y="97"/>
                  <a:pt x="154" y="99"/>
                  <a:pt x="153" y="101"/>
                </a:cubicBezTo>
                <a:cubicBezTo>
                  <a:pt x="111" y="59"/>
                  <a:pt x="111" y="59"/>
                  <a:pt x="111" y="59"/>
                </a:cubicBezTo>
                <a:cubicBezTo>
                  <a:pt x="152" y="18"/>
                  <a:pt x="152" y="18"/>
                  <a:pt x="152" y="18"/>
                </a:cubicBezTo>
                <a:cubicBezTo>
                  <a:pt x="154" y="20"/>
                  <a:pt x="155" y="23"/>
                  <a:pt x="155" y="26"/>
                </a:cubicBezTo>
                <a:lnTo>
                  <a:pt x="155" y="9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cxnSp>
        <p:nvCxnSpPr>
          <p:cNvPr id="20" name="Straight Connector 19">
            <a:extLst>
              <a:ext uri="{FF2B5EF4-FFF2-40B4-BE49-F238E27FC236}">
                <a16:creationId xmlns:a16="http://schemas.microsoft.com/office/drawing/2014/main" id="{5691F4F3-2B02-9A46-AA14-F8DED79950F9}"/>
              </a:ext>
            </a:extLst>
          </p:cNvPr>
          <p:cNvCxnSpPr>
            <a:cxnSpLocks/>
          </p:cNvCxnSpPr>
          <p:nvPr/>
        </p:nvCxnSpPr>
        <p:spPr>
          <a:xfrm>
            <a:off x="2186883" y="3031700"/>
            <a:ext cx="748860" cy="1"/>
          </a:xfrm>
          <a:prstGeom prst="line">
            <a:avLst/>
          </a:prstGeom>
          <a:ln w="28575" cap="rnd">
            <a:prstDash val="sysDot"/>
            <a:round/>
          </a:ln>
        </p:spPr>
        <p:style>
          <a:lnRef idx="1">
            <a:schemeClr val="accent1"/>
          </a:lnRef>
          <a:fillRef idx="0">
            <a:schemeClr val="accent1"/>
          </a:fillRef>
          <a:effectRef idx="0">
            <a:schemeClr val="accent1"/>
          </a:effectRef>
          <a:fontRef idx="minor">
            <a:schemeClr val="tx1"/>
          </a:fontRef>
        </p:style>
      </p:cxnSp>
      <p:sp>
        <p:nvSpPr>
          <p:cNvPr id="25" name="Left Bracket 24">
            <a:extLst>
              <a:ext uri="{FF2B5EF4-FFF2-40B4-BE49-F238E27FC236}">
                <a16:creationId xmlns:a16="http://schemas.microsoft.com/office/drawing/2014/main" id="{3F01E03A-B86D-8A4C-B563-B2DEEB6F42BF}"/>
              </a:ext>
            </a:extLst>
          </p:cNvPr>
          <p:cNvSpPr/>
          <p:nvPr/>
        </p:nvSpPr>
        <p:spPr>
          <a:xfrm rot="5400000">
            <a:off x="4561670" y="2333244"/>
            <a:ext cx="242596" cy="2745197"/>
          </a:xfrm>
          <a:prstGeom prst="leftBracket">
            <a:avLst>
              <a:gd name="adj" fmla="val 127564"/>
            </a:avLst>
          </a:prstGeom>
          <a:ln w="2857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9" name="Straight Connector 108">
            <a:extLst>
              <a:ext uri="{FF2B5EF4-FFF2-40B4-BE49-F238E27FC236}">
                <a16:creationId xmlns:a16="http://schemas.microsoft.com/office/drawing/2014/main" id="{922DC316-FB73-EE4B-9422-1D252FB1EE2E}"/>
              </a:ext>
            </a:extLst>
          </p:cNvPr>
          <p:cNvCxnSpPr>
            <a:cxnSpLocks/>
          </p:cNvCxnSpPr>
          <p:nvPr/>
        </p:nvCxnSpPr>
        <p:spPr>
          <a:xfrm>
            <a:off x="4643960" y="3063367"/>
            <a:ext cx="0" cy="521177"/>
          </a:xfrm>
          <a:prstGeom prst="line">
            <a:avLst/>
          </a:prstGeom>
          <a:ln w="28575" cap="rnd">
            <a:prstDash val="sysDot"/>
            <a:roun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E5D3042-FBF4-7647-AE29-2C8017D9CA54}"/>
              </a:ext>
            </a:extLst>
          </p:cNvPr>
          <p:cNvCxnSpPr>
            <a:cxnSpLocks/>
          </p:cNvCxnSpPr>
          <p:nvPr/>
        </p:nvCxnSpPr>
        <p:spPr>
          <a:xfrm flipV="1">
            <a:off x="6129287" y="3090496"/>
            <a:ext cx="657325" cy="1"/>
          </a:xfrm>
          <a:prstGeom prst="line">
            <a:avLst/>
          </a:prstGeom>
          <a:ln w="28575" cap="rnd">
            <a:prstDash val="sysDot"/>
            <a:round/>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A946BF32-F635-B648-8617-40AA75C26BC5}"/>
              </a:ext>
            </a:extLst>
          </p:cNvPr>
          <p:cNvSpPr txBox="1"/>
          <p:nvPr/>
        </p:nvSpPr>
        <p:spPr>
          <a:xfrm>
            <a:off x="2955386" y="3288619"/>
            <a:ext cx="1616613" cy="261610"/>
          </a:xfrm>
          <a:prstGeom prst="rect">
            <a:avLst/>
          </a:prstGeom>
          <a:noFill/>
        </p:spPr>
        <p:txBody>
          <a:bodyPr wrap="square" rtlCol="0">
            <a:spAutoFit/>
          </a:bodyPr>
          <a:lstStyle/>
          <a:p>
            <a:pPr algn="r"/>
            <a:r>
              <a:rPr lang="en-US" sz="1100" i="1" dirty="0">
                <a:solidFill>
                  <a:schemeClr val="accent5"/>
                </a:solidFill>
                <a:latin typeface="Avenir Book Oblique" panose="02000503020000020003" pitchFamily="2" charset="0"/>
              </a:rPr>
              <a:t>Existing record found</a:t>
            </a:r>
          </a:p>
        </p:txBody>
      </p:sp>
      <p:sp>
        <p:nvSpPr>
          <p:cNvPr id="116" name="TextBox 115">
            <a:extLst>
              <a:ext uri="{FF2B5EF4-FFF2-40B4-BE49-F238E27FC236}">
                <a16:creationId xmlns:a16="http://schemas.microsoft.com/office/drawing/2014/main" id="{7E587B20-25DF-4842-A9D5-A01159883532}"/>
              </a:ext>
            </a:extLst>
          </p:cNvPr>
          <p:cNvSpPr txBox="1"/>
          <p:nvPr/>
        </p:nvSpPr>
        <p:spPr>
          <a:xfrm>
            <a:off x="4643960" y="3288619"/>
            <a:ext cx="1328342" cy="261610"/>
          </a:xfrm>
          <a:prstGeom prst="rect">
            <a:avLst/>
          </a:prstGeom>
          <a:noFill/>
        </p:spPr>
        <p:txBody>
          <a:bodyPr wrap="square" rtlCol="0">
            <a:spAutoFit/>
          </a:bodyPr>
          <a:lstStyle/>
          <a:p>
            <a:r>
              <a:rPr lang="en-US" sz="1100" i="1" dirty="0">
                <a:solidFill>
                  <a:schemeClr val="accent5"/>
                </a:solidFill>
                <a:latin typeface="Avenir Book Oblique" panose="02000503020000020003" pitchFamily="2" charset="0"/>
              </a:rPr>
              <a:t>No record  found</a:t>
            </a:r>
          </a:p>
        </p:txBody>
      </p:sp>
      <p:grpSp>
        <p:nvGrpSpPr>
          <p:cNvPr id="123" name="Group 122">
            <a:extLst>
              <a:ext uri="{FF2B5EF4-FFF2-40B4-BE49-F238E27FC236}">
                <a16:creationId xmlns:a16="http://schemas.microsoft.com/office/drawing/2014/main" id="{698C8903-813F-EF49-8A9E-1600C7C5C910}"/>
              </a:ext>
            </a:extLst>
          </p:cNvPr>
          <p:cNvGrpSpPr/>
          <p:nvPr/>
        </p:nvGrpSpPr>
        <p:grpSpPr>
          <a:xfrm>
            <a:off x="7273509" y="2242535"/>
            <a:ext cx="847850" cy="507831"/>
            <a:chOff x="4941066" y="3204268"/>
            <a:chExt cx="1049541" cy="644001"/>
          </a:xfrm>
        </p:grpSpPr>
        <p:grpSp>
          <p:nvGrpSpPr>
            <p:cNvPr id="124" name="Group 123">
              <a:extLst>
                <a:ext uri="{FF2B5EF4-FFF2-40B4-BE49-F238E27FC236}">
                  <a16:creationId xmlns:a16="http://schemas.microsoft.com/office/drawing/2014/main" id="{94F482F9-F685-EE4F-AC3B-9D9864AFDAB9}"/>
                </a:ext>
              </a:extLst>
            </p:cNvPr>
            <p:cNvGrpSpPr/>
            <p:nvPr/>
          </p:nvGrpSpPr>
          <p:grpSpPr>
            <a:xfrm>
              <a:off x="4941066" y="3204268"/>
              <a:ext cx="548476" cy="485029"/>
              <a:chOff x="5192413" y="3283754"/>
              <a:chExt cx="548476" cy="485029"/>
            </a:xfrm>
          </p:grpSpPr>
          <p:sp>
            <p:nvSpPr>
              <p:cNvPr id="134" name="Freeform 133">
                <a:extLst>
                  <a:ext uri="{FF2B5EF4-FFF2-40B4-BE49-F238E27FC236}">
                    <a16:creationId xmlns:a16="http://schemas.microsoft.com/office/drawing/2014/main" id="{038D3E61-8763-8443-B5E3-6B4DA877DB64}"/>
                  </a:ext>
                </a:extLst>
              </p:cNvPr>
              <p:cNvSpPr/>
              <p:nvPr/>
            </p:nvSpPr>
            <p:spPr>
              <a:xfrm>
                <a:off x="5192413" y="3283754"/>
                <a:ext cx="548476" cy="485029"/>
              </a:xfrm>
              <a:custGeom>
                <a:avLst/>
                <a:gdLst>
                  <a:gd name="connsiteX0" fmla="*/ 80840 w 548476"/>
                  <a:gd name="connsiteY0" fmla="*/ 0 h 485029"/>
                  <a:gd name="connsiteX1" fmla="*/ 470322 w 548476"/>
                  <a:gd name="connsiteY1" fmla="*/ 0 h 485029"/>
                  <a:gd name="connsiteX2" fmla="*/ 544809 w 548476"/>
                  <a:gd name="connsiteY2" fmla="*/ 49373 h 485029"/>
                  <a:gd name="connsiteX3" fmla="*/ 548476 w 548476"/>
                  <a:gd name="connsiteY3" fmla="*/ 67535 h 485029"/>
                  <a:gd name="connsiteX4" fmla="*/ 316169 w 548476"/>
                  <a:gd name="connsiteY4" fmla="*/ 67535 h 485029"/>
                  <a:gd name="connsiteX5" fmla="*/ 235329 w 548476"/>
                  <a:gd name="connsiteY5" fmla="*/ 148375 h 485029"/>
                  <a:gd name="connsiteX6" fmla="*/ 235329 w 548476"/>
                  <a:gd name="connsiteY6" fmla="*/ 471724 h 485029"/>
                  <a:gd name="connsiteX7" fmla="*/ 238015 w 548476"/>
                  <a:gd name="connsiteY7" fmla="*/ 485029 h 485029"/>
                  <a:gd name="connsiteX8" fmla="*/ 80840 w 548476"/>
                  <a:gd name="connsiteY8" fmla="*/ 485029 h 485029"/>
                  <a:gd name="connsiteX9" fmla="*/ 0 w 548476"/>
                  <a:gd name="connsiteY9" fmla="*/ 404189 h 485029"/>
                  <a:gd name="connsiteX10" fmla="*/ 0 w 548476"/>
                  <a:gd name="connsiteY10" fmla="*/ 80840 h 485029"/>
                  <a:gd name="connsiteX11" fmla="*/ 80840 w 548476"/>
                  <a:gd name="connsiteY11" fmla="*/ 0 h 48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476" h="485029">
                    <a:moveTo>
                      <a:pt x="80840" y="0"/>
                    </a:moveTo>
                    <a:lnTo>
                      <a:pt x="470322" y="0"/>
                    </a:lnTo>
                    <a:cubicBezTo>
                      <a:pt x="503807" y="0"/>
                      <a:pt x="532537" y="20359"/>
                      <a:pt x="544809" y="49373"/>
                    </a:cubicBezTo>
                    <a:lnTo>
                      <a:pt x="548476" y="67535"/>
                    </a:lnTo>
                    <a:lnTo>
                      <a:pt x="316169" y="67535"/>
                    </a:lnTo>
                    <a:cubicBezTo>
                      <a:pt x="271522" y="67535"/>
                      <a:pt x="235329" y="103728"/>
                      <a:pt x="235329" y="148375"/>
                    </a:cubicBezTo>
                    <a:lnTo>
                      <a:pt x="235329" y="471724"/>
                    </a:lnTo>
                    <a:lnTo>
                      <a:pt x="238015" y="485029"/>
                    </a:lnTo>
                    <a:lnTo>
                      <a:pt x="80840" y="485029"/>
                    </a:lnTo>
                    <a:cubicBezTo>
                      <a:pt x="36193" y="485029"/>
                      <a:pt x="0" y="448836"/>
                      <a:pt x="0" y="404189"/>
                    </a:cubicBezTo>
                    <a:lnTo>
                      <a:pt x="0" y="80840"/>
                    </a:lnTo>
                    <a:cubicBezTo>
                      <a:pt x="0" y="36193"/>
                      <a:pt x="36193" y="0"/>
                      <a:pt x="80840"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5" name="Rounded Rectangle 134">
                <a:extLst>
                  <a:ext uri="{FF2B5EF4-FFF2-40B4-BE49-F238E27FC236}">
                    <a16:creationId xmlns:a16="http://schemas.microsoft.com/office/drawing/2014/main" id="{02AEF8F2-58C8-0747-84CD-FC4E15DAC3AC}"/>
                  </a:ext>
                </a:extLst>
              </p:cNvPr>
              <p:cNvSpPr/>
              <p:nvPr/>
            </p:nvSpPr>
            <p:spPr>
              <a:xfrm>
                <a:off x="5263045" y="3538220"/>
                <a:ext cx="422904" cy="174979"/>
              </a:xfrm>
              <a:prstGeom prst="roundRect">
                <a:avLst/>
              </a:prstGeom>
              <a:solidFill>
                <a:schemeClr val="bg1"/>
              </a:solidFill>
              <a:ln w="254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a:extLst>
                  <a:ext uri="{FF2B5EF4-FFF2-40B4-BE49-F238E27FC236}">
                    <a16:creationId xmlns:a16="http://schemas.microsoft.com/office/drawing/2014/main" id="{D902ECFB-5655-644F-B77C-A3C6DB006A8B}"/>
                  </a:ext>
                </a:extLst>
              </p:cNvPr>
              <p:cNvSpPr/>
              <p:nvPr/>
            </p:nvSpPr>
            <p:spPr>
              <a:xfrm>
                <a:off x="5263045" y="3363596"/>
                <a:ext cx="121325" cy="107088"/>
              </a:xfrm>
              <a:prstGeom prst="roundRect">
                <a:avLst/>
              </a:prstGeom>
              <a:solidFill>
                <a:schemeClr val="bg1"/>
              </a:solidFill>
              <a:ln w="2857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E5D5BB94-D909-B440-8622-51E4EABB3F82}"/>
                </a:ext>
              </a:extLst>
            </p:cNvPr>
            <p:cNvGrpSpPr/>
            <p:nvPr/>
          </p:nvGrpSpPr>
          <p:grpSpPr>
            <a:xfrm>
              <a:off x="5192413" y="3283754"/>
              <a:ext cx="548476" cy="485029"/>
              <a:chOff x="5192413" y="3283754"/>
              <a:chExt cx="548476" cy="485029"/>
            </a:xfrm>
          </p:grpSpPr>
          <p:sp>
            <p:nvSpPr>
              <p:cNvPr id="131" name="Freeform 130">
                <a:extLst>
                  <a:ext uri="{FF2B5EF4-FFF2-40B4-BE49-F238E27FC236}">
                    <a16:creationId xmlns:a16="http://schemas.microsoft.com/office/drawing/2014/main" id="{726AB4E3-6B10-A143-9119-F8B85A246081}"/>
                  </a:ext>
                </a:extLst>
              </p:cNvPr>
              <p:cNvSpPr/>
              <p:nvPr/>
            </p:nvSpPr>
            <p:spPr>
              <a:xfrm>
                <a:off x="5192413" y="3283754"/>
                <a:ext cx="548476" cy="485029"/>
              </a:xfrm>
              <a:custGeom>
                <a:avLst/>
                <a:gdLst>
                  <a:gd name="connsiteX0" fmla="*/ 80840 w 548476"/>
                  <a:gd name="connsiteY0" fmla="*/ 0 h 485029"/>
                  <a:gd name="connsiteX1" fmla="*/ 470322 w 548476"/>
                  <a:gd name="connsiteY1" fmla="*/ 0 h 485029"/>
                  <a:gd name="connsiteX2" fmla="*/ 544809 w 548476"/>
                  <a:gd name="connsiteY2" fmla="*/ 49373 h 485029"/>
                  <a:gd name="connsiteX3" fmla="*/ 548476 w 548476"/>
                  <a:gd name="connsiteY3" fmla="*/ 67535 h 485029"/>
                  <a:gd name="connsiteX4" fmla="*/ 316169 w 548476"/>
                  <a:gd name="connsiteY4" fmla="*/ 67535 h 485029"/>
                  <a:gd name="connsiteX5" fmla="*/ 235329 w 548476"/>
                  <a:gd name="connsiteY5" fmla="*/ 148375 h 485029"/>
                  <a:gd name="connsiteX6" fmla="*/ 235329 w 548476"/>
                  <a:gd name="connsiteY6" fmla="*/ 471724 h 485029"/>
                  <a:gd name="connsiteX7" fmla="*/ 238015 w 548476"/>
                  <a:gd name="connsiteY7" fmla="*/ 485029 h 485029"/>
                  <a:gd name="connsiteX8" fmla="*/ 80840 w 548476"/>
                  <a:gd name="connsiteY8" fmla="*/ 485029 h 485029"/>
                  <a:gd name="connsiteX9" fmla="*/ 0 w 548476"/>
                  <a:gd name="connsiteY9" fmla="*/ 404189 h 485029"/>
                  <a:gd name="connsiteX10" fmla="*/ 0 w 548476"/>
                  <a:gd name="connsiteY10" fmla="*/ 80840 h 485029"/>
                  <a:gd name="connsiteX11" fmla="*/ 80840 w 548476"/>
                  <a:gd name="connsiteY11" fmla="*/ 0 h 48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476" h="485029">
                    <a:moveTo>
                      <a:pt x="80840" y="0"/>
                    </a:moveTo>
                    <a:lnTo>
                      <a:pt x="470322" y="0"/>
                    </a:lnTo>
                    <a:cubicBezTo>
                      <a:pt x="503807" y="0"/>
                      <a:pt x="532537" y="20359"/>
                      <a:pt x="544809" y="49373"/>
                    </a:cubicBezTo>
                    <a:lnTo>
                      <a:pt x="548476" y="67535"/>
                    </a:lnTo>
                    <a:lnTo>
                      <a:pt x="316169" y="67535"/>
                    </a:lnTo>
                    <a:cubicBezTo>
                      <a:pt x="271522" y="67535"/>
                      <a:pt x="235329" y="103728"/>
                      <a:pt x="235329" y="148375"/>
                    </a:cubicBezTo>
                    <a:lnTo>
                      <a:pt x="235329" y="471724"/>
                    </a:lnTo>
                    <a:lnTo>
                      <a:pt x="238015" y="485029"/>
                    </a:lnTo>
                    <a:lnTo>
                      <a:pt x="80840" y="485029"/>
                    </a:lnTo>
                    <a:cubicBezTo>
                      <a:pt x="36193" y="485029"/>
                      <a:pt x="0" y="448836"/>
                      <a:pt x="0" y="404189"/>
                    </a:cubicBezTo>
                    <a:lnTo>
                      <a:pt x="0" y="80840"/>
                    </a:lnTo>
                    <a:cubicBezTo>
                      <a:pt x="0" y="36193"/>
                      <a:pt x="36193" y="0"/>
                      <a:pt x="80840"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2" name="Rounded Rectangle 131">
                <a:extLst>
                  <a:ext uri="{FF2B5EF4-FFF2-40B4-BE49-F238E27FC236}">
                    <a16:creationId xmlns:a16="http://schemas.microsoft.com/office/drawing/2014/main" id="{17C89B6B-25C3-2D45-B8B4-4EC764B03631}"/>
                  </a:ext>
                </a:extLst>
              </p:cNvPr>
              <p:cNvSpPr/>
              <p:nvPr/>
            </p:nvSpPr>
            <p:spPr>
              <a:xfrm>
                <a:off x="5263045" y="3538220"/>
                <a:ext cx="422904" cy="174979"/>
              </a:xfrm>
              <a:prstGeom prst="roundRect">
                <a:avLst/>
              </a:prstGeom>
              <a:solidFill>
                <a:schemeClr val="bg1"/>
              </a:solidFill>
              <a:ln w="254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a:extLst>
                  <a:ext uri="{FF2B5EF4-FFF2-40B4-BE49-F238E27FC236}">
                    <a16:creationId xmlns:a16="http://schemas.microsoft.com/office/drawing/2014/main" id="{D5D42543-5591-CF41-8C75-FFA3BAFE8410}"/>
                  </a:ext>
                </a:extLst>
              </p:cNvPr>
              <p:cNvSpPr/>
              <p:nvPr/>
            </p:nvSpPr>
            <p:spPr>
              <a:xfrm>
                <a:off x="5263045" y="3363596"/>
                <a:ext cx="121325" cy="107088"/>
              </a:xfrm>
              <a:prstGeom prst="roundRect">
                <a:avLst/>
              </a:prstGeom>
              <a:solidFill>
                <a:schemeClr val="bg1"/>
              </a:solidFill>
              <a:ln w="2857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5AB32648-54DF-1E4F-935A-85811D45BAAF}"/>
                </a:ext>
              </a:extLst>
            </p:cNvPr>
            <p:cNvGrpSpPr/>
            <p:nvPr/>
          </p:nvGrpSpPr>
          <p:grpSpPr>
            <a:xfrm>
              <a:off x="5439445" y="3363240"/>
              <a:ext cx="551162" cy="485029"/>
              <a:chOff x="5029202" y="3161265"/>
              <a:chExt cx="1425388" cy="1416424"/>
            </a:xfrm>
          </p:grpSpPr>
          <p:sp>
            <p:nvSpPr>
              <p:cNvPr id="127" name="Rounded Rectangle 126">
                <a:extLst>
                  <a:ext uri="{FF2B5EF4-FFF2-40B4-BE49-F238E27FC236}">
                    <a16:creationId xmlns:a16="http://schemas.microsoft.com/office/drawing/2014/main" id="{FAAD8C39-407C-514A-A7D2-C1EB80F9D91A}"/>
                  </a:ext>
                </a:extLst>
              </p:cNvPr>
              <p:cNvSpPr/>
              <p:nvPr/>
            </p:nvSpPr>
            <p:spPr>
              <a:xfrm>
                <a:off x="5029202" y="3161265"/>
                <a:ext cx="1425388" cy="14164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a:extLst>
                  <a:ext uri="{FF2B5EF4-FFF2-40B4-BE49-F238E27FC236}">
                    <a16:creationId xmlns:a16="http://schemas.microsoft.com/office/drawing/2014/main" id="{B5A67EE8-7439-E649-B8CD-45808EA6B352}"/>
                  </a:ext>
                </a:extLst>
              </p:cNvPr>
              <p:cNvSpPr/>
              <p:nvPr/>
            </p:nvSpPr>
            <p:spPr>
              <a:xfrm>
                <a:off x="5181602" y="3869477"/>
                <a:ext cx="1093694" cy="510988"/>
              </a:xfrm>
              <a:prstGeom prst="roundRect">
                <a:avLst/>
              </a:prstGeom>
              <a:solidFill>
                <a:schemeClr val="bg1"/>
              </a:solidFill>
              <a:ln w="254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a:extLst>
                  <a:ext uri="{FF2B5EF4-FFF2-40B4-BE49-F238E27FC236}">
                    <a16:creationId xmlns:a16="http://schemas.microsoft.com/office/drawing/2014/main" id="{280E3426-F8CF-E440-B8FD-D0B513C9A065}"/>
                  </a:ext>
                </a:extLst>
              </p:cNvPr>
              <p:cNvSpPr/>
              <p:nvPr/>
            </p:nvSpPr>
            <p:spPr>
              <a:xfrm>
                <a:off x="5181602" y="3359525"/>
                <a:ext cx="313765" cy="312728"/>
              </a:xfrm>
              <a:prstGeom prst="roundRect">
                <a:avLst/>
              </a:prstGeom>
              <a:solidFill>
                <a:schemeClr val="bg1"/>
              </a:solidFill>
              <a:ln w="2857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a:extLst>
                  <a:ext uri="{FF2B5EF4-FFF2-40B4-BE49-F238E27FC236}">
                    <a16:creationId xmlns:a16="http://schemas.microsoft.com/office/drawing/2014/main" id="{A7EBBEE1-150D-B84C-A10B-7D005A633872}"/>
                  </a:ext>
                </a:extLst>
              </p:cNvPr>
              <p:cNvSpPr/>
              <p:nvPr/>
            </p:nvSpPr>
            <p:spPr>
              <a:xfrm>
                <a:off x="5571566" y="3359525"/>
                <a:ext cx="703730" cy="312728"/>
              </a:xfrm>
              <a:prstGeom prst="roundRect">
                <a:avLst/>
              </a:prstGeom>
              <a:solidFill>
                <a:schemeClr val="bg1"/>
              </a:solidFill>
              <a:ln w="254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4145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54BDB946-6F8B-F143-A9E4-219E23C2BC98}"/>
              </a:ext>
            </a:extLst>
          </p:cNvPr>
          <p:cNvGrpSpPr/>
          <p:nvPr/>
        </p:nvGrpSpPr>
        <p:grpSpPr>
          <a:xfrm>
            <a:off x="1033441" y="3247504"/>
            <a:ext cx="210065" cy="185420"/>
            <a:chOff x="5835397" y="2098419"/>
            <a:chExt cx="3438526" cy="2506663"/>
          </a:xfrm>
          <a:solidFill>
            <a:schemeClr val="accent4">
              <a:lumMod val="40000"/>
              <a:lumOff val="60000"/>
            </a:schemeClr>
          </a:solidFill>
        </p:grpSpPr>
        <p:sp>
          <p:nvSpPr>
            <p:cNvPr id="109" name="Freeform 5">
              <a:extLst>
                <a:ext uri="{FF2B5EF4-FFF2-40B4-BE49-F238E27FC236}">
                  <a16:creationId xmlns:a16="http://schemas.microsoft.com/office/drawing/2014/main" id="{25BCD3E0-5560-9941-9ABF-FE7791CF9953}"/>
                </a:ext>
              </a:extLst>
            </p:cNvPr>
            <p:cNvSpPr>
              <a:spLocks noEditPoints="1"/>
            </p:cNvSpPr>
            <p:nvPr/>
          </p:nvSpPr>
          <p:spPr bwMode="auto">
            <a:xfrm>
              <a:off x="5835397" y="2098419"/>
              <a:ext cx="3438526" cy="2047875"/>
            </a:xfrm>
            <a:custGeom>
              <a:avLst/>
              <a:gdLst>
                <a:gd name="T0" fmla="*/ 0 w 914"/>
                <a:gd name="T1" fmla="*/ 27 h 544"/>
                <a:gd name="T2" fmla="*/ 27 w 914"/>
                <a:gd name="T3" fmla="*/ 54 h 544"/>
                <a:gd name="T4" fmla="*/ 116 w 914"/>
                <a:gd name="T5" fmla="*/ 54 h 544"/>
                <a:gd name="T6" fmla="*/ 296 w 914"/>
                <a:gd name="T7" fmla="*/ 526 h 544"/>
                <a:gd name="T8" fmla="*/ 321 w 914"/>
                <a:gd name="T9" fmla="*/ 544 h 544"/>
                <a:gd name="T10" fmla="*/ 755 w 914"/>
                <a:gd name="T11" fmla="*/ 544 h 544"/>
                <a:gd name="T12" fmla="*/ 782 w 914"/>
                <a:gd name="T13" fmla="*/ 517 h 544"/>
                <a:gd name="T14" fmla="*/ 755 w 914"/>
                <a:gd name="T15" fmla="*/ 490 h 544"/>
                <a:gd name="T16" fmla="*/ 340 w 914"/>
                <a:gd name="T17" fmla="*/ 490 h 544"/>
                <a:gd name="T18" fmla="*/ 318 w 914"/>
                <a:gd name="T19" fmla="*/ 431 h 544"/>
                <a:gd name="T20" fmla="*/ 768 w 914"/>
                <a:gd name="T21" fmla="*/ 431 h 544"/>
                <a:gd name="T22" fmla="*/ 793 w 914"/>
                <a:gd name="T23" fmla="*/ 414 h 544"/>
                <a:gd name="T24" fmla="*/ 910 w 914"/>
                <a:gd name="T25" fmla="*/ 126 h 544"/>
                <a:gd name="T26" fmla="*/ 908 w 914"/>
                <a:gd name="T27" fmla="*/ 100 h 544"/>
                <a:gd name="T28" fmla="*/ 885 w 914"/>
                <a:gd name="T29" fmla="*/ 88 h 544"/>
                <a:gd name="T30" fmla="*/ 186 w 914"/>
                <a:gd name="T31" fmla="*/ 86 h 544"/>
                <a:gd name="T32" fmla="*/ 160 w 914"/>
                <a:gd name="T33" fmla="*/ 18 h 544"/>
                <a:gd name="T34" fmla="*/ 135 w 914"/>
                <a:gd name="T35" fmla="*/ 0 h 544"/>
                <a:gd name="T36" fmla="*/ 27 w 914"/>
                <a:gd name="T37" fmla="*/ 0 h 544"/>
                <a:gd name="T38" fmla="*/ 0 w 914"/>
                <a:gd name="T39" fmla="*/ 27 h 544"/>
                <a:gd name="T40" fmla="*/ 207 w 914"/>
                <a:gd name="T41" fmla="*/ 140 h 544"/>
                <a:gd name="T42" fmla="*/ 409 w 914"/>
                <a:gd name="T43" fmla="*/ 141 h 544"/>
                <a:gd name="T44" fmla="*/ 409 w 914"/>
                <a:gd name="T45" fmla="*/ 241 h 544"/>
                <a:gd name="T46" fmla="*/ 245 w 914"/>
                <a:gd name="T47" fmla="*/ 241 h 544"/>
                <a:gd name="T48" fmla="*/ 207 w 914"/>
                <a:gd name="T49" fmla="*/ 140 h 544"/>
                <a:gd name="T50" fmla="*/ 608 w 914"/>
                <a:gd name="T51" fmla="*/ 277 h 544"/>
                <a:gd name="T52" fmla="*/ 608 w 914"/>
                <a:gd name="T53" fmla="*/ 377 h 544"/>
                <a:gd name="T54" fmla="*/ 445 w 914"/>
                <a:gd name="T55" fmla="*/ 377 h 544"/>
                <a:gd name="T56" fmla="*/ 445 w 914"/>
                <a:gd name="T57" fmla="*/ 277 h 544"/>
                <a:gd name="T58" fmla="*/ 608 w 914"/>
                <a:gd name="T59" fmla="*/ 277 h 544"/>
                <a:gd name="T60" fmla="*/ 445 w 914"/>
                <a:gd name="T61" fmla="*/ 241 h 544"/>
                <a:gd name="T62" fmla="*/ 445 w 914"/>
                <a:gd name="T63" fmla="*/ 141 h 544"/>
                <a:gd name="T64" fmla="*/ 608 w 914"/>
                <a:gd name="T65" fmla="*/ 142 h 544"/>
                <a:gd name="T66" fmla="*/ 608 w 914"/>
                <a:gd name="T67" fmla="*/ 241 h 544"/>
                <a:gd name="T68" fmla="*/ 445 w 914"/>
                <a:gd name="T69" fmla="*/ 241 h 544"/>
                <a:gd name="T70" fmla="*/ 409 w 914"/>
                <a:gd name="T71" fmla="*/ 377 h 544"/>
                <a:gd name="T72" fmla="*/ 297 w 914"/>
                <a:gd name="T73" fmla="*/ 377 h 544"/>
                <a:gd name="T74" fmla="*/ 259 w 914"/>
                <a:gd name="T75" fmla="*/ 277 h 544"/>
                <a:gd name="T76" fmla="*/ 409 w 914"/>
                <a:gd name="T77" fmla="*/ 277 h 544"/>
                <a:gd name="T78" fmla="*/ 409 w 914"/>
                <a:gd name="T79" fmla="*/ 377 h 544"/>
                <a:gd name="T80" fmla="*/ 845 w 914"/>
                <a:gd name="T81" fmla="*/ 142 h 544"/>
                <a:gd name="T82" fmla="*/ 805 w 914"/>
                <a:gd name="T83" fmla="*/ 241 h 544"/>
                <a:gd name="T84" fmla="*/ 644 w 914"/>
                <a:gd name="T85" fmla="*/ 241 h 544"/>
                <a:gd name="T86" fmla="*/ 644 w 914"/>
                <a:gd name="T87" fmla="*/ 142 h 544"/>
                <a:gd name="T88" fmla="*/ 845 w 914"/>
                <a:gd name="T89" fmla="*/ 142 h 544"/>
                <a:gd name="T90" fmla="*/ 750 w 914"/>
                <a:gd name="T91" fmla="*/ 377 h 544"/>
                <a:gd name="T92" fmla="*/ 644 w 914"/>
                <a:gd name="T93" fmla="*/ 377 h 544"/>
                <a:gd name="T94" fmla="*/ 644 w 914"/>
                <a:gd name="T95" fmla="*/ 277 h 544"/>
                <a:gd name="T96" fmla="*/ 791 w 914"/>
                <a:gd name="T97" fmla="*/ 277 h 544"/>
                <a:gd name="T98" fmla="*/ 750 w 914"/>
                <a:gd name="T99" fmla="*/ 37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4" h="544">
                  <a:moveTo>
                    <a:pt x="0" y="27"/>
                  </a:moveTo>
                  <a:cubicBezTo>
                    <a:pt x="0" y="42"/>
                    <a:pt x="12" y="54"/>
                    <a:pt x="27" y="54"/>
                  </a:cubicBezTo>
                  <a:cubicBezTo>
                    <a:pt x="116" y="54"/>
                    <a:pt x="116" y="54"/>
                    <a:pt x="116" y="54"/>
                  </a:cubicBezTo>
                  <a:cubicBezTo>
                    <a:pt x="296" y="526"/>
                    <a:pt x="296" y="526"/>
                    <a:pt x="296" y="526"/>
                  </a:cubicBezTo>
                  <a:cubicBezTo>
                    <a:pt x="300" y="537"/>
                    <a:pt x="310" y="544"/>
                    <a:pt x="321" y="544"/>
                  </a:cubicBezTo>
                  <a:cubicBezTo>
                    <a:pt x="755" y="544"/>
                    <a:pt x="755" y="544"/>
                    <a:pt x="755" y="544"/>
                  </a:cubicBezTo>
                  <a:cubicBezTo>
                    <a:pt x="769" y="544"/>
                    <a:pt x="782" y="532"/>
                    <a:pt x="782" y="517"/>
                  </a:cubicBezTo>
                  <a:cubicBezTo>
                    <a:pt x="782" y="502"/>
                    <a:pt x="769" y="490"/>
                    <a:pt x="755" y="490"/>
                  </a:cubicBezTo>
                  <a:cubicBezTo>
                    <a:pt x="340" y="490"/>
                    <a:pt x="340" y="490"/>
                    <a:pt x="340" y="490"/>
                  </a:cubicBezTo>
                  <a:cubicBezTo>
                    <a:pt x="318" y="431"/>
                    <a:pt x="318" y="431"/>
                    <a:pt x="318" y="431"/>
                  </a:cubicBezTo>
                  <a:cubicBezTo>
                    <a:pt x="768" y="431"/>
                    <a:pt x="768" y="431"/>
                    <a:pt x="768" y="431"/>
                  </a:cubicBezTo>
                  <a:cubicBezTo>
                    <a:pt x="779" y="431"/>
                    <a:pt x="789" y="424"/>
                    <a:pt x="793" y="414"/>
                  </a:cubicBezTo>
                  <a:cubicBezTo>
                    <a:pt x="910" y="126"/>
                    <a:pt x="910" y="126"/>
                    <a:pt x="910" y="126"/>
                  </a:cubicBezTo>
                  <a:cubicBezTo>
                    <a:pt x="914" y="117"/>
                    <a:pt x="913" y="108"/>
                    <a:pt x="908" y="100"/>
                  </a:cubicBezTo>
                  <a:cubicBezTo>
                    <a:pt x="903" y="93"/>
                    <a:pt x="894" y="88"/>
                    <a:pt x="885" y="88"/>
                  </a:cubicBezTo>
                  <a:cubicBezTo>
                    <a:pt x="186" y="86"/>
                    <a:pt x="186" y="86"/>
                    <a:pt x="186" y="86"/>
                  </a:cubicBezTo>
                  <a:cubicBezTo>
                    <a:pt x="160" y="18"/>
                    <a:pt x="160" y="18"/>
                    <a:pt x="160" y="18"/>
                  </a:cubicBezTo>
                  <a:cubicBezTo>
                    <a:pt x="156" y="7"/>
                    <a:pt x="146" y="0"/>
                    <a:pt x="135" y="0"/>
                  </a:cubicBezTo>
                  <a:cubicBezTo>
                    <a:pt x="27" y="0"/>
                    <a:pt x="27" y="0"/>
                    <a:pt x="27" y="0"/>
                  </a:cubicBezTo>
                  <a:cubicBezTo>
                    <a:pt x="12" y="0"/>
                    <a:pt x="0" y="12"/>
                    <a:pt x="0" y="27"/>
                  </a:cubicBezTo>
                  <a:close/>
                  <a:moveTo>
                    <a:pt x="207" y="140"/>
                  </a:moveTo>
                  <a:cubicBezTo>
                    <a:pt x="409" y="141"/>
                    <a:pt x="409" y="141"/>
                    <a:pt x="409" y="141"/>
                  </a:cubicBezTo>
                  <a:cubicBezTo>
                    <a:pt x="409" y="241"/>
                    <a:pt x="409" y="241"/>
                    <a:pt x="409" y="241"/>
                  </a:cubicBezTo>
                  <a:cubicBezTo>
                    <a:pt x="245" y="241"/>
                    <a:pt x="245" y="241"/>
                    <a:pt x="245" y="241"/>
                  </a:cubicBezTo>
                  <a:lnTo>
                    <a:pt x="207" y="140"/>
                  </a:lnTo>
                  <a:close/>
                  <a:moveTo>
                    <a:pt x="608" y="277"/>
                  </a:moveTo>
                  <a:cubicBezTo>
                    <a:pt x="608" y="377"/>
                    <a:pt x="608" y="377"/>
                    <a:pt x="608" y="377"/>
                  </a:cubicBezTo>
                  <a:cubicBezTo>
                    <a:pt x="445" y="377"/>
                    <a:pt x="445" y="377"/>
                    <a:pt x="445" y="377"/>
                  </a:cubicBezTo>
                  <a:cubicBezTo>
                    <a:pt x="445" y="277"/>
                    <a:pt x="445" y="277"/>
                    <a:pt x="445" y="277"/>
                  </a:cubicBezTo>
                  <a:lnTo>
                    <a:pt x="608" y="277"/>
                  </a:lnTo>
                  <a:close/>
                  <a:moveTo>
                    <a:pt x="445" y="241"/>
                  </a:moveTo>
                  <a:cubicBezTo>
                    <a:pt x="445" y="141"/>
                    <a:pt x="445" y="141"/>
                    <a:pt x="445" y="141"/>
                  </a:cubicBezTo>
                  <a:cubicBezTo>
                    <a:pt x="608" y="142"/>
                    <a:pt x="608" y="142"/>
                    <a:pt x="608" y="142"/>
                  </a:cubicBezTo>
                  <a:cubicBezTo>
                    <a:pt x="608" y="241"/>
                    <a:pt x="608" y="241"/>
                    <a:pt x="608" y="241"/>
                  </a:cubicBezTo>
                  <a:lnTo>
                    <a:pt x="445" y="241"/>
                  </a:lnTo>
                  <a:close/>
                  <a:moveTo>
                    <a:pt x="409" y="377"/>
                  </a:moveTo>
                  <a:cubicBezTo>
                    <a:pt x="297" y="377"/>
                    <a:pt x="297" y="377"/>
                    <a:pt x="297" y="377"/>
                  </a:cubicBezTo>
                  <a:cubicBezTo>
                    <a:pt x="259" y="277"/>
                    <a:pt x="259" y="277"/>
                    <a:pt x="259" y="277"/>
                  </a:cubicBezTo>
                  <a:cubicBezTo>
                    <a:pt x="409" y="277"/>
                    <a:pt x="409" y="277"/>
                    <a:pt x="409" y="277"/>
                  </a:cubicBezTo>
                  <a:lnTo>
                    <a:pt x="409" y="377"/>
                  </a:lnTo>
                  <a:close/>
                  <a:moveTo>
                    <a:pt x="845" y="142"/>
                  </a:moveTo>
                  <a:cubicBezTo>
                    <a:pt x="805" y="241"/>
                    <a:pt x="805" y="241"/>
                    <a:pt x="805" y="241"/>
                  </a:cubicBezTo>
                  <a:cubicBezTo>
                    <a:pt x="644" y="241"/>
                    <a:pt x="644" y="241"/>
                    <a:pt x="644" y="241"/>
                  </a:cubicBezTo>
                  <a:cubicBezTo>
                    <a:pt x="644" y="142"/>
                    <a:pt x="644" y="142"/>
                    <a:pt x="644" y="142"/>
                  </a:cubicBezTo>
                  <a:lnTo>
                    <a:pt x="845" y="142"/>
                  </a:lnTo>
                  <a:close/>
                  <a:moveTo>
                    <a:pt x="750" y="377"/>
                  </a:moveTo>
                  <a:cubicBezTo>
                    <a:pt x="644" y="377"/>
                    <a:pt x="644" y="377"/>
                    <a:pt x="644" y="377"/>
                  </a:cubicBezTo>
                  <a:cubicBezTo>
                    <a:pt x="644" y="277"/>
                    <a:pt x="644" y="277"/>
                    <a:pt x="644" y="277"/>
                  </a:cubicBezTo>
                  <a:cubicBezTo>
                    <a:pt x="791" y="277"/>
                    <a:pt x="791" y="277"/>
                    <a:pt x="791" y="277"/>
                  </a:cubicBezTo>
                  <a:lnTo>
                    <a:pt x="750" y="37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110" name="Oval 6">
              <a:extLst>
                <a:ext uri="{FF2B5EF4-FFF2-40B4-BE49-F238E27FC236}">
                  <a16:creationId xmlns:a16="http://schemas.microsoft.com/office/drawing/2014/main" id="{3A58B816-53A5-FB4B-81CD-EFF11BAD30C7}"/>
                </a:ext>
              </a:extLst>
            </p:cNvPr>
            <p:cNvSpPr>
              <a:spLocks noChangeArrowheads="1"/>
            </p:cNvSpPr>
            <p:nvPr/>
          </p:nvSpPr>
          <p:spPr bwMode="auto">
            <a:xfrm>
              <a:off x="8183310" y="4247894"/>
              <a:ext cx="354013" cy="35718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111" name="Oval 7">
              <a:extLst>
                <a:ext uri="{FF2B5EF4-FFF2-40B4-BE49-F238E27FC236}">
                  <a16:creationId xmlns:a16="http://schemas.microsoft.com/office/drawing/2014/main" id="{92C76A50-3EC9-7F42-8A63-C85CE3775AEE}"/>
                </a:ext>
              </a:extLst>
            </p:cNvPr>
            <p:cNvSpPr>
              <a:spLocks noChangeArrowheads="1"/>
            </p:cNvSpPr>
            <p:nvPr/>
          </p:nvSpPr>
          <p:spPr bwMode="auto">
            <a:xfrm>
              <a:off x="7164135" y="4247894"/>
              <a:ext cx="357188" cy="35718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grpSp>
      <p:grpSp>
        <p:nvGrpSpPr>
          <p:cNvPr id="104" name="Group 103">
            <a:extLst>
              <a:ext uri="{FF2B5EF4-FFF2-40B4-BE49-F238E27FC236}">
                <a16:creationId xmlns:a16="http://schemas.microsoft.com/office/drawing/2014/main" id="{77DEDA71-DD96-654B-8386-277B28EDD767}"/>
              </a:ext>
            </a:extLst>
          </p:cNvPr>
          <p:cNvGrpSpPr/>
          <p:nvPr/>
        </p:nvGrpSpPr>
        <p:grpSpPr>
          <a:xfrm>
            <a:off x="1059353" y="3486922"/>
            <a:ext cx="232905" cy="214315"/>
            <a:chOff x="5932488" y="2835276"/>
            <a:chExt cx="474663" cy="455613"/>
          </a:xfrm>
          <a:solidFill>
            <a:schemeClr val="accent4">
              <a:lumMod val="40000"/>
              <a:lumOff val="60000"/>
            </a:schemeClr>
          </a:solidFill>
        </p:grpSpPr>
        <p:sp>
          <p:nvSpPr>
            <p:cNvPr id="105" name="Freeform 11">
              <a:extLst>
                <a:ext uri="{FF2B5EF4-FFF2-40B4-BE49-F238E27FC236}">
                  <a16:creationId xmlns:a16="http://schemas.microsoft.com/office/drawing/2014/main" id="{964881D1-F5E7-0348-BE79-B0A99AC4D43B}"/>
                </a:ext>
              </a:extLst>
            </p:cNvPr>
            <p:cNvSpPr>
              <a:spLocks/>
            </p:cNvSpPr>
            <p:nvPr/>
          </p:nvSpPr>
          <p:spPr bwMode="auto">
            <a:xfrm>
              <a:off x="5932488" y="2835276"/>
              <a:ext cx="393700" cy="373063"/>
            </a:xfrm>
            <a:custGeom>
              <a:avLst/>
              <a:gdLst>
                <a:gd name="T0" fmla="*/ 283 w 552"/>
                <a:gd name="T1" fmla="*/ 0 h 526"/>
                <a:gd name="T2" fmla="*/ 100 w 552"/>
                <a:gd name="T3" fmla="*/ 75 h 526"/>
                <a:gd name="T4" fmla="*/ 100 w 552"/>
                <a:gd name="T5" fmla="*/ 439 h 526"/>
                <a:gd name="T6" fmla="*/ 333 w 552"/>
                <a:gd name="T7" fmla="*/ 510 h 526"/>
                <a:gd name="T8" fmla="*/ 320 w 552"/>
                <a:gd name="T9" fmla="*/ 475 h 526"/>
                <a:gd name="T10" fmla="*/ 126 w 552"/>
                <a:gd name="T11" fmla="*/ 414 h 526"/>
                <a:gd name="T12" fmla="*/ 126 w 552"/>
                <a:gd name="T13" fmla="*/ 101 h 526"/>
                <a:gd name="T14" fmla="*/ 283 w 552"/>
                <a:gd name="T15" fmla="*/ 37 h 526"/>
                <a:gd name="T16" fmla="*/ 439 w 552"/>
                <a:gd name="T17" fmla="*/ 101 h 526"/>
                <a:gd name="T18" fmla="*/ 500 w 552"/>
                <a:gd name="T19" fmla="*/ 295 h 526"/>
                <a:gd name="T20" fmla="*/ 535 w 552"/>
                <a:gd name="T21" fmla="*/ 308 h 526"/>
                <a:gd name="T22" fmla="*/ 465 w 552"/>
                <a:gd name="T23" fmla="*/ 75 h 526"/>
                <a:gd name="T24" fmla="*/ 283 w 552"/>
                <a:gd name="T25"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526">
                  <a:moveTo>
                    <a:pt x="283" y="0"/>
                  </a:moveTo>
                  <a:cubicBezTo>
                    <a:pt x="217" y="0"/>
                    <a:pt x="151" y="25"/>
                    <a:pt x="100" y="75"/>
                  </a:cubicBezTo>
                  <a:cubicBezTo>
                    <a:pt x="0" y="176"/>
                    <a:pt x="0" y="339"/>
                    <a:pt x="100" y="439"/>
                  </a:cubicBezTo>
                  <a:cubicBezTo>
                    <a:pt x="164" y="503"/>
                    <a:pt x="252" y="526"/>
                    <a:pt x="333" y="510"/>
                  </a:cubicBezTo>
                  <a:cubicBezTo>
                    <a:pt x="320" y="475"/>
                    <a:pt x="320" y="475"/>
                    <a:pt x="320" y="475"/>
                  </a:cubicBezTo>
                  <a:cubicBezTo>
                    <a:pt x="252" y="487"/>
                    <a:pt x="179" y="466"/>
                    <a:pt x="126" y="414"/>
                  </a:cubicBezTo>
                  <a:cubicBezTo>
                    <a:pt x="40" y="327"/>
                    <a:pt x="40" y="188"/>
                    <a:pt x="126" y="101"/>
                  </a:cubicBezTo>
                  <a:cubicBezTo>
                    <a:pt x="170" y="58"/>
                    <a:pt x="226" y="37"/>
                    <a:pt x="283" y="37"/>
                  </a:cubicBezTo>
                  <a:cubicBezTo>
                    <a:pt x="339" y="37"/>
                    <a:pt x="395" y="58"/>
                    <a:pt x="439" y="101"/>
                  </a:cubicBezTo>
                  <a:cubicBezTo>
                    <a:pt x="491" y="154"/>
                    <a:pt x="512" y="227"/>
                    <a:pt x="500" y="295"/>
                  </a:cubicBezTo>
                  <a:cubicBezTo>
                    <a:pt x="535" y="308"/>
                    <a:pt x="535" y="308"/>
                    <a:pt x="535" y="308"/>
                  </a:cubicBezTo>
                  <a:cubicBezTo>
                    <a:pt x="552" y="227"/>
                    <a:pt x="528" y="139"/>
                    <a:pt x="465" y="75"/>
                  </a:cubicBezTo>
                  <a:cubicBezTo>
                    <a:pt x="415" y="25"/>
                    <a:pt x="348" y="0"/>
                    <a:pt x="28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106" name="Freeform 12">
              <a:extLst>
                <a:ext uri="{FF2B5EF4-FFF2-40B4-BE49-F238E27FC236}">
                  <a16:creationId xmlns:a16="http://schemas.microsoft.com/office/drawing/2014/main" id="{EC02E370-8E52-BE45-ADAC-A07AFC67314A}"/>
                </a:ext>
              </a:extLst>
            </p:cNvPr>
            <p:cNvSpPr>
              <a:spLocks/>
            </p:cNvSpPr>
            <p:nvPr/>
          </p:nvSpPr>
          <p:spPr bwMode="auto">
            <a:xfrm>
              <a:off x="6005513" y="2900363"/>
              <a:ext cx="249238" cy="238125"/>
            </a:xfrm>
            <a:custGeom>
              <a:avLst/>
              <a:gdLst>
                <a:gd name="T0" fmla="*/ 182 w 351"/>
                <a:gd name="T1" fmla="*/ 0 h 335"/>
                <a:gd name="T2" fmla="*/ 65 w 351"/>
                <a:gd name="T3" fmla="*/ 48 h 335"/>
                <a:gd name="T4" fmla="*/ 65 w 351"/>
                <a:gd name="T5" fmla="*/ 283 h 335"/>
                <a:gd name="T6" fmla="*/ 199 w 351"/>
                <a:gd name="T7" fmla="*/ 330 h 335"/>
                <a:gd name="T8" fmla="*/ 185 w 351"/>
                <a:gd name="T9" fmla="*/ 294 h 335"/>
                <a:gd name="T10" fmla="*/ 90 w 351"/>
                <a:gd name="T11" fmla="*/ 256 h 335"/>
                <a:gd name="T12" fmla="*/ 90 w 351"/>
                <a:gd name="T13" fmla="*/ 74 h 335"/>
                <a:gd name="T14" fmla="*/ 182 w 351"/>
                <a:gd name="T15" fmla="*/ 36 h 335"/>
                <a:gd name="T16" fmla="*/ 273 w 351"/>
                <a:gd name="T17" fmla="*/ 74 h 335"/>
                <a:gd name="T18" fmla="*/ 310 w 351"/>
                <a:gd name="T19" fmla="*/ 169 h 335"/>
                <a:gd name="T20" fmla="*/ 346 w 351"/>
                <a:gd name="T21" fmla="*/ 182 h 335"/>
                <a:gd name="T22" fmla="*/ 299 w 351"/>
                <a:gd name="T23" fmla="*/ 48 h 335"/>
                <a:gd name="T24" fmla="*/ 182 w 351"/>
                <a:gd name="T25"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35">
                  <a:moveTo>
                    <a:pt x="182" y="0"/>
                  </a:moveTo>
                  <a:cubicBezTo>
                    <a:pt x="139" y="0"/>
                    <a:pt x="97" y="16"/>
                    <a:pt x="65" y="48"/>
                  </a:cubicBezTo>
                  <a:cubicBezTo>
                    <a:pt x="0" y="113"/>
                    <a:pt x="0" y="218"/>
                    <a:pt x="65" y="283"/>
                  </a:cubicBezTo>
                  <a:cubicBezTo>
                    <a:pt x="101" y="319"/>
                    <a:pt x="151" y="335"/>
                    <a:pt x="199" y="330"/>
                  </a:cubicBezTo>
                  <a:cubicBezTo>
                    <a:pt x="185" y="294"/>
                    <a:pt x="185" y="294"/>
                    <a:pt x="185" y="294"/>
                  </a:cubicBezTo>
                  <a:cubicBezTo>
                    <a:pt x="151" y="295"/>
                    <a:pt x="117" y="282"/>
                    <a:pt x="90" y="256"/>
                  </a:cubicBezTo>
                  <a:cubicBezTo>
                    <a:pt x="40" y="206"/>
                    <a:pt x="40" y="125"/>
                    <a:pt x="90" y="74"/>
                  </a:cubicBezTo>
                  <a:cubicBezTo>
                    <a:pt x="116" y="49"/>
                    <a:pt x="149" y="36"/>
                    <a:pt x="182" y="36"/>
                  </a:cubicBezTo>
                  <a:cubicBezTo>
                    <a:pt x="214" y="36"/>
                    <a:pt x="247" y="49"/>
                    <a:pt x="273" y="74"/>
                  </a:cubicBezTo>
                  <a:cubicBezTo>
                    <a:pt x="299" y="101"/>
                    <a:pt x="311" y="135"/>
                    <a:pt x="310" y="169"/>
                  </a:cubicBezTo>
                  <a:cubicBezTo>
                    <a:pt x="346" y="182"/>
                    <a:pt x="346" y="182"/>
                    <a:pt x="346" y="182"/>
                  </a:cubicBezTo>
                  <a:cubicBezTo>
                    <a:pt x="351" y="135"/>
                    <a:pt x="335" y="85"/>
                    <a:pt x="299" y="48"/>
                  </a:cubicBezTo>
                  <a:cubicBezTo>
                    <a:pt x="266" y="16"/>
                    <a:pt x="224" y="0"/>
                    <a:pt x="18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107" name="Freeform 13">
              <a:extLst>
                <a:ext uri="{FF2B5EF4-FFF2-40B4-BE49-F238E27FC236}">
                  <a16:creationId xmlns:a16="http://schemas.microsoft.com/office/drawing/2014/main" id="{11CC69DF-CD04-5546-826B-1F2922CAB737}"/>
                </a:ext>
              </a:extLst>
            </p:cNvPr>
            <p:cNvSpPr>
              <a:spLocks/>
            </p:cNvSpPr>
            <p:nvPr/>
          </p:nvSpPr>
          <p:spPr bwMode="auto">
            <a:xfrm>
              <a:off x="6107113" y="2990851"/>
              <a:ext cx="300038" cy="300038"/>
            </a:xfrm>
            <a:custGeom>
              <a:avLst/>
              <a:gdLst>
                <a:gd name="T0" fmla="*/ 3 w 422"/>
                <a:gd name="T1" fmla="*/ 15 h 422"/>
                <a:gd name="T2" fmla="*/ 151 w 422"/>
                <a:gd name="T3" fmla="*/ 400 h 422"/>
                <a:gd name="T4" fmla="*/ 168 w 422"/>
                <a:gd name="T5" fmla="*/ 401 h 422"/>
                <a:gd name="T6" fmla="*/ 222 w 422"/>
                <a:gd name="T7" fmla="*/ 300 h 422"/>
                <a:gd name="T8" fmla="*/ 340 w 422"/>
                <a:gd name="T9" fmla="*/ 418 h 422"/>
                <a:gd name="T10" fmla="*/ 353 w 422"/>
                <a:gd name="T11" fmla="*/ 418 h 422"/>
                <a:gd name="T12" fmla="*/ 418 w 422"/>
                <a:gd name="T13" fmla="*/ 353 h 422"/>
                <a:gd name="T14" fmla="*/ 418 w 422"/>
                <a:gd name="T15" fmla="*/ 340 h 422"/>
                <a:gd name="T16" fmla="*/ 300 w 422"/>
                <a:gd name="T17" fmla="*/ 222 h 422"/>
                <a:gd name="T18" fmla="*/ 401 w 422"/>
                <a:gd name="T19" fmla="*/ 168 h 422"/>
                <a:gd name="T20" fmla="*/ 400 w 422"/>
                <a:gd name="T21" fmla="*/ 151 h 422"/>
                <a:gd name="T22" fmla="*/ 15 w 422"/>
                <a:gd name="T23" fmla="*/ 3 h 422"/>
                <a:gd name="T24" fmla="*/ 3 w 422"/>
                <a:gd name="T25" fmla="*/ 1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 h="422">
                  <a:moveTo>
                    <a:pt x="3" y="15"/>
                  </a:moveTo>
                  <a:cubicBezTo>
                    <a:pt x="151" y="400"/>
                    <a:pt x="151" y="400"/>
                    <a:pt x="151" y="400"/>
                  </a:cubicBezTo>
                  <a:cubicBezTo>
                    <a:pt x="154" y="407"/>
                    <a:pt x="164" y="408"/>
                    <a:pt x="168" y="401"/>
                  </a:cubicBezTo>
                  <a:cubicBezTo>
                    <a:pt x="222" y="300"/>
                    <a:pt x="222" y="300"/>
                    <a:pt x="222" y="300"/>
                  </a:cubicBezTo>
                  <a:cubicBezTo>
                    <a:pt x="340" y="418"/>
                    <a:pt x="340" y="418"/>
                    <a:pt x="340" y="418"/>
                  </a:cubicBezTo>
                  <a:cubicBezTo>
                    <a:pt x="344" y="422"/>
                    <a:pt x="350" y="422"/>
                    <a:pt x="353" y="418"/>
                  </a:cubicBezTo>
                  <a:cubicBezTo>
                    <a:pt x="418" y="353"/>
                    <a:pt x="418" y="353"/>
                    <a:pt x="418" y="353"/>
                  </a:cubicBezTo>
                  <a:cubicBezTo>
                    <a:pt x="422" y="350"/>
                    <a:pt x="422" y="344"/>
                    <a:pt x="418" y="340"/>
                  </a:cubicBezTo>
                  <a:cubicBezTo>
                    <a:pt x="300" y="222"/>
                    <a:pt x="300" y="222"/>
                    <a:pt x="300" y="222"/>
                  </a:cubicBezTo>
                  <a:cubicBezTo>
                    <a:pt x="401" y="168"/>
                    <a:pt x="401" y="168"/>
                    <a:pt x="401" y="168"/>
                  </a:cubicBezTo>
                  <a:cubicBezTo>
                    <a:pt x="408" y="164"/>
                    <a:pt x="407" y="154"/>
                    <a:pt x="400" y="151"/>
                  </a:cubicBezTo>
                  <a:cubicBezTo>
                    <a:pt x="15" y="3"/>
                    <a:pt x="15" y="3"/>
                    <a:pt x="15" y="3"/>
                  </a:cubicBezTo>
                  <a:cubicBezTo>
                    <a:pt x="8" y="0"/>
                    <a:pt x="0" y="8"/>
                    <a:pt x="3"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grpSp>
      <p:grpSp>
        <p:nvGrpSpPr>
          <p:cNvPr id="98" name="Group 97">
            <a:extLst>
              <a:ext uri="{FF2B5EF4-FFF2-40B4-BE49-F238E27FC236}">
                <a16:creationId xmlns:a16="http://schemas.microsoft.com/office/drawing/2014/main" id="{AAB71E1A-A4B4-824B-9BCA-3BF29E48F837}"/>
              </a:ext>
            </a:extLst>
          </p:cNvPr>
          <p:cNvGrpSpPr/>
          <p:nvPr/>
        </p:nvGrpSpPr>
        <p:grpSpPr>
          <a:xfrm>
            <a:off x="1273574" y="3343630"/>
            <a:ext cx="232905" cy="210176"/>
            <a:chOff x="6975475" y="2833688"/>
            <a:chExt cx="508000" cy="458788"/>
          </a:xfrm>
          <a:solidFill>
            <a:schemeClr val="accent4">
              <a:lumMod val="40000"/>
              <a:lumOff val="60000"/>
            </a:schemeClr>
          </a:solidFill>
        </p:grpSpPr>
        <p:sp>
          <p:nvSpPr>
            <p:cNvPr id="99" name="Freeform 17">
              <a:extLst>
                <a:ext uri="{FF2B5EF4-FFF2-40B4-BE49-F238E27FC236}">
                  <a16:creationId xmlns:a16="http://schemas.microsoft.com/office/drawing/2014/main" id="{154C5C2C-2123-FB41-BF99-D9995D3AF51A}"/>
                </a:ext>
              </a:extLst>
            </p:cNvPr>
            <p:cNvSpPr>
              <a:spLocks/>
            </p:cNvSpPr>
            <p:nvPr/>
          </p:nvSpPr>
          <p:spPr bwMode="auto">
            <a:xfrm>
              <a:off x="7196138" y="2889251"/>
              <a:ext cx="17463" cy="71438"/>
            </a:xfrm>
            <a:custGeom>
              <a:avLst/>
              <a:gdLst>
                <a:gd name="T0" fmla="*/ 11 w 22"/>
                <a:gd name="T1" fmla="*/ 0 h 90"/>
                <a:gd name="T2" fmla="*/ 0 w 22"/>
                <a:gd name="T3" fmla="*/ 11 h 90"/>
                <a:gd name="T4" fmla="*/ 0 w 22"/>
                <a:gd name="T5" fmla="*/ 79 h 90"/>
                <a:gd name="T6" fmla="*/ 11 w 22"/>
                <a:gd name="T7" fmla="*/ 90 h 90"/>
                <a:gd name="T8" fmla="*/ 22 w 22"/>
                <a:gd name="T9" fmla="*/ 79 h 90"/>
                <a:gd name="T10" fmla="*/ 22 w 22"/>
                <a:gd name="T11" fmla="*/ 11 h 90"/>
                <a:gd name="T12" fmla="*/ 11 w 22"/>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22" h="90">
                  <a:moveTo>
                    <a:pt x="11" y="0"/>
                  </a:moveTo>
                  <a:cubicBezTo>
                    <a:pt x="5" y="0"/>
                    <a:pt x="0" y="5"/>
                    <a:pt x="0" y="11"/>
                  </a:cubicBezTo>
                  <a:cubicBezTo>
                    <a:pt x="0" y="79"/>
                    <a:pt x="0" y="79"/>
                    <a:pt x="0" y="79"/>
                  </a:cubicBezTo>
                  <a:cubicBezTo>
                    <a:pt x="0" y="85"/>
                    <a:pt x="5" y="90"/>
                    <a:pt x="11" y="90"/>
                  </a:cubicBezTo>
                  <a:cubicBezTo>
                    <a:pt x="17" y="90"/>
                    <a:pt x="22" y="85"/>
                    <a:pt x="22" y="79"/>
                  </a:cubicBezTo>
                  <a:cubicBezTo>
                    <a:pt x="22" y="11"/>
                    <a:pt x="22" y="11"/>
                    <a:pt x="22" y="11"/>
                  </a:cubicBezTo>
                  <a:cubicBezTo>
                    <a:pt x="22" y="5"/>
                    <a:pt x="17" y="0"/>
                    <a:pt x="1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100" name="Freeform 18">
              <a:extLst>
                <a:ext uri="{FF2B5EF4-FFF2-40B4-BE49-F238E27FC236}">
                  <a16:creationId xmlns:a16="http://schemas.microsoft.com/office/drawing/2014/main" id="{9749657B-DFF9-C04F-B3BB-E29D35405A0B}"/>
                </a:ext>
              </a:extLst>
            </p:cNvPr>
            <p:cNvSpPr>
              <a:spLocks/>
            </p:cNvSpPr>
            <p:nvPr/>
          </p:nvSpPr>
          <p:spPr bwMode="auto">
            <a:xfrm>
              <a:off x="7251700" y="2946401"/>
              <a:ext cx="66675" cy="46038"/>
            </a:xfrm>
            <a:custGeom>
              <a:avLst/>
              <a:gdLst>
                <a:gd name="T0" fmla="*/ 73 w 85"/>
                <a:gd name="T1" fmla="*/ 0 h 58"/>
                <a:gd name="T2" fmla="*/ 66 w 85"/>
                <a:gd name="T3" fmla="*/ 2 h 58"/>
                <a:gd name="T4" fmla="*/ 7 w 85"/>
                <a:gd name="T5" fmla="*/ 36 h 58"/>
                <a:gd name="T6" fmla="*/ 3 w 85"/>
                <a:gd name="T7" fmla="*/ 51 h 58"/>
                <a:gd name="T8" fmla="*/ 19 w 85"/>
                <a:gd name="T9" fmla="*/ 55 h 58"/>
                <a:gd name="T10" fmla="*/ 77 w 85"/>
                <a:gd name="T11" fmla="*/ 21 h 58"/>
                <a:gd name="T12" fmla="*/ 82 w 85"/>
                <a:gd name="T13" fmla="*/ 6 h 58"/>
                <a:gd name="T14" fmla="*/ 73 w 8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73" y="0"/>
                  </a:moveTo>
                  <a:cubicBezTo>
                    <a:pt x="71" y="0"/>
                    <a:pt x="68" y="1"/>
                    <a:pt x="66" y="2"/>
                  </a:cubicBezTo>
                  <a:cubicBezTo>
                    <a:pt x="7" y="36"/>
                    <a:pt x="7" y="36"/>
                    <a:pt x="7" y="36"/>
                  </a:cubicBezTo>
                  <a:cubicBezTo>
                    <a:pt x="2" y="39"/>
                    <a:pt x="0" y="46"/>
                    <a:pt x="3" y="51"/>
                  </a:cubicBezTo>
                  <a:cubicBezTo>
                    <a:pt x="6" y="57"/>
                    <a:pt x="13" y="58"/>
                    <a:pt x="19" y="55"/>
                  </a:cubicBezTo>
                  <a:cubicBezTo>
                    <a:pt x="77" y="21"/>
                    <a:pt x="77" y="21"/>
                    <a:pt x="77" y="21"/>
                  </a:cubicBezTo>
                  <a:cubicBezTo>
                    <a:pt x="83" y="18"/>
                    <a:pt x="85" y="11"/>
                    <a:pt x="82" y="6"/>
                  </a:cubicBezTo>
                  <a:cubicBezTo>
                    <a:pt x="79" y="2"/>
                    <a:pt x="76" y="0"/>
                    <a:pt x="7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101" name="Freeform 19">
              <a:extLst>
                <a:ext uri="{FF2B5EF4-FFF2-40B4-BE49-F238E27FC236}">
                  <a16:creationId xmlns:a16="http://schemas.microsoft.com/office/drawing/2014/main" id="{A1448733-E564-CA4A-B015-E51E8C470CBE}"/>
                </a:ext>
              </a:extLst>
            </p:cNvPr>
            <p:cNvSpPr>
              <a:spLocks/>
            </p:cNvSpPr>
            <p:nvPr/>
          </p:nvSpPr>
          <p:spPr bwMode="auto">
            <a:xfrm>
              <a:off x="7091363" y="2946401"/>
              <a:ext cx="68263" cy="46038"/>
            </a:xfrm>
            <a:custGeom>
              <a:avLst/>
              <a:gdLst>
                <a:gd name="T0" fmla="*/ 12 w 85"/>
                <a:gd name="T1" fmla="*/ 0 h 58"/>
                <a:gd name="T2" fmla="*/ 3 w 85"/>
                <a:gd name="T3" fmla="*/ 6 h 58"/>
                <a:gd name="T4" fmla="*/ 7 w 85"/>
                <a:gd name="T5" fmla="*/ 21 h 58"/>
                <a:gd name="T6" fmla="*/ 66 w 85"/>
                <a:gd name="T7" fmla="*/ 55 h 58"/>
                <a:gd name="T8" fmla="*/ 81 w 85"/>
                <a:gd name="T9" fmla="*/ 51 h 58"/>
                <a:gd name="T10" fmla="*/ 77 w 85"/>
                <a:gd name="T11" fmla="*/ 36 h 58"/>
                <a:gd name="T12" fmla="*/ 19 w 85"/>
                <a:gd name="T13" fmla="*/ 2 h 58"/>
                <a:gd name="T14" fmla="*/ 12 w 8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2" y="0"/>
                  </a:moveTo>
                  <a:cubicBezTo>
                    <a:pt x="8" y="1"/>
                    <a:pt x="5" y="3"/>
                    <a:pt x="3" y="6"/>
                  </a:cubicBezTo>
                  <a:cubicBezTo>
                    <a:pt x="0" y="11"/>
                    <a:pt x="2" y="18"/>
                    <a:pt x="7" y="21"/>
                  </a:cubicBezTo>
                  <a:cubicBezTo>
                    <a:pt x="66" y="55"/>
                    <a:pt x="66" y="55"/>
                    <a:pt x="66" y="55"/>
                  </a:cubicBezTo>
                  <a:cubicBezTo>
                    <a:pt x="71" y="58"/>
                    <a:pt x="78" y="57"/>
                    <a:pt x="81" y="51"/>
                  </a:cubicBezTo>
                  <a:cubicBezTo>
                    <a:pt x="85" y="46"/>
                    <a:pt x="83" y="39"/>
                    <a:pt x="77" y="36"/>
                  </a:cubicBezTo>
                  <a:cubicBezTo>
                    <a:pt x="19" y="2"/>
                    <a:pt x="19" y="2"/>
                    <a:pt x="19" y="2"/>
                  </a:cubicBezTo>
                  <a:cubicBezTo>
                    <a:pt x="16" y="1"/>
                    <a:pt x="14" y="0"/>
                    <a:pt x="1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102" name="Freeform 20">
              <a:extLst>
                <a:ext uri="{FF2B5EF4-FFF2-40B4-BE49-F238E27FC236}">
                  <a16:creationId xmlns:a16="http://schemas.microsoft.com/office/drawing/2014/main" id="{001D157B-A308-DB46-9E29-6EDC269BF15E}"/>
                </a:ext>
              </a:extLst>
            </p:cNvPr>
            <p:cNvSpPr>
              <a:spLocks/>
            </p:cNvSpPr>
            <p:nvPr/>
          </p:nvSpPr>
          <p:spPr bwMode="auto">
            <a:xfrm>
              <a:off x="6975475" y="2833688"/>
              <a:ext cx="508000" cy="325438"/>
            </a:xfrm>
            <a:custGeom>
              <a:avLst/>
              <a:gdLst>
                <a:gd name="T0" fmla="*/ 602 w 640"/>
                <a:gd name="T1" fmla="*/ 0 h 411"/>
                <a:gd name="T2" fmla="*/ 38 w 640"/>
                <a:gd name="T3" fmla="*/ 0 h 411"/>
                <a:gd name="T4" fmla="*/ 0 w 640"/>
                <a:gd name="T5" fmla="*/ 38 h 411"/>
                <a:gd name="T6" fmla="*/ 0 w 640"/>
                <a:gd name="T7" fmla="*/ 373 h 411"/>
                <a:gd name="T8" fmla="*/ 38 w 640"/>
                <a:gd name="T9" fmla="*/ 411 h 411"/>
                <a:gd name="T10" fmla="*/ 162 w 640"/>
                <a:gd name="T11" fmla="*/ 411 h 411"/>
                <a:gd name="T12" fmla="*/ 156 w 640"/>
                <a:gd name="T13" fmla="*/ 397 h 411"/>
                <a:gd name="T14" fmla="*/ 151 w 640"/>
                <a:gd name="T15" fmla="*/ 381 h 411"/>
                <a:gd name="T16" fmla="*/ 38 w 640"/>
                <a:gd name="T17" fmla="*/ 381 h 411"/>
                <a:gd name="T18" fmla="*/ 30 w 640"/>
                <a:gd name="T19" fmla="*/ 373 h 411"/>
                <a:gd name="T20" fmla="*/ 30 w 640"/>
                <a:gd name="T21" fmla="*/ 38 h 411"/>
                <a:gd name="T22" fmla="*/ 38 w 640"/>
                <a:gd name="T23" fmla="*/ 30 h 411"/>
                <a:gd name="T24" fmla="*/ 602 w 640"/>
                <a:gd name="T25" fmla="*/ 30 h 411"/>
                <a:gd name="T26" fmla="*/ 610 w 640"/>
                <a:gd name="T27" fmla="*/ 38 h 411"/>
                <a:gd name="T28" fmla="*/ 610 w 640"/>
                <a:gd name="T29" fmla="*/ 373 h 411"/>
                <a:gd name="T30" fmla="*/ 602 w 640"/>
                <a:gd name="T31" fmla="*/ 381 h 411"/>
                <a:gd name="T32" fmla="*/ 505 w 640"/>
                <a:gd name="T33" fmla="*/ 381 h 411"/>
                <a:gd name="T34" fmla="*/ 507 w 640"/>
                <a:gd name="T35" fmla="*/ 411 h 411"/>
                <a:gd name="T36" fmla="*/ 602 w 640"/>
                <a:gd name="T37" fmla="*/ 411 h 411"/>
                <a:gd name="T38" fmla="*/ 640 w 640"/>
                <a:gd name="T39" fmla="*/ 373 h 411"/>
                <a:gd name="T40" fmla="*/ 640 w 640"/>
                <a:gd name="T41" fmla="*/ 38 h 411"/>
                <a:gd name="T42" fmla="*/ 602 w 640"/>
                <a:gd name="T4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0" h="411">
                  <a:moveTo>
                    <a:pt x="602" y="0"/>
                  </a:moveTo>
                  <a:cubicBezTo>
                    <a:pt x="38" y="0"/>
                    <a:pt x="38" y="0"/>
                    <a:pt x="38" y="0"/>
                  </a:cubicBezTo>
                  <a:cubicBezTo>
                    <a:pt x="17" y="0"/>
                    <a:pt x="0" y="17"/>
                    <a:pt x="0" y="38"/>
                  </a:cubicBezTo>
                  <a:cubicBezTo>
                    <a:pt x="0" y="373"/>
                    <a:pt x="0" y="373"/>
                    <a:pt x="0" y="373"/>
                  </a:cubicBezTo>
                  <a:cubicBezTo>
                    <a:pt x="0" y="394"/>
                    <a:pt x="17" y="411"/>
                    <a:pt x="38" y="411"/>
                  </a:cubicBezTo>
                  <a:cubicBezTo>
                    <a:pt x="162" y="411"/>
                    <a:pt x="162" y="411"/>
                    <a:pt x="162" y="411"/>
                  </a:cubicBezTo>
                  <a:cubicBezTo>
                    <a:pt x="160" y="407"/>
                    <a:pt x="158" y="402"/>
                    <a:pt x="156" y="397"/>
                  </a:cubicBezTo>
                  <a:cubicBezTo>
                    <a:pt x="154" y="391"/>
                    <a:pt x="152" y="386"/>
                    <a:pt x="151" y="381"/>
                  </a:cubicBezTo>
                  <a:cubicBezTo>
                    <a:pt x="38" y="381"/>
                    <a:pt x="38" y="381"/>
                    <a:pt x="38" y="381"/>
                  </a:cubicBezTo>
                  <a:cubicBezTo>
                    <a:pt x="34" y="381"/>
                    <a:pt x="30" y="377"/>
                    <a:pt x="30" y="373"/>
                  </a:cubicBezTo>
                  <a:cubicBezTo>
                    <a:pt x="30" y="38"/>
                    <a:pt x="30" y="38"/>
                    <a:pt x="30" y="38"/>
                  </a:cubicBezTo>
                  <a:cubicBezTo>
                    <a:pt x="30" y="34"/>
                    <a:pt x="34" y="30"/>
                    <a:pt x="38" y="30"/>
                  </a:cubicBezTo>
                  <a:cubicBezTo>
                    <a:pt x="602" y="30"/>
                    <a:pt x="602" y="30"/>
                    <a:pt x="602" y="30"/>
                  </a:cubicBezTo>
                  <a:cubicBezTo>
                    <a:pt x="606" y="30"/>
                    <a:pt x="610" y="34"/>
                    <a:pt x="610" y="38"/>
                  </a:cubicBezTo>
                  <a:cubicBezTo>
                    <a:pt x="610" y="373"/>
                    <a:pt x="610" y="373"/>
                    <a:pt x="610" y="373"/>
                  </a:cubicBezTo>
                  <a:cubicBezTo>
                    <a:pt x="610" y="377"/>
                    <a:pt x="606" y="381"/>
                    <a:pt x="602" y="381"/>
                  </a:cubicBezTo>
                  <a:cubicBezTo>
                    <a:pt x="505" y="381"/>
                    <a:pt x="505" y="381"/>
                    <a:pt x="505" y="381"/>
                  </a:cubicBezTo>
                  <a:cubicBezTo>
                    <a:pt x="507" y="390"/>
                    <a:pt x="507" y="400"/>
                    <a:pt x="507" y="411"/>
                  </a:cubicBezTo>
                  <a:cubicBezTo>
                    <a:pt x="602" y="411"/>
                    <a:pt x="602" y="411"/>
                    <a:pt x="602" y="411"/>
                  </a:cubicBezTo>
                  <a:cubicBezTo>
                    <a:pt x="623" y="411"/>
                    <a:pt x="640" y="394"/>
                    <a:pt x="640" y="373"/>
                  </a:cubicBezTo>
                  <a:cubicBezTo>
                    <a:pt x="640" y="38"/>
                    <a:pt x="640" y="38"/>
                    <a:pt x="640" y="38"/>
                  </a:cubicBezTo>
                  <a:cubicBezTo>
                    <a:pt x="640" y="17"/>
                    <a:pt x="623" y="0"/>
                    <a:pt x="60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103" name="Freeform 21">
              <a:extLst>
                <a:ext uri="{FF2B5EF4-FFF2-40B4-BE49-F238E27FC236}">
                  <a16:creationId xmlns:a16="http://schemas.microsoft.com/office/drawing/2014/main" id="{AB298427-E331-804C-94E1-F0B3DA2C3BD7}"/>
                </a:ext>
              </a:extLst>
            </p:cNvPr>
            <p:cNvSpPr>
              <a:spLocks/>
            </p:cNvSpPr>
            <p:nvPr/>
          </p:nvSpPr>
          <p:spPr bwMode="auto">
            <a:xfrm>
              <a:off x="7102475" y="2978151"/>
              <a:ext cx="292100" cy="314325"/>
            </a:xfrm>
            <a:custGeom>
              <a:avLst/>
              <a:gdLst>
                <a:gd name="T0" fmla="*/ 294 w 368"/>
                <a:gd name="T1" fmla="*/ 158 h 395"/>
                <a:gd name="T2" fmla="*/ 271 w 368"/>
                <a:gd name="T3" fmla="*/ 164 h 395"/>
                <a:gd name="T4" fmla="*/ 243 w 368"/>
                <a:gd name="T5" fmla="*/ 135 h 395"/>
                <a:gd name="T6" fmla="*/ 243 w 368"/>
                <a:gd name="T7" fmla="*/ 135 h 395"/>
                <a:gd name="T8" fmla="*/ 220 w 368"/>
                <a:gd name="T9" fmla="*/ 152 h 395"/>
                <a:gd name="T10" fmla="*/ 192 w 368"/>
                <a:gd name="T11" fmla="*/ 124 h 395"/>
                <a:gd name="T12" fmla="*/ 164 w 368"/>
                <a:gd name="T13" fmla="*/ 141 h 395"/>
                <a:gd name="T14" fmla="*/ 164 w 368"/>
                <a:gd name="T15" fmla="*/ 34 h 395"/>
                <a:gd name="T16" fmla="*/ 130 w 368"/>
                <a:gd name="T17" fmla="*/ 0 h 395"/>
                <a:gd name="T18" fmla="*/ 96 w 368"/>
                <a:gd name="T19" fmla="*/ 34 h 395"/>
                <a:gd name="T20" fmla="*/ 96 w 368"/>
                <a:gd name="T21" fmla="*/ 226 h 395"/>
                <a:gd name="T22" fmla="*/ 73 w 368"/>
                <a:gd name="T23" fmla="*/ 181 h 395"/>
                <a:gd name="T24" fmla="*/ 40 w 368"/>
                <a:gd name="T25" fmla="*/ 152 h 395"/>
                <a:gd name="T26" fmla="*/ 23 w 368"/>
                <a:gd name="T27" fmla="*/ 158 h 395"/>
                <a:gd name="T28" fmla="*/ 11 w 368"/>
                <a:gd name="T29" fmla="*/ 209 h 395"/>
                <a:gd name="T30" fmla="*/ 119 w 368"/>
                <a:gd name="T31" fmla="*/ 395 h 395"/>
                <a:gd name="T32" fmla="*/ 271 w 368"/>
                <a:gd name="T33" fmla="*/ 395 h 395"/>
                <a:gd name="T34" fmla="*/ 294 w 368"/>
                <a:gd name="T35" fmla="*/ 15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95">
                  <a:moveTo>
                    <a:pt x="294" y="158"/>
                  </a:moveTo>
                  <a:cubicBezTo>
                    <a:pt x="287" y="158"/>
                    <a:pt x="276" y="159"/>
                    <a:pt x="271" y="164"/>
                  </a:cubicBezTo>
                  <a:cubicBezTo>
                    <a:pt x="271" y="141"/>
                    <a:pt x="252" y="135"/>
                    <a:pt x="243" y="135"/>
                  </a:cubicBezTo>
                  <a:cubicBezTo>
                    <a:pt x="243" y="135"/>
                    <a:pt x="243" y="135"/>
                    <a:pt x="243" y="135"/>
                  </a:cubicBezTo>
                  <a:cubicBezTo>
                    <a:pt x="233" y="136"/>
                    <a:pt x="226" y="141"/>
                    <a:pt x="220" y="152"/>
                  </a:cubicBezTo>
                  <a:cubicBezTo>
                    <a:pt x="220" y="130"/>
                    <a:pt x="202" y="124"/>
                    <a:pt x="192" y="124"/>
                  </a:cubicBezTo>
                  <a:cubicBezTo>
                    <a:pt x="181" y="124"/>
                    <a:pt x="169" y="131"/>
                    <a:pt x="164" y="141"/>
                  </a:cubicBezTo>
                  <a:cubicBezTo>
                    <a:pt x="164" y="34"/>
                    <a:pt x="164" y="34"/>
                    <a:pt x="164" y="34"/>
                  </a:cubicBezTo>
                  <a:cubicBezTo>
                    <a:pt x="164" y="15"/>
                    <a:pt x="149" y="0"/>
                    <a:pt x="130" y="0"/>
                  </a:cubicBezTo>
                  <a:cubicBezTo>
                    <a:pt x="111" y="0"/>
                    <a:pt x="96" y="15"/>
                    <a:pt x="96" y="34"/>
                  </a:cubicBezTo>
                  <a:cubicBezTo>
                    <a:pt x="96" y="226"/>
                    <a:pt x="96" y="226"/>
                    <a:pt x="96" y="226"/>
                  </a:cubicBezTo>
                  <a:cubicBezTo>
                    <a:pt x="73" y="181"/>
                    <a:pt x="73" y="181"/>
                    <a:pt x="73" y="181"/>
                  </a:cubicBezTo>
                  <a:cubicBezTo>
                    <a:pt x="62" y="159"/>
                    <a:pt x="50" y="152"/>
                    <a:pt x="40" y="152"/>
                  </a:cubicBezTo>
                  <a:cubicBezTo>
                    <a:pt x="34" y="152"/>
                    <a:pt x="28" y="155"/>
                    <a:pt x="23" y="158"/>
                  </a:cubicBezTo>
                  <a:cubicBezTo>
                    <a:pt x="6" y="169"/>
                    <a:pt x="0" y="180"/>
                    <a:pt x="11" y="209"/>
                  </a:cubicBezTo>
                  <a:cubicBezTo>
                    <a:pt x="37" y="272"/>
                    <a:pt x="76" y="347"/>
                    <a:pt x="119" y="395"/>
                  </a:cubicBezTo>
                  <a:cubicBezTo>
                    <a:pt x="271" y="395"/>
                    <a:pt x="271" y="395"/>
                    <a:pt x="271" y="395"/>
                  </a:cubicBezTo>
                  <a:cubicBezTo>
                    <a:pt x="325" y="356"/>
                    <a:pt x="368" y="167"/>
                    <a:pt x="294" y="1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grpSp>
      <p:sp>
        <p:nvSpPr>
          <p:cNvPr id="76" name="Arc 75">
            <a:extLst>
              <a:ext uri="{FF2B5EF4-FFF2-40B4-BE49-F238E27FC236}">
                <a16:creationId xmlns:a16="http://schemas.microsoft.com/office/drawing/2014/main" id="{97911196-67BE-5444-8F5A-0DD08D7E9FCB}"/>
              </a:ext>
            </a:extLst>
          </p:cNvPr>
          <p:cNvSpPr/>
          <p:nvPr/>
        </p:nvSpPr>
        <p:spPr>
          <a:xfrm>
            <a:off x="6816420" y="2939086"/>
            <a:ext cx="1943597" cy="1604004"/>
          </a:xfrm>
          <a:prstGeom prst="arc">
            <a:avLst>
              <a:gd name="adj1" fmla="val 16082796"/>
              <a:gd name="adj2" fmla="val 5521102"/>
            </a:avLst>
          </a:prstGeom>
          <a:ln w="120650">
            <a:gradFill>
              <a:gsLst>
                <a:gs pos="0">
                  <a:schemeClr val="accent4"/>
                </a:gs>
                <a:gs pos="74000">
                  <a:schemeClr val="accent4">
                    <a:lumMod val="60000"/>
                    <a:lumOff val="40000"/>
                  </a:schemeClr>
                </a:gs>
                <a:gs pos="98000">
                  <a:schemeClr val="accent4"/>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0BF470A3-FB2B-A642-B857-4D3B29A13405}"/>
              </a:ext>
            </a:extLst>
          </p:cNvPr>
          <p:cNvCxnSpPr>
            <a:cxnSpLocks/>
          </p:cNvCxnSpPr>
          <p:nvPr/>
        </p:nvCxnSpPr>
        <p:spPr>
          <a:xfrm>
            <a:off x="800849" y="2932046"/>
            <a:ext cx="6985956" cy="7039"/>
          </a:xfrm>
          <a:prstGeom prst="line">
            <a:avLst/>
          </a:prstGeom>
          <a:ln w="120650">
            <a:gradFill flip="none" rotWithShape="1">
              <a:gsLst>
                <a:gs pos="0">
                  <a:schemeClr val="accent4">
                    <a:lumMod val="40000"/>
                    <a:lumOff val="60000"/>
                  </a:schemeClr>
                </a:gs>
                <a:gs pos="74000">
                  <a:schemeClr val="accent4">
                    <a:lumMod val="60000"/>
                    <a:lumOff val="40000"/>
                  </a:schemeClr>
                </a:gs>
                <a:gs pos="83000">
                  <a:schemeClr val="accent4"/>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9B13DED-E4A7-2247-95DB-B169C0F32D2E}"/>
              </a:ext>
            </a:extLst>
          </p:cNvPr>
          <p:cNvCxnSpPr>
            <a:cxnSpLocks/>
          </p:cNvCxnSpPr>
          <p:nvPr/>
        </p:nvCxnSpPr>
        <p:spPr>
          <a:xfrm>
            <a:off x="1156304" y="4543089"/>
            <a:ext cx="6630501" cy="0"/>
          </a:xfrm>
          <a:prstGeom prst="line">
            <a:avLst/>
          </a:prstGeom>
          <a:ln w="120650">
            <a:gradFill flip="none" rotWithShape="1">
              <a:gsLst>
                <a:gs pos="0">
                  <a:schemeClr val="accent4">
                    <a:lumMod val="40000"/>
                    <a:lumOff val="60000"/>
                  </a:schemeClr>
                </a:gs>
                <a:gs pos="55000">
                  <a:schemeClr val="accent4">
                    <a:lumMod val="60000"/>
                    <a:lumOff val="40000"/>
                  </a:schemeClr>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5DF8FB4-F481-AF49-B4CA-D2A3F01D739A}"/>
              </a:ext>
            </a:extLst>
          </p:cNvPr>
          <p:cNvSpPr>
            <a:spLocks noGrp="1"/>
          </p:cNvSpPr>
          <p:nvPr>
            <p:ph type="sldNum" sz="quarter" idx="12"/>
          </p:nvPr>
        </p:nvSpPr>
        <p:spPr/>
        <p:txBody>
          <a:bodyPr/>
          <a:lstStyle/>
          <a:p>
            <a:fld id="{307EF997-0A3B-314B-87C7-90A984899C61}" type="slidenum">
              <a:rPr lang="en-US" smtClean="0"/>
              <a:t>8</a:t>
            </a:fld>
            <a:endParaRPr lang="en-US" dirty="0"/>
          </a:p>
        </p:txBody>
      </p:sp>
      <p:sp>
        <p:nvSpPr>
          <p:cNvPr id="4" name="Title 3">
            <a:extLst>
              <a:ext uri="{FF2B5EF4-FFF2-40B4-BE49-F238E27FC236}">
                <a16:creationId xmlns:a16="http://schemas.microsoft.com/office/drawing/2014/main" id="{75FD5CE2-E3F2-9746-9A49-CD6D7503C2E6}"/>
              </a:ext>
            </a:extLst>
          </p:cNvPr>
          <p:cNvSpPr>
            <a:spLocks noGrp="1"/>
          </p:cNvSpPr>
          <p:nvPr>
            <p:ph type="title"/>
          </p:nvPr>
        </p:nvSpPr>
        <p:spPr/>
        <p:txBody>
          <a:bodyPr/>
          <a:lstStyle/>
          <a:p>
            <a:r>
              <a:rPr lang="en-US" dirty="0" err="1">
                <a:solidFill>
                  <a:schemeClr val="accent4"/>
                </a:solidFill>
              </a:rPr>
              <a:t>Liveramp</a:t>
            </a:r>
            <a:r>
              <a:rPr lang="en-US" dirty="0">
                <a:solidFill>
                  <a:schemeClr val="accent4"/>
                </a:solidFill>
              </a:rPr>
              <a:t> RAMPID </a:t>
            </a:r>
            <a:r>
              <a:rPr lang="en-US" dirty="0"/>
              <a:t>&amp; </a:t>
            </a:r>
            <a:r>
              <a:rPr lang="en-US" dirty="0" err="1"/>
              <a:t>jivox</a:t>
            </a:r>
            <a:endParaRPr lang="en-US" dirty="0"/>
          </a:p>
        </p:txBody>
      </p:sp>
      <p:sp>
        <p:nvSpPr>
          <p:cNvPr id="5" name="Text Placeholder 4">
            <a:extLst>
              <a:ext uri="{FF2B5EF4-FFF2-40B4-BE49-F238E27FC236}">
                <a16:creationId xmlns:a16="http://schemas.microsoft.com/office/drawing/2014/main" id="{4A05F64F-6DA2-B646-A802-FBD6A67CACDB}"/>
              </a:ext>
            </a:extLst>
          </p:cNvPr>
          <p:cNvSpPr>
            <a:spLocks noGrp="1"/>
          </p:cNvSpPr>
          <p:nvPr>
            <p:ph type="body" sz="quarter" idx="13"/>
          </p:nvPr>
        </p:nvSpPr>
        <p:spPr/>
        <p:txBody>
          <a:bodyPr/>
          <a:lstStyle/>
          <a:p>
            <a:r>
              <a:rPr lang="en-US" dirty="0"/>
              <a:t>Using first-party data for personalization</a:t>
            </a:r>
          </a:p>
        </p:txBody>
      </p:sp>
      <p:sp>
        <p:nvSpPr>
          <p:cNvPr id="15" name="TextBox 14">
            <a:extLst>
              <a:ext uri="{FF2B5EF4-FFF2-40B4-BE49-F238E27FC236}">
                <a16:creationId xmlns:a16="http://schemas.microsoft.com/office/drawing/2014/main" id="{0D027346-263D-A345-B99F-20AE13915A16}"/>
              </a:ext>
            </a:extLst>
          </p:cNvPr>
          <p:cNvSpPr txBox="1"/>
          <p:nvPr/>
        </p:nvSpPr>
        <p:spPr>
          <a:xfrm>
            <a:off x="446849" y="2384819"/>
            <a:ext cx="1412568" cy="415498"/>
          </a:xfrm>
          <a:prstGeom prst="rect">
            <a:avLst/>
          </a:prstGeom>
          <a:noFill/>
        </p:spPr>
        <p:txBody>
          <a:bodyPr wrap="square" rtlCol="0">
            <a:spAutoFit/>
          </a:bodyPr>
          <a:lstStyle/>
          <a:p>
            <a:pPr algn="ctr" defTabSz="457189"/>
            <a:r>
              <a:rPr lang="en-US" sz="1050" dirty="0">
                <a:solidFill>
                  <a:schemeClr val="accent5"/>
                </a:solidFill>
                <a:latin typeface="Avenir Book" panose="02000503020000020003" pitchFamily="2" charset="0"/>
              </a:rPr>
              <a:t>A user, Jane visits the brand’s website</a:t>
            </a:r>
          </a:p>
        </p:txBody>
      </p:sp>
      <p:sp>
        <p:nvSpPr>
          <p:cNvPr id="16" name="TextBox 15">
            <a:extLst>
              <a:ext uri="{FF2B5EF4-FFF2-40B4-BE49-F238E27FC236}">
                <a16:creationId xmlns:a16="http://schemas.microsoft.com/office/drawing/2014/main" id="{BD10A62F-1F11-0740-80C7-48F6384CB6DE}"/>
              </a:ext>
            </a:extLst>
          </p:cNvPr>
          <p:cNvSpPr txBox="1"/>
          <p:nvPr/>
        </p:nvSpPr>
        <p:spPr>
          <a:xfrm>
            <a:off x="2198589" y="2294715"/>
            <a:ext cx="1862427" cy="553998"/>
          </a:xfrm>
          <a:prstGeom prst="rect">
            <a:avLst/>
          </a:prstGeom>
          <a:noFill/>
        </p:spPr>
        <p:txBody>
          <a:bodyPr wrap="square" rtlCol="0">
            <a:spAutoFit/>
          </a:bodyPr>
          <a:lstStyle/>
          <a:p>
            <a:pPr algn="ctr" defTabSz="457189"/>
            <a:r>
              <a:rPr lang="en-US" sz="1000" dirty="0">
                <a:solidFill>
                  <a:schemeClr val="accent5"/>
                </a:solidFill>
                <a:latin typeface="Avenir Book" panose="02000503020000020003" pitchFamily="2" charset="0"/>
              </a:rPr>
              <a:t>Jivox drops a 1</a:t>
            </a:r>
            <a:r>
              <a:rPr lang="en-US" sz="1000" baseline="30000" dirty="0">
                <a:solidFill>
                  <a:schemeClr val="accent5"/>
                </a:solidFill>
                <a:latin typeface="Avenir Book" panose="02000503020000020003" pitchFamily="2" charset="0"/>
              </a:rPr>
              <a:t>st</a:t>
            </a:r>
            <a:r>
              <a:rPr lang="en-US" sz="1000" dirty="0">
                <a:solidFill>
                  <a:schemeClr val="accent5"/>
                </a:solidFill>
                <a:latin typeface="Avenir Book" panose="02000503020000020003" pitchFamily="2" charset="0"/>
              </a:rPr>
              <a:t> party cookie and checks with </a:t>
            </a:r>
            <a:r>
              <a:rPr lang="en-US" sz="1000" dirty="0" err="1">
                <a:solidFill>
                  <a:schemeClr val="accent5"/>
                </a:solidFill>
                <a:latin typeface="Avenir Book" panose="02000503020000020003" pitchFamily="2" charset="0"/>
              </a:rPr>
              <a:t>LiveRamp</a:t>
            </a:r>
            <a:r>
              <a:rPr lang="en-US" sz="1000" dirty="0">
                <a:solidFill>
                  <a:schemeClr val="accent5"/>
                </a:solidFill>
                <a:latin typeface="Avenir Book" panose="02000503020000020003" pitchFamily="2" charset="0"/>
              </a:rPr>
              <a:t> for an ID for Jane</a:t>
            </a:r>
          </a:p>
        </p:txBody>
      </p:sp>
      <p:sp>
        <p:nvSpPr>
          <p:cNvPr id="17" name="TextBox 16">
            <a:extLst>
              <a:ext uri="{FF2B5EF4-FFF2-40B4-BE49-F238E27FC236}">
                <a16:creationId xmlns:a16="http://schemas.microsoft.com/office/drawing/2014/main" id="{31AA4D17-D799-7A44-975B-6A1F7A8E7A8B}"/>
              </a:ext>
            </a:extLst>
          </p:cNvPr>
          <p:cNvSpPr txBox="1"/>
          <p:nvPr/>
        </p:nvSpPr>
        <p:spPr>
          <a:xfrm>
            <a:off x="6474408" y="2258013"/>
            <a:ext cx="1744668" cy="553998"/>
          </a:xfrm>
          <a:prstGeom prst="rect">
            <a:avLst/>
          </a:prstGeom>
          <a:noFill/>
        </p:spPr>
        <p:txBody>
          <a:bodyPr wrap="square" rtlCol="0">
            <a:spAutoFit/>
          </a:bodyPr>
          <a:lstStyle/>
          <a:p>
            <a:pPr algn="ctr" defTabSz="457189"/>
            <a:r>
              <a:rPr lang="en-US" sz="1000" dirty="0" err="1">
                <a:solidFill>
                  <a:schemeClr val="accent5"/>
                </a:solidFill>
                <a:latin typeface="Avenir Book" panose="02000503020000020003" pitchFamily="2" charset="0"/>
              </a:rPr>
              <a:t>Jivox</a:t>
            </a:r>
            <a:r>
              <a:rPr lang="en-US" sz="1000" dirty="0">
                <a:solidFill>
                  <a:schemeClr val="accent5"/>
                </a:solidFill>
                <a:latin typeface="Avenir Book" panose="02000503020000020003" pitchFamily="2" charset="0"/>
              </a:rPr>
              <a:t> decodes the envelope via integration with </a:t>
            </a:r>
            <a:r>
              <a:rPr lang="en-US" sz="1000" dirty="0" err="1">
                <a:solidFill>
                  <a:schemeClr val="accent5"/>
                </a:solidFill>
                <a:latin typeface="Avenir Medium" panose="02000503020000020003" pitchFamily="2" charset="0"/>
              </a:rPr>
              <a:t>LiveRamp’s</a:t>
            </a:r>
            <a:r>
              <a:rPr lang="en-US" sz="1000" dirty="0">
                <a:solidFill>
                  <a:schemeClr val="accent5"/>
                </a:solidFill>
                <a:latin typeface="Avenir Medium" panose="02000503020000020003" pitchFamily="2" charset="0"/>
              </a:rPr>
              <a:t> Side Car</a:t>
            </a:r>
          </a:p>
        </p:txBody>
      </p:sp>
      <p:sp>
        <p:nvSpPr>
          <p:cNvPr id="18" name="TextBox 17">
            <a:extLst>
              <a:ext uri="{FF2B5EF4-FFF2-40B4-BE49-F238E27FC236}">
                <a16:creationId xmlns:a16="http://schemas.microsoft.com/office/drawing/2014/main" id="{1E200729-F470-CF4C-99B0-872FB0A89952}"/>
              </a:ext>
            </a:extLst>
          </p:cNvPr>
          <p:cNvSpPr txBox="1"/>
          <p:nvPr/>
        </p:nvSpPr>
        <p:spPr>
          <a:xfrm>
            <a:off x="2386828" y="3871327"/>
            <a:ext cx="1612581" cy="246221"/>
          </a:xfrm>
          <a:prstGeom prst="rect">
            <a:avLst/>
          </a:prstGeom>
          <a:noFill/>
        </p:spPr>
        <p:txBody>
          <a:bodyPr wrap="square" rtlCol="0">
            <a:spAutoFit/>
          </a:bodyPr>
          <a:lstStyle/>
          <a:p>
            <a:pPr defTabSz="457189"/>
            <a:endParaRPr lang="en-US" sz="1000" dirty="0">
              <a:solidFill>
                <a:schemeClr val="tx2"/>
              </a:solidFill>
              <a:latin typeface="Avenir Book" panose="02000503020000020003" pitchFamily="2" charset="0"/>
            </a:endParaRPr>
          </a:p>
        </p:txBody>
      </p:sp>
      <p:sp>
        <p:nvSpPr>
          <p:cNvPr id="19" name="TextBox 18">
            <a:extLst>
              <a:ext uri="{FF2B5EF4-FFF2-40B4-BE49-F238E27FC236}">
                <a16:creationId xmlns:a16="http://schemas.microsoft.com/office/drawing/2014/main" id="{7212F4C9-E27E-5046-B7E1-D97D84C83260}"/>
              </a:ext>
            </a:extLst>
          </p:cNvPr>
          <p:cNvSpPr txBox="1"/>
          <p:nvPr/>
        </p:nvSpPr>
        <p:spPr>
          <a:xfrm>
            <a:off x="4358154" y="2300914"/>
            <a:ext cx="1667386" cy="553998"/>
          </a:xfrm>
          <a:prstGeom prst="rect">
            <a:avLst/>
          </a:prstGeom>
          <a:noFill/>
        </p:spPr>
        <p:txBody>
          <a:bodyPr wrap="square" rtlCol="0">
            <a:spAutoFit/>
          </a:bodyPr>
          <a:lstStyle/>
          <a:p>
            <a:pPr algn="ctr" defTabSz="457189"/>
            <a:r>
              <a:rPr lang="en-US" sz="1000" dirty="0" err="1">
                <a:solidFill>
                  <a:schemeClr val="accent5"/>
                </a:solidFill>
                <a:latin typeface="Avenir Book" panose="02000503020000020003" pitchFamily="2" charset="0"/>
              </a:rPr>
              <a:t>LiveRamp</a:t>
            </a:r>
            <a:r>
              <a:rPr lang="en-US" sz="1000" dirty="0">
                <a:solidFill>
                  <a:schemeClr val="accent5"/>
                </a:solidFill>
                <a:latin typeface="Avenir Book" panose="02000503020000020003" pitchFamily="2" charset="0"/>
              </a:rPr>
              <a:t> shares the user data securely through an </a:t>
            </a:r>
            <a:r>
              <a:rPr lang="en-US" sz="1000" dirty="0">
                <a:solidFill>
                  <a:schemeClr val="accent5"/>
                </a:solidFill>
                <a:latin typeface="Avenir Medium" panose="02000503020000020003" pitchFamily="2" charset="0"/>
              </a:rPr>
              <a:t>envelope</a:t>
            </a:r>
          </a:p>
        </p:txBody>
      </p:sp>
      <p:sp>
        <p:nvSpPr>
          <p:cNvPr id="20" name="TextBox 19">
            <a:extLst>
              <a:ext uri="{FF2B5EF4-FFF2-40B4-BE49-F238E27FC236}">
                <a16:creationId xmlns:a16="http://schemas.microsoft.com/office/drawing/2014/main" id="{C8FEA468-7DA5-2342-A182-031B1E0601DE}"/>
              </a:ext>
            </a:extLst>
          </p:cNvPr>
          <p:cNvSpPr txBox="1"/>
          <p:nvPr/>
        </p:nvSpPr>
        <p:spPr>
          <a:xfrm>
            <a:off x="365321" y="3813558"/>
            <a:ext cx="2292466" cy="707886"/>
          </a:xfrm>
          <a:prstGeom prst="rect">
            <a:avLst/>
          </a:prstGeom>
          <a:noFill/>
        </p:spPr>
        <p:txBody>
          <a:bodyPr wrap="square" rtlCol="0">
            <a:spAutoFit/>
          </a:bodyPr>
          <a:lstStyle/>
          <a:p>
            <a:pPr algn="ctr" defTabSz="457189"/>
            <a:r>
              <a:rPr lang="en-US" sz="1000" dirty="0" err="1">
                <a:solidFill>
                  <a:schemeClr val="accent5"/>
                </a:solidFill>
                <a:latin typeface="Avenir Book" panose="02000503020000020003" pitchFamily="2" charset="0"/>
              </a:rPr>
              <a:t>LiveRamp</a:t>
            </a:r>
            <a:r>
              <a:rPr lang="en-US" sz="1000" dirty="0">
                <a:solidFill>
                  <a:schemeClr val="accent5"/>
                </a:solidFill>
                <a:latin typeface="Avenir Book" panose="02000503020000020003" pitchFamily="2" charset="0"/>
              </a:rPr>
              <a:t> continually </a:t>
            </a:r>
            <a:r>
              <a:rPr lang="en-US" sz="1000" dirty="0">
                <a:solidFill>
                  <a:schemeClr val="accent5"/>
                </a:solidFill>
                <a:latin typeface="Avenir Medium" panose="02000503020000020003" pitchFamily="2" charset="0"/>
              </a:rPr>
              <a:t>enriches</a:t>
            </a:r>
            <a:r>
              <a:rPr lang="en-US" sz="1000" dirty="0">
                <a:solidFill>
                  <a:schemeClr val="accent5"/>
                </a:solidFill>
                <a:latin typeface="Avenir Book" panose="02000503020000020003" pitchFamily="2" charset="0"/>
              </a:rPr>
              <a:t> Jane’s profile by syncing it with the cookie data received from </a:t>
            </a:r>
            <a:r>
              <a:rPr lang="en-US" sz="1000" dirty="0" err="1">
                <a:solidFill>
                  <a:schemeClr val="accent5"/>
                </a:solidFill>
                <a:latin typeface="Avenir Book" panose="02000503020000020003" pitchFamily="2" charset="0"/>
              </a:rPr>
              <a:t>Jivox</a:t>
            </a:r>
            <a:r>
              <a:rPr lang="en-US" sz="1000" dirty="0">
                <a:solidFill>
                  <a:schemeClr val="accent5"/>
                </a:solidFill>
                <a:latin typeface="Avenir Book" panose="02000503020000020003" pitchFamily="2" charset="0"/>
              </a:rPr>
              <a:t> as well as other sources such as DSPs</a:t>
            </a:r>
          </a:p>
        </p:txBody>
      </p:sp>
      <p:sp>
        <p:nvSpPr>
          <p:cNvPr id="22" name="TextBox 21">
            <a:extLst>
              <a:ext uri="{FF2B5EF4-FFF2-40B4-BE49-F238E27FC236}">
                <a16:creationId xmlns:a16="http://schemas.microsoft.com/office/drawing/2014/main" id="{CAC3F3AF-9C43-724A-9D6D-1A55B95A850C}"/>
              </a:ext>
            </a:extLst>
          </p:cNvPr>
          <p:cNvSpPr txBox="1"/>
          <p:nvPr/>
        </p:nvSpPr>
        <p:spPr>
          <a:xfrm>
            <a:off x="6311390" y="3945764"/>
            <a:ext cx="1524835" cy="400110"/>
          </a:xfrm>
          <a:prstGeom prst="rect">
            <a:avLst/>
          </a:prstGeom>
          <a:noFill/>
        </p:spPr>
        <p:txBody>
          <a:bodyPr wrap="square" rtlCol="0">
            <a:spAutoFit/>
          </a:bodyPr>
          <a:lstStyle/>
          <a:p>
            <a:pPr algn="ctr" defTabSz="457189"/>
            <a:r>
              <a:rPr lang="en-US" sz="1000" dirty="0" err="1">
                <a:solidFill>
                  <a:schemeClr val="accent5"/>
                </a:solidFill>
                <a:latin typeface="Avenir Book" panose="02000503020000020003" pitchFamily="2" charset="0"/>
              </a:rPr>
              <a:t>Jivox</a:t>
            </a:r>
            <a:r>
              <a:rPr lang="en-US" sz="1000" dirty="0">
                <a:solidFill>
                  <a:schemeClr val="accent5"/>
                </a:solidFill>
                <a:latin typeface="Avenir Book" panose="02000503020000020003" pitchFamily="2" charset="0"/>
              </a:rPr>
              <a:t> syncs its user ID with </a:t>
            </a:r>
            <a:r>
              <a:rPr lang="en-US" sz="1000" dirty="0" err="1">
                <a:solidFill>
                  <a:schemeClr val="accent5"/>
                </a:solidFill>
                <a:latin typeface="Avenir Book" panose="02000503020000020003" pitchFamily="2" charset="0"/>
              </a:rPr>
              <a:t>LiveRamp’s</a:t>
            </a:r>
            <a:r>
              <a:rPr lang="en-US" sz="1000" dirty="0">
                <a:solidFill>
                  <a:schemeClr val="accent5"/>
                </a:solidFill>
                <a:latin typeface="Avenir Book" panose="02000503020000020003" pitchFamily="2" charset="0"/>
              </a:rPr>
              <a:t> ID</a:t>
            </a:r>
          </a:p>
        </p:txBody>
      </p:sp>
      <p:sp>
        <p:nvSpPr>
          <p:cNvPr id="23" name="TextBox 22">
            <a:extLst>
              <a:ext uri="{FF2B5EF4-FFF2-40B4-BE49-F238E27FC236}">
                <a16:creationId xmlns:a16="http://schemas.microsoft.com/office/drawing/2014/main" id="{500C85F3-5159-B24D-87F4-4A73064D768A}"/>
              </a:ext>
            </a:extLst>
          </p:cNvPr>
          <p:cNvSpPr txBox="1"/>
          <p:nvPr/>
        </p:nvSpPr>
        <p:spPr>
          <a:xfrm>
            <a:off x="3052592" y="3841501"/>
            <a:ext cx="2544157" cy="707886"/>
          </a:xfrm>
          <a:prstGeom prst="rect">
            <a:avLst/>
          </a:prstGeom>
          <a:noFill/>
        </p:spPr>
        <p:txBody>
          <a:bodyPr wrap="square" rtlCol="0">
            <a:spAutoFit/>
          </a:bodyPr>
          <a:lstStyle/>
          <a:p>
            <a:pPr algn="ctr" defTabSz="457189"/>
            <a:r>
              <a:rPr lang="en-US" sz="1000" dirty="0" err="1">
                <a:solidFill>
                  <a:schemeClr val="accent5"/>
                </a:solidFill>
                <a:latin typeface="Avenir Book" panose="02000503020000020003" pitchFamily="2" charset="0"/>
              </a:rPr>
              <a:t>Jivox</a:t>
            </a:r>
            <a:r>
              <a:rPr lang="en-US" sz="1000" dirty="0">
                <a:solidFill>
                  <a:schemeClr val="accent5"/>
                </a:solidFill>
                <a:latin typeface="Avenir Book" panose="02000503020000020003" pitchFamily="2" charset="0"/>
              </a:rPr>
              <a:t> stores cookie data in the brand’s CRM as </a:t>
            </a:r>
            <a:r>
              <a:rPr lang="en-US" sz="1000" dirty="0">
                <a:solidFill>
                  <a:schemeClr val="accent5"/>
                </a:solidFill>
                <a:latin typeface="Avenir Medium" panose="02000503020000020003" pitchFamily="2" charset="0"/>
              </a:rPr>
              <a:t>first-party data </a:t>
            </a:r>
            <a:r>
              <a:rPr lang="en-US" sz="1000" dirty="0">
                <a:solidFill>
                  <a:schemeClr val="accent5"/>
                </a:solidFill>
                <a:latin typeface="Avenir Book" panose="02000503020000020003" pitchFamily="2" charset="0"/>
              </a:rPr>
              <a:t>for personalizing ads to Jane in future instances</a:t>
            </a:r>
          </a:p>
          <a:p>
            <a:pPr algn="ctr" defTabSz="457189"/>
            <a:endParaRPr lang="en-US" sz="1000" dirty="0">
              <a:solidFill>
                <a:schemeClr val="accent5"/>
              </a:solidFill>
              <a:latin typeface="Avenir Book" panose="02000503020000020003" pitchFamily="2" charset="0"/>
            </a:endParaRPr>
          </a:p>
        </p:txBody>
      </p:sp>
      <p:grpSp>
        <p:nvGrpSpPr>
          <p:cNvPr id="25" name="Group 24">
            <a:extLst>
              <a:ext uri="{FF2B5EF4-FFF2-40B4-BE49-F238E27FC236}">
                <a16:creationId xmlns:a16="http://schemas.microsoft.com/office/drawing/2014/main" id="{996347C2-38B7-7144-9BCE-D91BC522AC82}"/>
              </a:ext>
            </a:extLst>
          </p:cNvPr>
          <p:cNvGrpSpPr/>
          <p:nvPr/>
        </p:nvGrpSpPr>
        <p:grpSpPr>
          <a:xfrm>
            <a:off x="2996969" y="1932306"/>
            <a:ext cx="273211" cy="283600"/>
            <a:chOff x="6397625" y="2290763"/>
            <a:chExt cx="2019300" cy="2017712"/>
          </a:xfrm>
          <a:solidFill>
            <a:schemeClr val="accent4"/>
          </a:solidFill>
        </p:grpSpPr>
        <p:sp>
          <p:nvSpPr>
            <p:cNvPr id="26" name="Oval 11">
              <a:extLst>
                <a:ext uri="{FF2B5EF4-FFF2-40B4-BE49-F238E27FC236}">
                  <a16:creationId xmlns:a16="http://schemas.microsoft.com/office/drawing/2014/main" id="{3C49AEEA-1509-4E43-8F21-EE6EB65E28EB}"/>
                </a:ext>
              </a:extLst>
            </p:cNvPr>
            <p:cNvSpPr>
              <a:spLocks noChangeArrowheads="1"/>
            </p:cNvSpPr>
            <p:nvPr/>
          </p:nvSpPr>
          <p:spPr bwMode="auto">
            <a:xfrm>
              <a:off x="7423150" y="3403600"/>
              <a:ext cx="144463" cy="1460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27" name="Oval 12">
              <a:extLst>
                <a:ext uri="{FF2B5EF4-FFF2-40B4-BE49-F238E27FC236}">
                  <a16:creationId xmlns:a16="http://schemas.microsoft.com/office/drawing/2014/main" id="{CDE5FA78-521A-2C41-8C64-067BAFE25419}"/>
                </a:ext>
              </a:extLst>
            </p:cNvPr>
            <p:cNvSpPr>
              <a:spLocks noChangeArrowheads="1"/>
            </p:cNvSpPr>
            <p:nvPr/>
          </p:nvSpPr>
          <p:spPr bwMode="auto">
            <a:xfrm>
              <a:off x="7334250" y="3040063"/>
              <a:ext cx="146050" cy="14446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28" name="Oval 13">
              <a:extLst>
                <a:ext uri="{FF2B5EF4-FFF2-40B4-BE49-F238E27FC236}">
                  <a16:creationId xmlns:a16="http://schemas.microsoft.com/office/drawing/2014/main" id="{D77A84FD-1B6D-5542-A480-68F434E5612C}"/>
                </a:ext>
              </a:extLst>
            </p:cNvPr>
            <p:cNvSpPr>
              <a:spLocks noChangeArrowheads="1"/>
            </p:cNvSpPr>
            <p:nvPr/>
          </p:nvSpPr>
          <p:spPr bwMode="auto">
            <a:xfrm>
              <a:off x="7169150" y="2687638"/>
              <a:ext cx="147638" cy="14763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29" name="Oval 14">
              <a:extLst>
                <a:ext uri="{FF2B5EF4-FFF2-40B4-BE49-F238E27FC236}">
                  <a16:creationId xmlns:a16="http://schemas.microsoft.com/office/drawing/2014/main" id="{BE7D698F-5A7E-F447-92ED-B0D42A26BA6F}"/>
                </a:ext>
              </a:extLst>
            </p:cNvPr>
            <p:cNvSpPr>
              <a:spLocks noChangeArrowheads="1"/>
            </p:cNvSpPr>
            <p:nvPr/>
          </p:nvSpPr>
          <p:spPr bwMode="auto">
            <a:xfrm>
              <a:off x="6988175" y="3632200"/>
              <a:ext cx="146050" cy="14446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30" name="Oval 15">
              <a:extLst>
                <a:ext uri="{FF2B5EF4-FFF2-40B4-BE49-F238E27FC236}">
                  <a16:creationId xmlns:a16="http://schemas.microsoft.com/office/drawing/2014/main" id="{CB5DB8F8-7026-D642-9060-201A2E6449D7}"/>
                </a:ext>
              </a:extLst>
            </p:cNvPr>
            <p:cNvSpPr>
              <a:spLocks noChangeArrowheads="1"/>
            </p:cNvSpPr>
            <p:nvPr/>
          </p:nvSpPr>
          <p:spPr bwMode="auto">
            <a:xfrm>
              <a:off x="6894513" y="3119438"/>
              <a:ext cx="144463" cy="14763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31" name="Freeform 16">
              <a:extLst>
                <a:ext uri="{FF2B5EF4-FFF2-40B4-BE49-F238E27FC236}">
                  <a16:creationId xmlns:a16="http://schemas.microsoft.com/office/drawing/2014/main" id="{46AC781F-1CB8-E449-8E2A-25A5BE444646}"/>
                </a:ext>
              </a:extLst>
            </p:cNvPr>
            <p:cNvSpPr>
              <a:spLocks noEditPoints="1"/>
            </p:cNvSpPr>
            <p:nvPr/>
          </p:nvSpPr>
          <p:spPr bwMode="auto">
            <a:xfrm>
              <a:off x="6397625" y="2290763"/>
              <a:ext cx="2019300" cy="2017712"/>
            </a:xfrm>
            <a:custGeom>
              <a:avLst/>
              <a:gdLst>
                <a:gd name="T0" fmla="*/ 752 w 752"/>
                <a:gd name="T1" fmla="*/ 376 h 752"/>
                <a:gd name="T2" fmla="*/ 710 w 752"/>
                <a:gd name="T3" fmla="*/ 287 h 752"/>
                <a:gd name="T4" fmla="*/ 702 w 752"/>
                <a:gd name="T5" fmla="*/ 188 h 752"/>
                <a:gd name="T6" fmla="*/ 620 w 752"/>
                <a:gd name="T7" fmla="*/ 132 h 752"/>
                <a:gd name="T8" fmla="*/ 564 w 752"/>
                <a:gd name="T9" fmla="*/ 50 h 752"/>
                <a:gd name="T10" fmla="*/ 465 w 752"/>
                <a:gd name="T11" fmla="*/ 43 h 752"/>
                <a:gd name="T12" fmla="*/ 376 w 752"/>
                <a:gd name="T13" fmla="*/ 0 h 752"/>
                <a:gd name="T14" fmla="*/ 287 w 752"/>
                <a:gd name="T15" fmla="*/ 43 h 752"/>
                <a:gd name="T16" fmla="*/ 188 w 752"/>
                <a:gd name="T17" fmla="*/ 50 h 752"/>
                <a:gd name="T18" fmla="*/ 132 w 752"/>
                <a:gd name="T19" fmla="*/ 132 h 752"/>
                <a:gd name="T20" fmla="*/ 50 w 752"/>
                <a:gd name="T21" fmla="*/ 188 h 752"/>
                <a:gd name="T22" fmla="*/ 43 w 752"/>
                <a:gd name="T23" fmla="*/ 287 h 752"/>
                <a:gd name="T24" fmla="*/ 0 w 752"/>
                <a:gd name="T25" fmla="*/ 376 h 752"/>
                <a:gd name="T26" fmla="*/ 43 w 752"/>
                <a:gd name="T27" fmla="*/ 465 h 752"/>
                <a:gd name="T28" fmla="*/ 50 w 752"/>
                <a:gd name="T29" fmla="*/ 564 h 752"/>
                <a:gd name="T30" fmla="*/ 132 w 752"/>
                <a:gd name="T31" fmla="*/ 620 h 752"/>
                <a:gd name="T32" fmla="*/ 188 w 752"/>
                <a:gd name="T33" fmla="*/ 702 h 752"/>
                <a:gd name="T34" fmla="*/ 287 w 752"/>
                <a:gd name="T35" fmla="*/ 710 h 752"/>
                <a:gd name="T36" fmla="*/ 376 w 752"/>
                <a:gd name="T37" fmla="*/ 752 h 752"/>
                <a:gd name="T38" fmla="*/ 465 w 752"/>
                <a:gd name="T39" fmla="*/ 710 h 752"/>
                <a:gd name="T40" fmla="*/ 564 w 752"/>
                <a:gd name="T41" fmla="*/ 702 h 752"/>
                <a:gd name="T42" fmla="*/ 620 w 752"/>
                <a:gd name="T43" fmla="*/ 620 h 752"/>
                <a:gd name="T44" fmla="*/ 702 w 752"/>
                <a:gd name="T45" fmla="*/ 564 h 752"/>
                <a:gd name="T46" fmla="*/ 710 w 752"/>
                <a:gd name="T47" fmla="*/ 465 h 752"/>
                <a:gd name="T48" fmla="*/ 752 w 752"/>
                <a:gd name="T49" fmla="*/ 376 h 752"/>
                <a:gd name="T50" fmla="*/ 657 w 752"/>
                <a:gd name="T51" fmla="*/ 451 h 752"/>
                <a:gd name="T52" fmla="*/ 664 w 752"/>
                <a:gd name="T53" fmla="*/ 542 h 752"/>
                <a:gd name="T54" fmla="*/ 582 w 752"/>
                <a:gd name="T55" fmla="*/ 582 h 752"/>
                <a:gd name="T56" fmla="*/ 542 w 752"/>
                <a:gd name="T57" fmla="*/ 664 h 752"/>
                <a:gd name="T58" fmla="*/ 451 w 752"/>
                <a:gd name="T59" fmla="*/ 657 h 752"/>
                <a:gd name="T60" fmla="*/ 376 w 752"/>
                <a:gd name="T61" fmla="*/ 709 h 752"/>
                <a:gd name="T62" fmla="*/ 301 w 752"/>
                <a:gd name="T63" fmla="*/ 657 h 752"/>
                <a:gd name="T64" fmla="*/ 210 w 752"/>
                <a:gd name="T65" fmla="*/ 664 h 752"/>
                <a:gd name="T66" fmla="*/ 170 w 752"/>
                <a:gd name="T67" fmla="*/ 582 h 752"/>
                <a:gd name="T68" fmla="*/ 88 w 752"/>
                <a:gd name="T69" fmla="*/ 542 h 752"/>
                <a:gd name="T70" fmla="*/ 95 w 752"/>
                <a:gd name="T71" fmla="*/ 451 h 752"/>
                <a:gd name="T72" fmla="*/ 43 w 752"/>
                <a:gd name="T73" fmla="*/ 376 h 752"/>
                <a:gd name="T74" fmla="*/ 95 w 752"/>
                <a:gd name="T75" fmla="*/ 301 h 752"/>
                <a:gd name="T76" fmla="*/ 88 w 752"/>
                <a:gd name="T77" fmla="*/ 210 h 752"/>
                <a:gd name="T78" fmla="*/ 170 w 752"/>
                <a:gd name="T79" fmla="*/ 170 h 752"/>
                <a:gd name="T80" fmla="*/ 210 w 752"/>
                <a:gd name="T81" fmla="*/ 88 h 752"/>
                <a:gd name="T82" fmla="*/ 301 w 752"/>
                <a:gd name="T83" fmla="*/ 95 h 752"/>
                <a:gd name="T84" fmla="*/ 376 w 752"/>
                <a:gd name="T85" fmla="*/ 43 h 752"/>
                <a:gd name="T86" fmla="*/ 451 w 752"/>
                <a:gd name="T87" fmla="*/ 95 h 752"/>
                <a:gd name="T88" fmla="*/ 542 w 752"/>
                <a:gd name="T89" fmla="*/ 88 h 752"/>
                <a:gd name="T90" fmla="*/ 582 w 752"/>
                <a:gd name="T91" fmla="*/ 170 h 752"/>
                <a:gd name="T92" fmla="*/ 664 w 752"/>
                <a:gd name="T93" fmla="*/ 210 h 752"/>
                <a:gd name="T94" fmla="*/ 657 w 752"/>
                <a:gd name="T95" fmla="*/ 301 h 752"/>
                <a:gd name="T96" fmla="*/ 709 w 752"/>
                <a:gd name="T97" fmla="*/ 376 h 752"/>
                <a:gd name="T98" fmla="*/ 657 w 752"/>
                <a:gd name="T99" fmla="*/ 451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2" h="752">
                  <a:moveTo>
                    <a:pt x="752" y="376"/>
                  </a:moveTo>
                  <a:cubicBezTo>
                    <a:pt x="752" y="340"/>
                    <a:pt x="735" y="310"/>
                    <a:pt x="710" y="287"/>
                  </a:cubicBezTo>
                  <a:cubicBezTo>
                    <a:pt x="719" y="254"/>
                    <a:pt x="720" y="219"/>
                    <a:pt x="702" y="188"/>
                  </a:cubicBezTo>
                  <a:cubicBezTo>
                    <a:pt x="684" y="157"/>
                    <a:pt x="653" y="140"/>
                    <a:pt x="620" y="132"/>
                  </a:cubicBezTo>
                  <a:cubicBezTo>
                    <a:pt x="612" y="99"/>
                    <a:pt x="595" y="68"/>
                    <a:pt x="564" y="50"/>
                  </a:cubicBezTo>
                  <a:cubicBezTo>
                    <a:pt x="533" y="32"/>
                    <a:pt x="498" y="33"/>
                    <a:pt x="465" y="43"/>
                  </a:cubicBezTo>
                  <a:cubicBezTo>
                    <a:pt x="442" y="18"/>
                    <a:pt x="412" y="0"/>
                    <a:pt x="376" y="0"/>
                  </a:cubicBezTo>
                  <a:cubicBezTo>
                    <a:pt x="340" y="0"/>
                    <a:pt x="310" y="18"/>
                    <a:pt x="287" y="43"/>
                  </a:cubicBezTo>
                  <a:cubicBezTo>
                    <a:pt x="254" y="33"/>
                    <a:pt x="219" y="32"/>
                    <a:pt x="188" y="50"/>
                  </a:cubicBezTo>
                  <a:cubicBezTo>
                    <a:pt x="157" y="68"/>
                    <a:pt x="140" y="99"/>
                    <a:pt x="132" y="132"/>
                  </a:cubicBezTo>
                  <a:cubicBezTo>
                    <a:pt x="99" y="140"/>
                    <a:pt x="68" y="157"/>
                    <a:pt x="50" y="188"/>
                  </a:cubicBezTo>
                  <a:cubicBezTo>
                    <a:pt x="32" y="219"/>
                    <a:pt x="33" y="254"/>
                    <a:pt x="43" y="287"/>
                  </a:cubicBezTo>
                  <a:cubicBezTo>
                    <a:pt x="18" y="310"/>
                    <a:pt x="0" y="340"/>
                    <a:pt x="0" y="376"/>
                  </a:cubicBezTo>
                  <a:cubicBezTo>
                    <a:pt x="0" y="412"/>
                    <a:pt x="18" y="442"/>
                    <a:pt x="43" y="465"/>
                  </a:cubicBezTo>
                  <a:cubicBezTo>
                    <a:pt x="33" y="498"/>
                    <a:pt x="32" y="533"/>
                    <a:pt x="50" y="564"/>
                  </a:cubicBezTo>
                  <a:cubicBezTo>
                    <a:pt x="68" y="595"/>
                    <a:pt x="99" y="612"/>
                    <a:pt x="132" y="620"/>
                  </a:cubicBezTo>
                  <a:cubicBezTo>
                    <a:pt x="140" y="653"/>
                    <a:pt x="157" y="684"/>
                    <a:pt x="188" y="702"/>
                  </a:cubicBezTo>
                  <a:cubicBezTo>
                    <a:pt x="219" y="720"/>
                    <a:pt x="254" y="719"/>
                    <a:pt x="287" y="710"/>
                  </a:cubicBezTo>
                  <a:cubicBezTo>
                    <a:pt x="310" y="735"/>
                    <a:pt x="340" y="752"/>
                    <a:pt x="376" y="752"/>
                  </a:cubicBezTo>
                  <a:cubicBezTo>
                    <a:pt x="412" y="752"/>
                    <a:pt x="442" y="735"/>
                    <a:pt x="465" y="710"/>
                  </a:cubicBezTo>
                  <a:cubicBezTo>
                    <a:pt x="498" y="719"/>
                    <a:pt x="533" y="720"/>
                    <a:pt x="564" y="702"/>
                  </a:cubicBezTo>
                  <a:cubicBezTo>
                    <a:pt x="595" y="684"/>
                    <a:pt x="612" y="653"/>
                    <a:pt x="620" y="620"/>
                  </a:cubicBezTo>
                  <a:cubicBezTo>
                    <a:pt x="653" y="612"/>
                    <a:pt x="684" y="595"/>
                    <a:pt x="702" y="564"/>
                  </a:cubicBezTo>
                  <a:cubicBezTo>
                    <a:pt x="720" y="533"/>
                    <a:pt x="719" y="498"/>
                    <a:pt x="710" y="465"/>
                  </a:cubicBezTo>
                  <a:cubicBezTo>
                    <a:pt x="735" y="442"/>
                    <a:pt x="752" y="412"/>
                    <a:pt x="752" y="376"/>
                  </a:cubicBezTo>
                  <a:close/>
                  <a:moveTo>
                    <a:pt x="657" y="451"/>
                  </a:moveTo>
                  <a:cubicBezTo>
                    <a:pt x="675" y="487"/>
                    <a:pt x="678" y="518"/>
                    <a:pt x="664" y="542"/>
                  </a:cubicBezTo>
                  <a:cubicBezTo>
                    <a:pt x="650" y="566"/>
                    <a:pt x="621" y="579"/>
                    <a:pt x="582" y="582"/>
                  </a:cubicBezTo>
                  <a:cubicBezTo>
                    <a:pt x="579" y="621"/>
                    <a:pt x="566" y="650"/>
                    <a:pt x="542" y="664"/>
                  </a:cubicBezTo>
                  <a:cubicBezTo>
                    <a:pt x="518" y="678"/>
                    <a:pt x="487" y="674"/>
                    <a:pt x="451" y="657"/>
                  </a:cubicBezTo>
                  <a:cubicBezTo>
                    <a:pt x="429" y="690"/>
                    <a:pt x="404" y="709"/>
                    <a:pt x="376" y="709"/>
                  </a:cubicBezTo>
                  <a:cubicBezTo>
                    <a:pt x="348" y="709"/>
                    <a:pt x="323" y="690"/>
                    <a:pt x="301" y="657"/>
                  </a:cubicBezTo>
                  <a:cubicBezTo>
                    <a:pt x="266" y="674"/>
                    <a:pt x="234" y="678"/>
                    <a:pt x="210" y="664"/>
                  </a:cubicBezTo>
                  <a:cubicBezTo>
                    <a:pt x="186" y="650"/>
                    <a:pt x="173" y="621"/>
                    <a:pt x="170" y="582"/>
                  </a:cubicBezTo>
                  <a:cubicBezTo>
                    <a:pt x="131" y="579"/>
                    <a:pt x="102" y="566"/>
                    <a:pt x="88" y="542"/>
                  </a:cubicBezTo>
                  <a:cubicBezTo>
                    <a:pt x="74" y="518"/>
                    <a:pt x="78" y="487"/>
                    <a:pt x="95" y="451"/>
                  </a:cubicBezTo>
                  <a:cubicBezTo>
                    <a:pt x="62" y="429"/>
                    <a:pt x="43" y="404"/>
                    <a:pt x="43" y="376"/>
                  </a:cubicBezTo>
                  <a:cubicBezTo>
                    <a:pt x="43" y="348"/>
                    <a:pt x="62" y="323"/>
                    <a:pt x="95" y="301"/>
                  </a:cubicBezTo>
                  <a:cubicBezTo>
                    <a:pt x="78" y="265"/>
                    <a:pt x="74" y="234"/>
                    <a:pt x="88" y="210"/>
                  </a:cubicBezTo>
                  <a:cubicBezTo>
                    <a:pt x="102" y="186"/>
                    <a:pt x="131" y="173"/>
                    <a:pt x="170" y="170"/>
                  </a:cubicBezTo>
                  <a:cubicBezTo>
                    <a:pt x="173" y="131"/>
                    <a:pt x="186" y="102"/>
                    <a:pt x="210" y="88"/>
                  </a:cubicBezTo>
                  <a:cubicBezTo>
                    <a:pt x="234" y="74"/>
                    <a:pt x="266" y="78"/>
                    <a:pt x="301" y="95"/>
                  </a:cubicBezTo>
                  <a:cubicBezTo>
                    <a:pt x="323" y="62"/>
                    <a:pt x="348" y="43"/>
                    <a:pt x="376" y="43"/>
                  </a:cubicBezTo>
                  <a:cubicBezTo>
                    <a:pt x="404" y="43"/>
                    <a:pt x="429" y="62"/>
                    <a:pt x="451" y="95"/>
                  </a:cubicBezTo>
                  <a:cubicBezTo>
                    <a:pt x="487" y="78"/>
                    <a:pt x="518" y="74"/>
                    <a:pt x="542" y="88"/>
                  </a:cubicBezTo>
                  <a:cubicBezTo>
                    <a:pt x="566" y="102"/>
                    <a:pt x="579" y="131"/>
                    <a:pt x="582" y="170"/>
                  </a:cubicBezTo>
                  <a:cubicBezTo>
                    <a:pt x="621" y="173"/>
                    <a:pt x="650" y="186"/>
                    <a:pt x="664" y="210"/>
                  </a:cubicBezTo>
                  <a:cubicBezTo>
                    <a:pt x="678" y="234"/>
                    <a:pt x="675" y="265"/>
                    <a:pt x="657" y="301"/>
                  </a:cubicBezTo>
                  <a:cubicBezTo>
                    <a:pt x="690" y="323"/>
                    <a:pt x="709" y="348"/>
                    <a:pt x="709" y="376"/>
                  </a:cubicBezTo>
                  <a:cubicBezTo>
                    <a:pt x="709" y="404"/>
                    <a:pt x="690" y="429"/>
                    <a:pt x="657" y="4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32" name="Oval 17">
              <a:extLst>
                <a:ext uri="{FF2B5EF4-FFF2-40B4-BE49-F238E27FC236}">
                  <a16:creationId xmlns:a16="http://schemas.microsoft.com/office/drawing/2014/main" id="{128119A2-CD93-D949-8293-5DB3AF1CAD2C}"/>
                </a:ext>
              </a:extLst>
            </p:cNvPr>
            <p:cNvSpPr>
              <a:spLocks noChangeArrowheads="1"/>
            </p:cNvSpPr>
            <p:nvPr/>
          </p:nvSpPr>
          <p:spPr bwMode="auto">
            <a:xfrm>
              <a:off x="7862888" y="3543300"/>
              <a:ext cx="146050" cy="1460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33" name="Oval 18">
              <a:extLst>
                <a:ext uri="{FF2B5EF4-FFF2-40B4-BE49-F238E27FC236}">
                  <a16:creationId xmlns:a16="http://schemas.microsoft.com/office/drawing/2014/main" id="{5CB664D6-5828-8D42-9849-C023C1AC5FB9}"/>
                </a:ext>
              </a:extLst>
            </p:cNvPr>
            <p:cNvSpPr>
              <a:spLocks noChangeArrowheads="1"/>
            </p:cNvSpPr>
            <p:nvPr/>
          </p:nvSpPr>
          <p:spPr bwMode="auto">
            <a:xfrm>
              <a:off x="7756525" y="2943225"/>
              <a:ext cx="147638" cy="14446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34" name="Oval 19">
              <a:extLst>
                <a:ext uri="{FF2B5EF4-FFF2-40B4-BE49-F238E27FC236}">
                  <a16:creationId xmlns:a16="http://schemas.microsoft.com/office/drawing/2014/main" id="{5D2AED05-22C2-D94D-8E6D-53C0195321DE}"/>
                </a:ext>
              </a:extLst>
            </p:cNvPr>
            <p:cNvSpPr>
              <a:spLocks noChangeArrowheads="1"/>
            </p:cNvSpPr>
            <p:nvPr/>
          </p:nvSpPr>
          <p:spPr bwMode="auto">
            <a:xfrm>
              <a:off x="7450138" y="3833813"/>
              <a:ext cx="144463" cy="14446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grpSp>
      <p:pic>
        <p:nvPicPr>
          <p:cNvPr id="36" name="Graphic 35" descr="Puzzle pieces">
            <a:extLst>
              <a:ext uri="{FF2B5EF4-FFF2-40B4-BE49-F238E27FC236}">
                <a16:creationId xmlns:a16="http://schemas.microsoft.com/office/drawing/2014/main" id="{8749E0B8-4128-2B47-BC32-265DE5FE842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9579510">
            <a:off x="7170963" y="1787366"/>
            <a:ext cx="461141" cy="461141"/>
          </a:xfrm>
          <a:prstGeom prst="rect">
            <a:avLst/>
          </a:prstGeom>
        </p:spPr>
      </p:pic>
      <p:grpSp>
        <p:nvGrpSpPr>
          <p:cNvPr id="38" name="Group 37">
            <a:extLst>
              <a:ext uri="{FF2B5EF4-FFF2-40B4-BE49-F238E27FC236}">
                <a16:creationId xmlns:a16="http://schemas.microsoft.com/office/drawing/2014/main" id="{A81C1E58-4A36-8B4C-AC30-3CDBE316087C}"/>
              </a:ext>
            </a:extLst>
          </p:cNvPr>
          <p:cNvGrpSpPr/>
          <p:nvPr/>
        </p:nvGrpSpPr>
        <p:grpSpPr>
          <a:xfrm>
            <a:off x="4188705" y="3457687"/>
            <a:ext cx="346561" cy="363387"/>
            <a:chOff x="7018338" y="1735138"/>
            <a:chExt cx="1598612" cy="1619251"/>
          </a:xfrm>
          <a:solidFill>
            <a:schemeClr val="accent4"/>
          </a:solidFill>
        </p:grpSpPr>
        <p:sp>
          <p:nvSpPr>
            <p:cNvPr id="39" name="Freeform 128">
              <a:extLst>
                <a:ext uri="{FF2B5EF4-FFF2-40B4-BE49-F238E27FC236}">
                  <a16:creationId xmlns:a16="http://schemas.microsoft.com/office/drawing/2014/main" id="{31AF69AF-E544-474A-84CE-28960F8718E1}"/>
                </a:ext>
              </a:extLst>
            </p:cNvPr>
            <p:cNvSpPr>
              <a:spLocks/>
            </p:cNvSpPr>
            <p:nvPr/>
          </p:nvSpPr>
          <p:spPr bwMode="auto">
            <a:xfrm>
              <a:off x="7392988" y="1735138"/>
              <a:ext cx="1223962" cy="1608138"/>
            </a:xfrm>
            <a:custGeom>
              <a:avLst/>
              <a:gdLst>
                <a:gd name="T0" fmla="*/ 97 w 108"/>
                <a:gd name="T1" fmla="*/ 113 h 142"/>
                <a:gd name="T2" fmla="*/ 56 w 108"/>
                <a:gd name="T3" fmla="*/ 86 h 142"/>
                <a:gd name="T4" fmla="*/ 54 w 108"/>
                <a:gd name="T5" fmla="*/ 75 h 142"/>
                <a:gd name="T6" fmla="*/ 70 w 108"/>
                <a:gd name="T7" fmla="*/ 36 h 142"/>
                <a:gd name="T8" fmla="*/ 35 w 108"/>
                <a:gd name="T9" fmla="*/ 0 h 142"/>
                <a:gd name="T10" fmla="*/ 0 w 108"/>
                <a:gd name="T11" fmla="*/ 36 h 142"/>
                <a:gd name="T12" fmla="*/ 13 w 108"/>
                <a:gd name="T13" fmla="*/ 73 h 142"/>
                <a:gd name="T14" fmla="*/ 20 w 108"/>
                <a:gd name="T15" fmla="*/ 73 h 142"/>
                <a:gd name="T16" fmla="*/ 33 w 108"/>
                <a:gd name="T17" fmla="*/ 86 h 142"/>
                <a:gd name="T18" fmla="*/ 33 w 108"/>
                <a:gd name="T19" fmla="*/ 139 h 142"/>
                <a:gd name="T20" fmla="*/ 33 w 108"/>
                <a:gd name="T21" fmla="*/ 142 h 142"/>
                <a:gd name="T22" fmla="*/ 35 w 108"/>
                <a:gd name="T23" fmla="*/ 142 h 142"/>
                <a:gd name="T24" fmla="*/ 108 w 108"/>
                <a:gd name="T25" fmla="*/ 142 h 142"/>
                <a:gd name="T26" fmla="*/ 97 w 108"/>
                <a:gd name="T27"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42">
                  <a:moveTo>
                    <a:pt x="97" y="113"/>
                  </a:moveTo>
                  <a:cubicBezTo>
                    <a:pt x="86" y="100"/>
                    <a:pt x="60" y="95"/>
                    <a:pt x="56" y="86"/>
                  </a:cubicBezTo>
                  <a:cubicBezTo>
                    <a:pt x="53" y="80"/>
                    <a:pt x="54" y="75"/>
                    <a:pt x="54" y="75"/>
                  </a:cubicBezTo>
                  <a:cubicBezTo>
                    <a:pt x="60" y="69"/>
                    <a:pt x="70" y="50"/>
                    <a:pt x="70" y="36"/>
                  </a:cubicBezTo>
                  <a:cubicBezTo>
                    <a:pt x="70" y="11"/>
                    <a:pt x="51" y="0"/>
                    <a:pt x="35" y="0"/>
                  </a:cubicBezTo>
                  <a:cubicBezTo>
                    <a:pt x="18" y="0"/>
                    <a:pt x="0" y="11"/>
                    <a:pt x="0" y="36"/>
                  </a:cubicBezTo>
                  <a:cubicBezTo>
                    <a:pt x="0" y="48"/>
                    <a:pt x="8" y="65"/>
                    <a:pt x="13" y="73"/>
                  </a:cubicBezTo>
                  <a:cubicBezTo>
                    <a:pt x="20" y="73"/>
                    <a:pt x="20" y="73"/>
                    <a:pt x="20" y="73"/>
                  </a:cubicBezTo>
                  <a:cubicBezTo>
                    <a:pt x="28" y="73"/>
                    <a:pt x="33" y="79"/>
                    <a:pt x="33" y="86"/>
                  </a:cubicBezTo>
                  <a:cubicBezTo>
                    <a:pt x="33" y="139"/>
                    <a:pt x="33" y="139"/>
                    <a:pt x="33" y="139"/>
                  </a:cubicBezTo>
                  <a:cubicBezTo>
                    <a:pt x="33" y="140"/>
                    <a:pt x="33" y="141"/>
                    <a:pt x="33" y="142"/>
                  </a:cubicBezTo>
                  <a:cubicBezTo>
                    <a:pt x="35" y="142"/>
                    <a:pt x="35" y="142"/>
                    <a:pt x="35" y="142"/>
                  </a:cubicBezTo>
                  <a:cubicBezTo>
                    <a:pt x="108" y="142"/>
                    <a:pt x="108" y="142"/>
                    <a:pt x="108" y="142"/>
                  </a:cubicBezTo>
                  <a:cubicBezTo>
                    <a:pt x="108" y="142"/>
                    <a:pt x="107" y="124"/>
                    <a:pt x="97" y="1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40" name="Rectangle 129">
              <a:extLst>
                <a:ext uri="{FF2B5EF4-FFF2-40B4-BE49-F238E27FC236}">
                  <a16:creationId xmlns:a16="http://schemas.microsoft.com/office/drawing/2014/main" id="{53BB9681-6942-F242-A82F-505655A18F12}"/>
                </a:ext>
              </a:extLst>
            </p:cNvPr>
            <p:cNvSpPr>
              <a:spLocks noChangeArrowheads="1"/>
            </p:cNvSpPr>
            <p:nvPr/>
          </p:nvSpPr>
          <p:spPr bwMode="auto">
            <a:xfrm>
              <a:off x="7018338" y="2686051"/>
              <a:ext cx="657225" cy="1476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41" name="Rectangle 130">
              <a:extLst>
                <a:ext uri="{FF2B5EF4-FFF2-40B4-BE49-F238E27FC236}">
                  <a16:creationId xmlns:a16="http://schemas.microsoft.com/office/drawing/2014/main" id="{B0FCF036-490B-5844-9DA5-C4BC7596468F}"/>
                </a:ext>
              </a:extLst>
            </p:cNvPr>
            <p:cNvSpPr>
              <a:spLocks noChangeArrowheads="1"/>
            </p:cNvSpPr>
            <p:nvPr/>
          </p:nvSpPr>
          <p:spPr bwMode="auto">
            <a:xfrm>
              <a:off x="7018338" y="2946401"/>
              <a:ext cx="657225" cy="1476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sp>
          <p:nvSpPr>
            <p:cNvPr id="42" name="Rectangle 131">
              <a:extLst>
                <a:ext uri="{FF2B5EF4-FFF2-40B4-BE49-F238E27FC236}">
                  <a16:creationId xmlns:a16="http://schemas.microsoft.com/office/drawing/2014/main" id="{E995011F-1C0A-1041-B4CA-3A039C314B49}"/>
                </a:ext>
              </a:extLst>
            </p:cNvPr>
            <p:cNvSpPr>
              <a:spLocks noChangeArrowheads="1"/>
            </p:cNvSpPr>
            <p:nvPr/>
          </p:nvSpPr>
          <p:spPr bwMode="auto">
            <a:xfrm>
              <a:off x="7018338" y="3206751"/>
              <a:ext cx="657225" cy="1476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grpSp>
      <p:pic>
        <p:nvPicPr>
          <p:cNvPr id="50" name="Graphic 49" descr="Envelope">
            <a:extLst>
              <a:ext uri="{FF2B5EF4-FFF2-40B4-BE49-F238E27FC236}">
                <a16:creationId xmlns:a16="http://schemas.microsoft.com/office/drawing/2014/main" id="{64409145-72A9-E24A-B502-4256FBA5F54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11209" y="1789232"/>
            <a:ext cx="505483" cy="505483"/>
          </a:xfrm>
          <a:prstGeom prst="rect">
            <a:avLst/>
          </a:prstGeom>
        </p:spPr>
      </p:pic>
      <p:sp>
        <p:nvSpPr>
          <p:cNvPr id="58" name="Text Placeholder 4">
            <a:extLst>
              <a:ext uri="{FF2B5EF4-FFF2-40B4-BE49-F238E27FC236}">
                <a16:creationId xmlns:a16="http://schemas.microsoft.com/office/drawing/2014/main" id="{FE22BCCA-1046-3C4C-A1FF-D6CDB137C1B2}"/>
              </a:ext>
            </a:extLst>
          </p:cNvPr>
          <p:cNvSpPr txBox="1">
            <a:spLocks/>
          </p:cNvSpPr>
          <p:nvPr/>
        </p:nvSpPr>
        <p:spPr>
          <a:xfrm>
            <a:off x="628650" y="1170960"/>
            <a:ext cx="7886700" cy="38242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000" b="0" i="0" kern="1200">
                <a:solidFill>
                  <a:schemeClr val="accent5"/>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err="1">
                <a:latin typeface="Avenir Book" panose="02000503020000020003" pitchFamily="2" charset="0"/>
              </a:rPr>
              <a:t>Jivox’s</a:t>
            </a:r>
            <a:r>
              <a:rPr lang="en-US" sz="1400" dirty="0">
                <a:latin typeface="Avenir Book" panose="02000503020000020003" pitchFamily="2" charset="0"/>
              </a:rPr>
              <a:t> integration with </a:t>
            </a:r>
            <a:r>
              <a:rPr lang="en-US" sz="1400" dirty="0" err="1">
                <a:latin typeface="Avenir Book" panose="02000503020000020003" pitchFamily="2" charset="0"/>
              </a:rPr>
              <a:t>LiveRamp’s</a:t>
            </a:r>
            <a:r>
              <a:rPr lang="en-US" sz="1400" dirty="0">
                <a:latin typeface="Avenir Book" panose="02000503020000020003" pitchFamily="2" charset="0"/>
              </a:rPr>
              <a:t> </a:t>
            </a:r>
            <a:r>
              <a:rPr lang="en-US" sz="1400" dirty="0" err="1">
                <a:latin typeface="Avenir Book" panose="02000503020000020003" pitchFamily="2" charset="0"/>
              </a:rPr>
              <a:t>RampID</a:t>
            </a:r>
            <a:r>
              <a:rPr lang="en-US" sz="1400" dirty="0">
                <a:latin typeface="Avenir Book" panose="02000503020000020003" pitchFamily="2" charset="0"/>
              </a:rPr>
              <a:t> further enables brands to use their first-party data securely for personalization.</a:t>
            </a:r>
          </a:p>
          <a:p>
            <a:endParaRPr lang="en-US" sz="1400" dirty="0"/>
          </a:p>
        </p:txBody>
      </p:sp>
      <p:pic>
        <p:nvPicPr>
          <p:cNvPr id="65" name="Graphic 64" descr="Female Profile">
            <a:extLst>
              <a:ext uri="{FF2B5EF4-FFF2-40B4-BE49-F238E27FC236}">
                <a16:creationId xmlns:a16="http://schemas.microsoft.com/office/drawing/2014/main" id="{3FAD8607-4537-9C48-AF36-C8B45BF81E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1738" y="3290300"/>
            <a:ext cx="440634" cy="440634"/>
          </a:xfrm>
          <a:prstGeom prst="rect">
            <a:avLst/>
          </a:prstGeom>
        </p:spPr>
      </p:pic>
      <p:pic>
        <p:nvPicPr>
          <p:cNvPr id="66" name="Graphic 65" descr="Female Profile">
            <a:extLst>
              <a:ext uri="{FF2B5EF4-FFF2-40B4-BE49-F238E27FC236}">
                <a16:creationId xmlns:a16="http://schemas.microsoft.com/office/drawing/2014/main" id="{07E6FB6E-82BA-2742-83D4-112F8933FA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26425" y="3600561"/>
            <a:ext cx="440634" cy="440634"/>
          </a:xfrm>
          <a:prstGeom prst="rect">
            <a:avLst/>
          </a:prstGeom>
        </p:spPr>
      </p:pic>
      <p:sp>
        <p:nvSpPr>
          <p:cNvPr id="67" name="Arc 66">
            <a:extLst>
              <a:ext uri="{FF2B5EF4-FFF2-40B4-BE49-F238E27FC236}">
                <a16:creationId xmlns:a16="http://schemas.microsoft.com/office/drawing/2014/main" id="{505DC227-1141-4143-9BDA-02755B37C1FB}"/>
              </a:ext>
            </a:extLst>
          </p:cNvPr>
          <p:cNvSpPr/>
          <p:nvPr/>
        </p:nvSpPr>
        <p:spPr>
          <a:xfrm>
            <a:off x="6461485" y="3520123"/>
            <a:ext cx="781774" cy="750959"/>
          </a:xfrm>
          <a:prstGeom prst="arc">
            <a:avLst>
              <a:gd name="adj1" fmla="val 16200000"/>
              <a:gd name="adj2" fmla="val 19715552"/>
            </a:avLst>
          </a:prstGeom>
          <a:ln w="952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a:extLst>
              <a:ext uri="{FF2B5EF4-FFF2-40B4-BE49-F238E27FC236}">
                <a16:creationId xmlns:a16="http://schemas.microsoft.com/office/drawing/2014/main" id="{FF218A38-2808-EC47-B8AB-8F7D70E03057}"/>
              </a:ext>
            </a:extLst>
          </p:cNvPr>
          <p:cNvSpPr/>
          <p:nvPr/>
        </p:nvSpPr>
        <p:spPr>
          <a:xfrm rot="16656468">
            <a:off x="6747398" y="2987416"/>
            <a:ext cx="781774" cy="750959"/>
          </a:xfrm>
          <a:prstGeom prst="arc">
            <a:avLst>
              <a:gd name="adj1" fmla="val 10023886"/>
              <a:gd name="adj2" fmla="val 13988261"/>
            </a:avLst>
          </a:prstGeom>
          <a:ln w="952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Oval 68">
            <a:extLst>
              <a:ext uri="{FF2B5EF4-FFF2-40B4-BE49-F238E27FC236}">
                <a16:creationId xmlns:a16="http://schemas.microsoft.com/office/drawing/2014/main" id="{191375DC-C994-234F-9555-119814076BBE}"/>
              </a:ext>
            </a:extLst>
          </p:cNvPr>
          <p:cNvSpPr/>
          <p:nvPr/>
        </p:nvSpPr>
        <p:spPr>
          <a:xfrm>
            <a:off x="1130175" y="2844010"/>
            <a:ext cx="210065" cy="200143"/>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339C081D-4B12-0640-B72B-CDBD138CB5A2}"/>
              </a:ext>
            </a:extLst>
          </p:cNvPr>
          <p:cNvSpPr/>
          <p:nvPr/>
        </p:nvSpPr>
        <p:spPr>
          <a:xfrm>
            <a:off x="3028541" y="2836116"/>
            <a:ext cx="210065" cy="200143"/>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88D0801C-F3BF-CD4E-A08D-3518B149FCBF}"/>
              </a:ext>
            </a:extLst>
          </p:cNvPr>
          <p:cNvSpPr/>
          <p:nvPr/>
        </p:nvSpPr>
        <p:spPr>
          <a:xfrm>
            <a:off x="5052891" y="2833850"/>
            <a:ext cx="210065" cy="200143"/>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EAE5869-0CB5-4640-99DB-64FF85B329D4}"/>
              </a:ext>
            </a:extLst>
          </p:cNvPr>
          <p:cNvSpPr/>
          <p:nvPr/>
        </p:nvSpPr>
        <p:spPr>
          <a:xfrm>
            <a:off x="7437273" y="2836546"/>
            <a:ext cx="210065" cy="200143"/>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EA70BBB-1D4E-D041-AA50-5D899C3A53EF}"/>
              </a:ext>
            </a:extLst>
          </p:cNvPr>
          <p:cNvSpPr txBox="1"/>
          <p:nvPr/>
        </p:nvSpPr>
        <p:spPr>
          <a:xfrm>
            <a:off x="6016121" y="3405352"/>
            <a:ext cx="184731" cy="300082"/>
          </a:xfrm>
          <a:prstGeom prst="rect">
            <a:avLst/>
          </a:prstGeom>
          <a:noFill/>
        </p:spPr>
        <p:txBody>
          <a:bodyPr wrap="none" rtlCol="0">
            <a:spAutoFit/>
          </a:bodyPr>
          <a:lstStyle/>
          <a:p>
            <a:endParaRPr lang="en-US" dirty="0"/>
          </a:p>
        </p:txBody>
      </p:sp>
      <p:sp>
        <p:nvSpPr>
          <p:cNvPr id="73" name="Oval 72">
            <a:extLst>
              <a:ext uri="{FF2B5EF4-FFF2-40B4-BE49-F238E27FC236}">
                <a16:creationId xmlns:a16="http://schemas.microsoft.com/office/drawing/2014/main" id="{3712FD3D-635E-A744-9DCD-514154427672}"/>
              </a:ext>
            </a:extLst>
          </p:cNvPr>
          <p:cNvSpPr/>
          <p:nvPr/>
        </p:nvSpPr>
        <p:spPr>
          <a:xfrm>
            <a:off x="7049249" y="4444395"/>
            <a:ext cx="210065" cy="200143"/>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791DAE89-EC6C-2D4D-A421-A2AC61AE8387}"/>
              </a:ext>
            </a:extLst>
          </p:cNvPr>
          <p:cNvSpPr/>
          <p:nvPr/>
        </p:nvSpPr>
        <p:spPr>
          <a:xfrm>
            <a:off x="4198921" y="4450216"/>
            <a:ext cx="210065" cy="200143"/>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A47B787-AC14-5147-8E45-3E2673B07EC8}"/>
              </a:ext>
            </a:extLst>
          </p:cNvPr>
          <p:cNvSpPr/>
          <p:nvPr/>
        </p:nvSpPr>
        <p:spPr>
          <a:xfrm>
            <a:off x="1390027" y="4450216"/>
            <a:ext cx="210065" cy="200143"/>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78" descr="Female Profile">
            <a:extLst>
              <a:ext uri="{FF2B5EF4-FFF2-40B4-BE49-F238E27FC236}">
                <a16:creationId xmlns:a16="http://schemas.microsoft.com/office/drawing/2014/main" id="{02F645D2-2A4D-7A4B-924A-B2741F3F82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7224" y="2019412"/>
            <a:ext cx="440634" cy="440634"/>
          </a:xfrm>
          <a:prstGeom prst="rect">
            <a:avLst/>
          </a:prstGeom>
        </p:spPr>
      </p:pic>
      <p:pic>
        <p:nvPicPr>
          <p:cNvPr id="97" name="Graphic 96" descr="Female Profile">
            <a:extLst>
              <a:ext uri="{FF2B5EF4-FFF2-40B4-BE49-F238E27FC236}">
                <a16:creationId xmlns:a16="http://schemas.microsoft.com/office/drawing/2014/main" id="{59F9050F-42BB-7F49-A009-28D41A1782C6}"/>
              </a:ext>
            </a:extLst>
          </p:cNvPr>
          <p:cNvPicPr>
            <a:picLocks noChangeAspect="1"/>
          </p:cNvPicPr>
          <p:nvPr/>
        </p:nvPicPr>
        <p:blipFill>
          <a:blip r:embed="rId6">
            <a:extLst>
              <a:ext uri="{96DAC541-7B7A-43D3-8B79-37D633B846F1}">
                <asvg:svgBlip xmlns:asvg="http://schemas.microsoft.com/office/drawing/2016/SVG/main" r:embed="rId10"/>
              </a:ext>
            </a:extLst>
          </a:blip>
          <a:stretch>
            <a:fillRect/>
          </a:stretch>
        </p:blipFill>
        <p:spPr>
          <a:xfrm>
            <a:off x="1210747" y="3416356"/>
            <a:ext cx="440634" cy="440634"/>
          </a:xfrm>
          <a:prstGeom prst="rect">
            <a:avLst/>
          </a:prstGeom>
        </p:spPr>
      </p:pic>
    </p:spTree>
    <p:extLst>
      <p:ext uri="{BB962C8B-B14F-4D97-AF65-F5344CB8AC3E}">
        <p14:creationId xmlns:p14="http://schemas.microsoft.com/office/powerpoint/2010/main" val="369554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E2197CFE-753E-2C4C-B764-287C12C08116}"/>
              </a:ext>
            </a:extLst>
          </p:cNvPr>
          <p:cNvCxnSpPr>
            <a:cxnSpLocks/>
          </p:cNvCxnSpPr>
          <p:nvPr/>
        </p:nvCxnSpPr>
        <p:spPr>
          <a:xfrm>
            <a:off x="2870212" y="2577807"/>
            <a:ext cx="820555" cy="0"/>
          </a:xfrm>
          <a:prstGeom prst="line">
            <a:avLst/>
          </a:prstGeom>
          <a:ln w="53975" cap="sq">
            <a:gradFill flip="none" rotWithShape="1">
              <a:gsLst>
                <a:gs pos="0">
                  <a:schemeClr val="accent1">
                    <a:lumMod val="5000"/>
                    <a:lumOff val="95000"/>
                  </a:schemeClr>
                </a:gs>
                <a:gs pos="42000">
                  <a:schemeClr val="accent4">
                    <a:lumMod val="60000"/>
                    <a:lumOff val="40000"/>
                  </a:schemeClr>
                </a:gs>
                <a:gs pos="100000">
                  <a:schemeClr val="accent4"/>
                </a:gs>
              </a:gsLst>
              <a:lin ang="2700000" scaled="1"/>
              <a:tileRect/>
            </a:gradFill>
            <a:prstDash val="sysDot"/>
            <a:round/>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DA00A04-EF9B-F445-9165-CDCBB2836389}"/>
              </a:ext>
            </a:extLst>
          </p:cNvPr>
          <p:cNvSpPr>
            <a:spLocks noGrp="1"/>
          </p:cNvSpPr>
          <p:nvPr>
            <p:ph type="sldNum" sz="quarter" idx="12"/>
          </p:nvPr>
        </p:nvSpPr>
        <p:spPr/>
        <p:txBody>
          <a:bodyPr/>
          <a:lstStyle/>
          <a:p>
            <a:fld id="{307EF997-0A3B-314B-87C7-90A984899C61}" type="slidenum">
              <a:rPr lang="en-US" smtClean="0"/>
              <a:t>9</a:t>
            </a:fld>
            <a:endParaRPr lang="en-US" dirty="0"/>
          </a:p>
        </p:txBody>
      </p:sp>
      <p:sp>
        <p:nvSpPr>
          <p:cNvPr id="4" name="Title 3">
            <a:extLst>
              <a:ext uri="{FF2B5EF4-FFF2-40B4-BE49-F238E27FC236}">
                <a16:creationId xmlns:a16="http://schemas.microsoft.com/office/drawing/2014/main" id="{468B1D57-EFE6-7E45-A640-A2202D2C4318}"/>
              </a:ext>
            </a:extLst>
          </p:cNvPr>
          <p:cNvSpPr>
            <a:spLocks noGrp="1"/>
          </p:cNvSpPr>
          <p:nvPr>
            <p:ph type="title"/>
          </p:nvPr>
        </p:nvSpPr>
        <p:spPr/>
        <p:txBody>
          <a:bodyPr/>
          <a:lstStyle/>
          <a:p>
            <a:r>
              <a:rPr lang="en-US" dirty="0">
                <a:solidFill>
                  <a:schemeClr val="accent4"/>
                </a:solidFill>
              </a:rPr>
              <a:t>LIVERAMP </a:t>
            </a:r>
            <a:r>
              <a:rPr lang="en-US" dirty="0"/>
              <a:t>&amp; JIVOX</a:t>
            </a:r>
          </a:p>
        </p:txBody>
      </p:sp>
      <p:sp>
        <p:nvSpPr>
          <p:cNvPr id="5" name="Text Placeholder 4">
            <a:extLst>
              <a:ext uri="{FF2B5EF4-FFF2-40B4-BE49-F238E27FC236}">
                <a16:creationId xmlns:a16="http://schemas.microsoft.com/office/drawing/2014/main" id="{377B6201-A34A-7448-A1DA-529B24F55F2F}"/>
              </a:ext>
            </a:extLst>
          </p:cNvPr>
          <p:cNvSpPr>
            <a:spLocks noGrp="1"/>
          </p:cNvSpPr>
          <p:nvPr>
            <p:ph type="body" sz="quarter" idx="13"/>
          </p:nvPr>
        </p:nvSpPr>
        <p:spPr>
          <a:xfrm>
            <a:off x="623901" y="768003"/>
            <a:ext cx="7886700" cy="382428"/>
          </a:xfrm>
        </p:spPr>
        <p:txBody>
          <a:bodyPr/>
          <a:lstStyle/>
          <a:p>
            <a:r>
              <a:rPr lang="en-US" dirty="0"/>
              <a:t>No 3</a:t>
            </a:r>
            <a:r>
              <a:rPr lang="en-US" baseline="30000" dirty="0"/>
              <a:t>rd</a:t>
            </a:r>
            <a:r>
              <a:rPr lang="en-US" dirty="0"/>
              <a:t> Party Cookies</a:t>
            </a:r>
          </a:p>
        </p:txBody>
      </p:sp>
      <p:sp>
        <p:nvSpPr>
          <p:cNvPr id="16" name="TextBox 15">
            <a:extLst>
              <a:ext uri="{FF2B5EF4-FFF2-40B4-BE49-F238E27FC236}">
                <a16:creationId xmlns:a16="http://schemas.microsoft.com/office/drawing/2014/main" id="{89157397-0F4C-4846-B40D-E2335520FC5A}"/>
              </a:ext>
            </a:extLst>
          </p:cNvPr>
          <p:cNvSpPr txBox="1"/>
          <p:nvPr/>
        </p:nvSpPr>
        <p:spPr>
          <a:xfrm>
            <a:off x="317243" y="2555318"/>
            <a:ext cx="2305600" cy="769441"/>
          </a:xfrm>
          <a:prstGeom prst="rect">
            <a:avLst/>
          </a:prstGeom>
          <a:noFill/>
        </p:spPr>
        <p:txBody>
          <a:bodyPr wrap="square" rtlCol="0">
            <a:spAutoFit/>
          </a:bodyPr>
          <a:lstStyle/>
          <a:p>
            <a:pPr algn="ctr"/>
            <a:r>
              <a:rPr lang="en-US" sz="1100" dirty="0">
                <a:solidFill>
                  <a:schemeClr val="accent5"/>
                </a:solidFill>
                <a:latin typeface="Avenir Book" panose="02000503020000020003" pitchFamily="2" charset="0"/>
              </a:rPr>
              <a:t> </a:t>
            </a:r>
            <a:r>
              <a:rPr lang="en-US" sz="1100" dirty="0" err="1">
                <a:solidFill>
                  <a:schemeClr val="accent5"/>
                </a:solidFill>
                <a:latin typeface="Avenir Book" panose="02000503020000020003" pitchFamily="2" charset="0"/>
              </a:rPr>
              <a:t>Jivox</a:t>
            </a:r>
            <a:r>
              <a:rPr lang="en-US" sz="1100" dirty="0">
                <a:solidFill>
                  <a:schemeClr val="accent5"/>
                </a:solidFill>
                <a:latin typeface="Avenir Book" panose="02000503020000020003" pitchFamily="2" charset="0"/>
              </a:rPr>
              <a:t> receives the user’s </a:t>
            </a:r>
            <a:r>
              <a:rPr lang="en-US" sz="1100" dirty="0" err="1">
                <a:solidFill>
                  <a:schemeClr val="accent5"/>
                </a:solidFill>
                <a:latin typeface="Avenir Book" panose="02000503020000020003" pitchFamily="2" charset="0"/>
              </a:rPr>
              <a:t>RampID</a:t>
            </a:r>
            <a:r>
              <a:rPr lang="en-US" sz="1100" dirty="0">
                <a:solidFill>
                  <a:schemeClr val="accent5"/>
                </a:solidFill>
                <a:latin typeface="Avenir Book" panose="02000503020000020003" pitchFamily="2" charset="0"/>
              </a:rPr>
              <a:t> from </a:t>
            </a:r>
            <a:r>
              <a:rPr lang="en-US" sz="1100" dirty="0" err="1">
                <a:solidFill>
                  <a:schemeClr val="accent5"/>
                </a:solidFill>
                <a:latin typeface="Avenir Book" panose="02000503020000020003" pitchFamily="2" charset="0"/>
              </a:rPr>
              <a:t>LiveRamp’s</a:t>
            </a:r>
            <a:r>
              <a:rPr lang="en-US" sz="1100" dirty="0">
                <a:solidFill>
                  <a:schemeClr val="accent5"/>
                </a:solidFill>
                <a:latin typeface="Avenir Book" panose="02000503020000020003" pitchFamily="2" charset="0"/>
              </a:rPr>
              <a:t> sidecar either via a site pixel or at the time of ad serve </a:t>
            </a:r>
          </a:p>
        </p:txBody>
      </p:sp>
      <p:sp>
        <p:nvSpPr>
          <p:cNvPr id="20" name="TextBox 19">
            <a:extLst>
              <a:ext uri="{FF2B5EF4-FFF2-40B4-BE49-F238E27FC236}">
                <a16:creationId xmlns:a16="http://schemas.microsoft.com/office/drawing/2014/main" id="{031270F7-9074-0D40-81B1-E9066F8D9A9B}"/>
              </a:ext>
            </a:extLst>
          </p:cNvPr>
          <p:cNvSpPr txBox="1"/>
          <p:nvPr/>
        </p:nvSpPr>
        <p:spPr>
          <a:xfrm>
            <a:off x="3892279" y="2663434"/>
            <a:ext cx="1901711" cy="600164"/>
          </a:xfrm>
          <a:prstGeom prst="rect">
            <a:avLst/>
          </a:prstGeom>
          <a:noFill/>
        </p:spPr>
        <p:txBody>
          <a:bodyPr wrap="square" rtlCol="0">
            <a:spAutoFit/>
          </a:bodyPr>
          <a:lstStyle/>
          <a:p>
            <a:pPr algn="ctr"/>
            <a:r>
              <a:rPr lang="en-US" sz="1100" dirty="0" err="1">
                <a:solidFill>
                  <a:schemeClr val="accent5"/>
                </a:solidFill>
                <a:latin typeface="Avenir Book" panose="02000503020000020003" pitchFamily="2" charset="0"/>
              </a:rPr>
              <a:t>Jivox</a:t>
            </a:r>
            <a:r>
              <a:rPr lang="en-US" sz="1100" dirty="0">
                <a:solidFill>
                  <a:schemeClr val="accent5"/>
                </a:solidFill>
                <a:latin typeface="Avenir Book" panose="02000503020000020003" pitchFamily="2" charset="0"/>
              </a:rPr>
              <a:t> decodes the </a:t>
            </a:r>
            <a:r>
              <a:rPr lang="en-US" sz="1100" dirty="0" err="1">
                <a:solidFill>
                  <a:schemeClr val="accent5"/>
                </a:solidFill>
                <a:latin typeface="Avenir Book" panose="02000503020000020003" pitchFamily="2" charset="0"/>
              </a:rPr>
              <a:t>RampID</a:t>
            </a:r>
            <a:r>
              <a:rPr lang="en-US" sz="1100" dirty="0">
                <a:solidFill>
                  <a:schemeClr val="accent5"/>
                </a:solidFill>
                <a:latin typeface="Avenir Book" panose="02000503020000020003" pitchFamily="2" charset="0"/>
              </a:rPr>
              <a:t> and maps it to its own pool of User IDs</a:t>
            </a:r>
          </a:p>
        </p:txBody>
      </p:sp>
      <p:sp>
        <p:nvSpPr>
          <p:cNvPr id="21" name="TextBox 20">
            <a:extLst>
              <a:ext uri="{FF2B5EF4-FFF2-40B4-BE49-F238E27FC236}">
                <a16:creationId xmlns:a16="http://schemas.microsoft.com/office/drawing/2014/main" id="{737A1B1D-4FE6-5441-8F2D-136FD28E1C37}"/>
              </a:ext>
            </a:extLst>
          </p:cNvPr>
          <p:cNvSpPr txBox="1"/>
          <p:nvPr/>
        </p:nvSpPr>
        <p:spPr>
          <a:xfrm>
            <a:off x="6985282" y="2546920"/>
            <a:ext cx="1562859" cy="600164"/>
          </a:xfrm>
          <a:prstGeom prst="rect">
            <a:avLst/>
          </a:prstGeom>
          <a:noFill/>
        </p:spPr>
        <p:txBody>
          <a:bodyPr wrap="square" rtlCol="0">
            <a:spAutoFit/>
          </a:bodyPr>
          <a:lstStyle/>
          <a:p>
            <a:pPr algn="ctr"/>
            <a:r>
              <a:rPr lang="en-US" sz="1100" dirty="0" err="1">
                <a:solidFill>
                  <a:schemeClr val="accent5"/>
                </a:solidFill>
                <a:latin typeface="Avenir Book" panose="02000503020000020003" pitchFamily="2" charset="0"/>
              </a:rPr>
              <a:t>Jivox</a:t>
            </a:r>
            <a:r>
              <a:rPr lang="en-US" sz="1100" dirty="0">
                <a:solidFill>
                  <a:schemeClr val="accent5"/>
                </a:solidFill>
                <a:latin typeface="Avenir Book" panose="02000503020000020003" pitchFamily="2" charset="0"/>
              </a:rPr>
              <a:t> decisions the most appropriate ad for that user</a:t>
            </a:r>
          </a:p>
        </p:txBody>
      </p:sp>
      <p:cxnSp>
        <p:nvCxnSpPr>
          <p:cNvPr id="14" name="Straight Connector 13">
            <a:extLst>
              <a:ext uri="{FF2B5EF4-FFF2-40B4-BE49-F238E27FC236}">
                <a16:creationId xmlns:a16="http://schemas.microsoft.com/office/drawing/2014/main" id="{D3A087A5-3318-5D41-8B0C-7B213D6E320C}"/>
              </a:ext>
            </a:extLst>
          </p:cNvPr>
          <p:cNvCxnSpPr>
            <a:cxnSpLocks/>
          </p:cNvCxnSpPr>
          <p:nvPr/>
        </p:nvCxnSpPr>
        <p:spPr>
          <a:xfrm>
            <a:off x="4850275" y="3242605"/>
            <a:ext cx="0" cy="474433"/>
          </a:xfrm>
          <a:prstGeom prst="line">
            <a:avLst/>
          </a:prstGeom>
          <a:ln w="285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EE0686-1EAB-EA4C-871B-E44B952414FD}"/>
              </a:ext>
            </a:extLst>
          </p:cNvPr>
          <p:cNvCxnSpPr>
            <a:cxnSpLocks/>
          </p:cNvCxnSpPr>
          <p:nvPr/>
        </p:nvCxnSpPr>
        <p:spPr>
          <a:xfrm flipH="1">
            <a:off x="3980751" y="3698845"/>
            <a:ext cx="1785675" cy="3983"/>
          </a:xfrm>
          <a:prstGeom prst="line">
            <a:avLst/>
          </a:prstGeom>
          <a:ln w="285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DA81D78-08EE-B949-B14B-2E9F2C7F3078}"/>
              </a:ext>
            </a:extLst>
          </p:cNvPr>
          <p:cNvCxnSpPr>
            <a:cxnSpLocks/>
          </p:cNvCxnSpPr>
          <p:nvPr/>
        </p:nvCxnSpPr>
        <p:spPr>
          <a:xfrm>
            <a:off x="3959274" y="3733754"/>
            <a:ext cx="0" cy="231863"/>
          </a:xfrm>
          <a:prstGeom prst="line">
            <a:avLst/>
          </a:prstGeom>
          <a:ln w="28575" cap="rnd">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BD72B05-D076-7444-859E-30204AC3A6C2}"/>
              </a:ext>
            </a:extLst>
          </p:cNvPr>
          <p:cNvSpPr/>
          <p:nvPr/>
        </p:nvSpPr>
        <p:spPr>
          <a:xfrm>
            <a:off x="3795631" y="3354972"/>
            <a:ext cx="1031333" cy="400110"/>
          </a:xfrm>
          <a:prstGeom prst="rect">
            <a:avLst/>
          </a:prstGeom>
        </p:spPr>
        <p:txBody>
          <a:bodyPr wrap="square">
            <a:spAutoFit/>
          </a:bodyPr>
          <a:lstStyle/>
          <a:p>
            <a:pPr algn="r"/>
            <a:r>
              <a:rPr lang="en-US" sz="1000" i="1" dirty="0" err="1">
                <a:solidFill>
                  <a:schemeClr val="accent5"/>
                </a:solidFill>
                <a:latin typeface="Avenir Oblique" panose="02000503020000020003" pitchFamily="2" charset="0"/>
              </a:rPr>
              <a:t>IQiD</a:t>
            </a:r>
            <a:r>
              <a:rPr lang="en-US" sz="1000" i="1" dirty="0">
                <a:solidFill>
                  <a:schemeClr val="accent5"/>
                </a:solidFill>
                <a:latin typeface="Avenir Oblique" panose="02000503020000020003" pitchFamily="2" charset="0"/>
              </a:rPr>
              <a:t> implemented</a:t>
            </a:r>
          </a:p>
        </p:txBody>
      </p:sp>
      <p:sp>
        <p:nvSpPr>
          <p:cNvPr id="23" name="Rectangle 22">
            <a:extLst>
              <a:ext uri="{FF2B5EF4-FFF2-40B4-BE49-F238E27FC236}">
                <a16:creationId xmlns:a16="http://schemas.microsoft.com/office/drawing/2014/main" id="{3ABBB50A-6D1F-9D41-8B3A-4260F6E2F9BE}"/>
              </a:ext>
            </a:extLst>
          </p:cNvPr>
          <p:cNvSpPr/>
          <p:nvPr/>
        </p:nvSpPr>
        <p:spPr>
          <a:xfrm>
            <a:off x="4873589" y="3350165"/>
            <a:ext cx="1112176" cy="400110"/>
          </a:xfrm>
          <a:prstGeom prst="rect">
            <a:avLst/>
          </a:prstGeom>
        </p:spPr>
        <p:txBody>
          <a:bodyPr wrap="square">
            <a:spAutoFit/>
          </a:bodyPr>
          <a:lstStyle/>
          <a:p>
            <a:r>
              <a:rPr lang="en-US" sz="1000" i="1" dirty="0" err="1">
                <a:solidFill>
                  <a:schemeClr val="accent5"/>
                </a:solidFill>
                <a:latin typeface="Avenir Oblique" panose="02000503020000020003" pitchFamily="2" charset="0"/>
              </a:rPr>
              <a:t>IQiD</a:t>
            </a:r>
            <a:r>
              <a:rPr lang="en-US" sz="1000" i="1" dirty="0">
                <a:solidFill>
                  <a:schemeClr val="accent5"/>
                </a:solidFill>
                <a:latin typeface="Avenir Oblique" panose="02000503020000020003" pitchFamily="2" charset="0"/>
              </a:rPr>
              <a:t> not implemented</a:t>
            </a:r>
          </a:p>
        </p:txBody>
      </p:sp>
      <p:sp>
        <p:nvSpPr>
          <p:cNvPr id="24" name="TextBox 23">
            <a:extLst>
              <a:ext uri="{FF2B5EF4-FFF2-40B4-BE49-F238E27FC236}">
                <a16:creationId xmlns:a16="http://schemas.microsoft.com/office/drawing/2014/main" id="{D5A9E940-CE58-8943-9BA1-33E186B84463}"/>
              </a:ext>
            </a:extLst>
          </p:cNvPr>
          <p:cNvSpPr txBox="1"/>
          <p:nvPr/>
        </p:nvSpPr>
        <p:spPr>
          <a:xfrm>
            <a:off x="5136499" y="4020605"/>
            <a:ext cx="1426305" cy="707886"/>
          </a:xfrm>
          <a:prstGeom prst="rect">
            <a:avLst/>
          </a:prstGeom>
          <a:noFill/>
        </p:spPr>
        <p:txBody>
          <a:bodyPr wrap="square" rtlCol="0">
            <a:spAutoFit/>
          </a:bodyPr>
          <a:lstStyle/>
          <a:p>
            <a:pPr algn="ctr"/>
            <a:r>
              <a:rPr lang="en-US" sz="1000" dirty="0">
                <a:solidFill>
                  <a:schemeClr val="accent5"/>
                </a:solidFill>
                <a:latin typeface="Avenir Book" panose="02000503020000020003" pitchFamily="2" charset="0"/>
              </a:rPr>
              <a:t>The </a:t>
            </a:r>
            <a:r>
              <a:rPr lang="en-US" sz="1000" dirty="0" err="1">
                <a:solidFill>
                  <a:schemeClr val="accent5"/>
                </a:solidFill>
                <a:latin typeface="Avenir Book" panose="02000503020000020003" pitchFamily="2" charset="0"/>
              </a:rPr>
              <a:t>RampID</a:t>
            </a:r>
            <a:r>
              <a:rPr lang="en-US" sz="1000" dirty="0">
                <a:solidFill>
                  <a:schemeClr val="accent5"/>
                </a:solidFill>
                <a:latin typeface="Avenir Book" panose="02000503020000020003" pitchFamily="2" charset="0"/>
              </a:rPr>
              <a:t> is mapped to a third-party identifier or a device ID.</a:t>
            </a:r>
          </a:p>
        </p:txBody>
      </p:sp>
      <p:sp>
        <p:nvSpPr>
          <p:cNvPr id="25" name="Rectangle 24">
            <a:extLst>
              <a:ext uri="{FF2B5EF4-FFF2-40B4-BE49-F238E27FC236}">
                <a16:creationId xmlns:a16="http://schemas.microsoft.com/office/drawing/2014/main" id="{3304B5D6-BC0E-044F-9B64-195F6F5257CB}"/>
              </a:ext>
            </a:extLst>
          </p:cNvPr>
          <p:cNvSpPr/>
          <p:nvPr/>
        </p:nvSpPr>
        <p:spPr>
          <a:xfrm>
            <a:off x="3327350" y="4046701"/>
            <a:ext cx="1290237" cy="553998"/>
          </a:xfrm>
          <a:prstGeom prst="rect">
            <a:avLst/>
          </a:prstGeom>
        </p:spPr>
        <p:txBody>
          <a:bodyPr wrap="square">
            <a:spAutoFit/>
          </a:bodyPr>
          <a:lstStyle/>
          <a:p>
            <a:pPr algn="ctr"/>
            <a:r>
              <a:rPr lang="en-US" sz="1000" dirty="0">
                <a:solidFill>
                  <a:schemeClr val="accent5"/>
                </a:solidFill>
                <a:latin typeface="Avenir Book" panose="02000503020000020003" pitchFamily="2" charset="0"/>
              </a:rPr>
              <a:t>The </a:t>
            </a:r>
            <a:r>
              <a:rPr lang="en-US" sz="1000" dirty="0" err="1">
                <a:solidFill>
                  <a:schemeClr val="accent5"/>
                </a:solidFill>
                <a:latin typeface="Avenir Book" panose="02000503020000020003" pitchFamily="2" charset="0"/>
              </a:rPr>
              <a:t>RampID</a:t>
            </a:r>
            <a:r>
              <a:rPr lang="en-US" sz="1000" dirty="0">
                <a:solidFill>
                  <a:schemeClr val="accent5"/>
                </a:solidFill>
                <a:latin typeface="Avenir Book" panose="02000503020000020003" pitchFamily="2" charset="0"/>
              </a:rPr>
              <a:t> is mapped to a first party identifier</a:t>
            </a:r>
            <a:endParaRPr lang="en-US" sz="1000" dirty="0">
              <a:solidFill>
                <a:schemeClr val="accent5"/>
              </a:solidFill>
            </a:endParaRPr>
          </a:p>
        </p:txBody>
      </p:sp>
      <p:cxnSp>
        <p:nvCxnSpPr>
          <p:cNvPr id="27" name="Straight Connector 26">
            <a:extLst>
              <a:ext uri="{FF2B5EF4-FFF2-40B4-BE49-F238E27FC236}">
                <a16:creationId xmlns:a16="http://schemas.microsoft.com/office/drawing/2014/main" id="{A0BE9742-D821-C14C-9794-DA6EFD682D62}"/>
              </a:ext>
            </a:extLst>
          </p:cNvPr>
          <p:cNvCxnSpPr>
            <a:cxnSpLocks/>
          </p:cNvCxnSpPr>
          <p:nvPr/>
        </p:nvCxnSpPr>
        <p:spPr>
          <a:xfrm>
            <a:off x="5833959" y="2565572"/>
            <a:ext cx="1024041" cy="0"/>
          </a:xfrm>
          <a:prstGeom prst="line">
            <a:avLst/>
          </a:prstGeom>
          <a:ln w="53975" cap="sq">
            <a:gradFill flip="none" rotWithShape="1">
              <a:gsLst>
                <a:gs pos="0">
                  <a:schemeClr val="accent4">
                    <a:lumMod val="40000"/>
                    <a:lumOff val="60000"/>
                  </a:schemeClr>
                </a:gs>
                <a:gs pos="100000">
                  <a:schemeClr val="accent4"/>
                </a:gs>
              </a:gsLst>
              <a:lin ang="2700000" scaled="1"/>
              <a:tileRect/>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C57D92F-F10F-034E-B556-572F4B106941}"/>
              </a:ext>
            </a:extLst>
          </p:cNvPr>
          <p:cNvCxnSpPr>
            <a:cxnSpLocks/>
          </p:cNvCxnSpPr>
          <p:nvPr/>
        </p:nvCxnSpPr>
        <p:spPr>
          <a:xfrm>
            <a:off x="5780439" y="3729662"/>
            <a:ext cx="0" cy="231863"/>
          </a:xfrm>
          <a:prstGeom prst="line">
            <a:avLst/>
          </a:prstGeom>
          <a:ln w="28575" cap="rnd">
            <a:solidFill>
              <a:schemeClr val="accent4"/>
            </a:solidFill>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34" name="Graphic 33" descr="Female Profile">
            <a:extLst>
              <a:ext uri="{FF2B5EF4-FFF2-40B4-BE49-F238E27FC236}">
                <a16:creationId xmlns:a16="http://schemas.microsoft.com/office/drawing/2014/main" id="{CC4D7755-04FE-2442-8DCE-5681AB01B9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7224" y="2019412"/>
            <a:ext cx="440634" cy="440634"/>
          </a:xfrm>
          <a:prstGeom prst="rect">
            <a:avLst/>
          </a:prstGeom>
        </p:spPr>
      </p:pic>
      <p:sp>
        <p:nvSpPr>
          <p:cNvPr id="37" name="Freeform 6">
            <a:extLst>
              <a:ext uri="{FF2B5EF4-FFF2-40B4-BE49-F238E27FC236}">
                <a16:creationId xmlns:a16="http://schemas.microsoft.com/office/drawing/2014/main" id="{538B8718-A943-D94F-B183-28B625D02690}"/>
              </a:ext>
            </a:extLst>
          </p:cNvPr>
          <p:cNvSpPr>
            <a:spLocks noEditPoints="1"/>
          </p:cNvSpPr>
          <p:nvPr/>
        </p:nvSpPr>
        <p:spPr bwMode="auto">
          <a:xfrm>
            <a:off x="7486649" y="1941441"/>
            <a:ext cx="560127" cy="572450"/>
          </a:xfrm>
          <a:custGeom>
            <a:avLst/>
            <a:gdLst>
              <a:gd name="T0" fmla="*/ 1104 w 3604"/>
              <a:gd name="T1" fmla="*/ 343 h 3604"/>
              <a:gd name="T2" fmla="*/ 498 w 3604"/>
              <a:gd name="T3" fmla="*/ 848 h 3604"/>
              <a:gd name="T4" fmla="*/ 199 w 3604"/>
              <a:gd name="T5" fmla="*/ 1591 h 3604"/>
              <a:gd name="T6" fmla="*/ 305 w 3604"/>
              <a:gd name="T7" fmla="*/ 2412 h 3604"/>
              <a:gd name="T8" fmla="*/ 780 w 3604"/>
              <a:gd name="T9" fmla="*/ 3052 h 3604"/>
              <a:gd name="T10" fmla="*/ 1510 w 3604"/>
              <a:gd name="T11" fmla="*/ 3392 h 3604"/>
              <a:gd name="T12" fmla="*/ 969 w 3604"/>
              <a:gd name="T13" fmla="*/ 2595 h 3604"/>
              <a:gd name="T14" fmla="*/ 884 w 3604"/>
              <a:gd name="T15" fmla="*/ 2386 h 3604"/>
              <a:gd name="T16" fmla="*/ 1093 w 3604"/>
              <a:gd name="T17" fmla="*/ 2301 h 3604"/>
              <a:gd name="T18" fmla="*/ 1190 w 3604"/>
              <a:gd name="T19" fmla="*/ 2463 h 3604"/>
              <a:gd name="T20" fmla="*/ 899 w 3604"/>
              <a:gd name="T21" fmla="*/ 1716 h 3604"/>
              <a:gd name="T22" fmla="*/ 672 w 3604"/>
              <a:gd name="T23" fmla="*/ 1717 h 3604"/>
              <a:gd name="T24" fmla="*/ 672 w 3604"/>
              <a:gd name="T25" fmla="*/ 1492 h 3604"/>
              <a:gd name="T26" fmla="*/ 898 w 3604"/>
              <a:gd name="T27" fmla="*/ 1492 h 3604"/>
              <a:gd name="T28" fmla="*/ 1778 w 3604"/>
              <a:gd name="T29" fmla="*/ 2257 h 3604"/>
              <a:gd name="T30" fmla="*/ 1224 w 3604"/>
              <a:gd name="T31" fmla="*/ 1246 h 3604"/>
              <a:gd name="T32" fmla="*/ 1064 w 3604"/>
              <a:gd name="T33" fmla="*/ 1087 h 3604"/>
              <a:gd name="T34" fmla="*/ 1224 w 3604"/>
              <a:gd name="T35" fmla="*/ 928 h 3604"/>
              <a:gd name="T36" fmla="*/ 1382 w 3604"/>
              <a:gd name="T37" fmla="*/ 1087 h 3604"/>
              <a:gd name="T38" fmla="*/ 1710 w 3604"/>
              <a:gd name="T39" fmla="*/ 841 h 3604"/>
              <a:gd name="T40" fmla="*/ 1717 w 3604"/>
              <a:gd name="T41" fmla="*/ 626 h 3604"/>
              <a:gd name="T42" fmla="*/ 1943 w 3604"/>
              <a:gd name="T43" fmla="*/ 626 h 3604"/>
              <a:gd name="T44" fmla="*/ 1950 w 3604"/>
              <a:gd name="T45" fmla="*/ 841 h 3604"/>
              <a:gd name="T46" fmla="*/ 2210 w 3604"/>
              <a:gd name="T47" fmla="*/ 1116 h 3604"/>
              <a:gd name="T48" fmla="*/ 2179 w 3604"/>
              <a:gd name="T49" fmla="*/ 904 h 3604"/>
              <a:gd name="T50" fmla="*/ 2400 w 3604"/>
              <a:gd name="T51" fmla="*/ 861 h 3604"/>
              <a:gd name="T52" fmla="*/ 2448 w 3604"/>
              <a:gd name="T53" fmla="*/ 1075 h 3604"/>
              <a:gd name="T54" fmla="*/ 2103 w 3604"/>
              <a:gd name="T55" fmla="*/ 2415 h 3604"/>
              <a:gd name="T56" fmla="*/ 2558 w 3604"/>
              <a:gd name="T57" fmla="*/ 1465 h 3604"/>
              <a:gd name="T58" fmla="*/ 2646 w 3604"/>
              <a:gd name="T59" fmla="*/ 1262 h 3604"/>
              <a:gd name="T60" fmla="*/ 2855 w 3604"/>
              <a:gd name="T61" fmla="*/ 1347 h 3604"/>
              <a:gd name="T62" fmla="*/ 2786 w 3604"/>
              <a:gd name="T63" fmla="*/ 1547 h 3604"/>
              <a:gd name="T64" fmla="*/ 2539 w 3604"/>
              <a:gd name="T65" fmla="*/ 2451 h 3604"/>
              <a:gd name="T66" fmla="*/ 2436 w 3604"/>
              <a:gd name="T67" fmla="*/ 2269 h 3604"/>
              <a:gd name="T68" fmla="*/ 2625 w 3604"/>
              <a:gd name="T69" fmla="*/ 2145 h 3604"/>
              <a:gd name="T70" fmla="*/ 2749 w 3604"/>
              <a:gd name="T71" fmla="*/ 2330 h 3604"/>
              <a:gd name="T72" fmla="*/ 1884 w 3604"/>
              <a:gd name="T73" fmla="*/ 3001 h 3604"/>
              <a:gd name="T74" fmla="*/ 2573 w 3604"/>
              <a:gd name="T75" fmla="*/ 3222 h 3604"/>
              <a:gd name="T76" fmla="*/ 3158 w 3604"/>
              <a:gd name="T77" fmla="*/ 2681 h 3604"/>
              <a:gd name="T78" fmla="*/ 3415 w 3604"/>
              <a:gd name="T79" fmla="*/ 1909 h 3604"/>
              <a:gd name="T80" fmla="*/ 3261 w 3604"/>
              <a:gd name="T81" fmla="*/ 1104 h 3604"/>
              <a:gd name="T82" fmla="*/ 2756 w 3604"/>
              <a:gd name="T83" fmla="*/ 498 h 3604"/>
              <a:gd name="T84" fmla="*/ 2013 w 3604"/>
              <a:gd name="T85" fmla="*/ 199 h 3604"/>
              <a:gd name="T86" fmla="*/ 2331 w 3604"/>
              <a:gd name="T87" fmla="*/ 78 h 3604"/>
              <a:gd name="T88" fmla="*/ 3040 w 3604"/>
              <a:gd name="T89" fmla="*/ 492 h 3604"/>
              <a:gd name="T90" fmla="*/ 3492 w 3604"/>
              <a:gd name="T91" fmla="*/ 1173 h 3604"/>
              <a:gd name="T92" fmla="*/ 3591 w 3604"/>
              <a:gd name="T93" fmla="*/ 2019 h 3604"/>
              <a:gd name="T94" fmla="*/ 3303 w 3604"/>
              <a:gd name="T95" fmla="*/ 2798 h 3604"/>
              <a:gd name="T96" fmla="*/ 2711 w 3604"/>
              <a:gd name="T97" fmla="*/ 3358 h 3604"/>
              <a:gd name="T98" fmla="*/ 1912 w 3604"/>
              <a:gd name="T99" fmla="*/ 3601 h 3604"/>
              <a:gd name="T100" fmla="*/ 1077 w 3604"/>
              <a:gd name="T101" fmla="*/ 3452 h 3604"/>
              <a:gd name="T102" fmla="*/ 425 w 3604"/>
              <a:gd name="T103" fmla="*/ 2963 h 3604"/>
              <a:gd name="T104" fmla="*/ 51 w 3604"/>
              <a:gd name="T105" fmla="*/ 2229 h 3604"/>
              <a:gd name="T106" fmla="*/ 51 w 3604"/>
              <a:gd name="T107" fmla="*/ 1374 h 3604"/>
              <a:gd name="T108" fmla="*/ 425 w 3604"/>
              <a:gd name="T109" fmla="*/ 641 h 3604"/>
              <a:gd name="T110" fmla="*/ 1077 w 3604"/>
              <a:gd name="T111" fmla="*/ 152 h 3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4" h="3604">
                <a:moveTo>
                  <a:pt x="1803" y="186"/>
                </a:moveTo>
                <a:lnTo>
                  <a:pt x="1697" y="189"/>
                </a:lnTo>
                <a:lnTo>
                  <a:pt x="1591" y="199"/>
                </a:lnTo>
                <a:lnTo>
                  <a:pt x="1490" y="215"/>
                </a:lnTo>
                <a:lnTo>
                  <a:pt x="1389" y="238"/>
                </a:lnTo>
                <a:lnTo>
                  <a:pt x="1292" y="268"/>
                </a:lnTo>
                <a:lnTo>
                  <a:pt x="1197" y="303"/>
                </a:lnTo>
                <a:lnTo>
                  <a:pt x="1104" y="343"/>
                </a:lnTo>
                <a:lnTo>
                  <a:pt x="1016" y="389"/>
                </a:lnTo>
                <a:lnTo>
                  <a:pt x="930" y="441"/>
                </a:lnTo>
                <a:lnTo>
                  <a:pt x="848" y="498"/>
                </a:lnTo>
                <a:lnTo>
                  <a:pt x="769" y="559"/>
                </a:lnTo>
                <a:lnTo>
                  <a:pt x="695" y="625"/>
                </a:lnTo>
                <a:lnTo>
                  <a:pt x="625" y="695"/>
                </a:lnTo>
                <a:lnTo>
                  <a:pt x="559" y="769"/>
                </a:lnTo>
                <a:lnTo>
                  <a:pt x="498" y="848"/>
                </a:lnTo>
                <a:lnTo>
                  <a:pt x="442" y="930"/>
                </a:lnTo>
                <a:lnTo>
                  <a:pt x="391" y="1015"/>
                </a:lnTo>
                <a:lnTo>
                  <a:pt x="344" y="1104"/>
                </a:lnTo>
                <a:lnTo>
                  <a:pt x="303" y="1196"/>
                </a:lnTo>
                <a:lnTo>
                  <a:pt x="268" y="1291"/>
                </a:lnTo>
                <a:lnTo>
                  <a:pt x="240" y="1389"/>
                </a:lnTo>
                <a:lnTo>
                  <a:pt x="216" y="1489"/>
                </a:lnTo>
                <a:lnTo>
                  <a:pt x="199" y="1591"/>
                </a:lnTo>
                <a:lnTo>
                  <a:pt x="189" y="1695"/>
                </a:lnTo>
                <a:lnTo>
                  <a:pt x="186" y="1801"/>
                </a:lnTo>
                <a:lnTo>
                  <a:pt x="189" y="1909"/>
                </a:lnTo>
                <a:lnTo>
                  <a:pt x="199" y="2014"/>
                </a:lnTo>
                <a:lnTo>
                  <a:pt x="217" y="2118"/>
                </a:lnTo>
                <a:lnTo>
                  <a:pt x="240" y="2218"/>
                </a:lnTo>
                <a:lnTo>
                  <a:pt x="270" y="2317"/>
                </a:lnTo>
                <a:lnTo>
                  <a:pt x="305" y="2412"/>
                </a:lnTo>
                <a:lnTo>
                  <a:pt x="347" y="2505"/>
                </a:lnTo>
                <a:lnTo>
                  <a:pt x="394" y="2595"/>
                </a:lnTo>
                <a:lnTo>
                  <a:pt x="447" y="2680"/>
                </a:lnTo>
                <a:lnTo>
                  <a:pt x="503" y="2763"/>
                </a:lnTo>
                <a:lnTo>
                  <a:pt x="566" y="2842"/>
                </a:lnTo>
                <a:lnTo>
                  <a:pt x="633" y="2917"/>
                </a:lnTo>
                <a:lnTo>
                  <a:pt x="705" y="2987"/>
                </a:lnTo>
                <a:lnTo>
                  <a:pt x="780" y="3052"/>
                </a:lnTo>
                <a:lnTo>
                  <a:pt x="860" y="3114"/>
                </a:lnTo>
                <a:lnTo>
                  <a:pt x="943" y="3171"/>
                </a:lnTo>
                <a:lnTo>
                  <a:pt x="1030" y="3221"/>
                </a:lnTo>
                <a:lnTo>
                  <a:pt x="1121" y="3267"/>
                </a:lnTo>
                <a:lnTo>
                  <a:pt x="1214" y="3307"/>
                </a:lnTo>
                <a:lnTo>
                  <a:pt x="1310" y="3341"/>
                </a:lnTo>
                <a:lnTo>
                  <a:pt x="1410" y="3370"/>
                </a:lnTo>
                <a:lnTo>
                  <a:pt x="1510" y="3392"/>
                </a:lnTo>
                <a:lnTo>
                  <a:pt x="1510" y="2731"/>
                </a:lnTo>
                <a:lnTo>
                  <a:pt x="1145" y="2560"/>
                </a:lnTo>
                <a:lnTo>
                  <a:pt x="1121" y="2580"/>
                </a:lnTo>
                <a:lnTo>
                  <a:pt x="1093" y="2594"/>
                </a:lnTo>
                <a:lnTo>
                  <a:pt x="1064" y="2604"/>
                </a:lnTo>
                <a:lnTo>
                  <a:pt x="1031" y="2607"/>
                </a:lnTo>
                <a:lnTo>
                  <a:pt x="999" y="2604"/>
                </a:lnTo>
                <a:lnTo>
                  <a:pt x="969" y="2595"/>
                </a:lnTo>
                <a:lnTo>
                  <a:pt x="942" y="2580"/>
                </a:lnTo>
                <a:lnTo>
                  <a:pt x="918" y="2561"/>
                </a:lnTo>
                <a:lnTo>
                  <a:pt x="899" y="2537"/>
                </a:lnTo>
                <a:lnTo>
                  <a:pt x="884" y="2509"/>
                </a:lnTo>
                <a:lnTo>
                  <a:pt x="876" y="2480"/>
                </a:lnTo>
                <a:lnTo>
                  <a:pt x="872" y="2448"/>
                </a:lnTo>
                <a:lnTo>
                  <a:pt x="876" y="2415"/>
                </a:lnTo>
                <a:lnTo>
                  <a:pt x="884" y="2386"/>
                </a:lnTo>
                <a:lnTo>
                  <a:pt x="899" y="2358"/>
                </a:lnTo>
                <a:lnTo>
                  <a:pt x="918" y="2335"/>
                </a:lnTo>
                <a:lnTo>
                  <a:pt x="942" y="2316"/>
                </a:lnTo>
                <a:lnTo>
                  <a:pt x="969" y="2301"/>
                </a:lnTo>
                <a:lnTo>
                  <a:pt x="999" y="2292"/>
                </a:lnTo>
                <a:lnTo>
                  <a:pt x="1031" y="2288"/>
                </a:lnTo>
                <a:lnTo>
                  <a:pt x="1063" y="2292"/>
                </a:lnTo>
                <a:lnTo>
                  <a:pt x="1093" y="2301"/>
                </a:lnTo>
                <a:lnTo>
                  <a:pt x="1120" y="2316"/>
                </a:lnTo>
                <a:lnTo>
                  <a:pt x="1144" y="2335"/>
                </a:lnTo>
                <a:lnTo>
                  <a:pt x="1164" y="2358"/>
                </a:lnTo>
                <a:lnTo>
                  <a:pt x="1178" y="2386"/>
                </a:lnTo>
                <a:lnTo>
                  <a:pt x="1188" y="2415"/>
                </a:lnTo>
                <a:lnTo>
                  <a:pt x="1191" y="2448"/>
                </a:lnTo>
                <a:lnTo>
                  <a:pt x="1190" y="2456"/>
                </a:lnTo>
                <a:lnTo>
                  <a:pt x="1190" y="2463"/>
                </a:lnTo>
                <a:lnTo>
                  <a:pt x="1617" y="2663"/>
                </a:lnTo>
                <a:lnTo>
                  <a:pt x="1617" y="3407"/>
                </a:lnTo>
                <a:lnTo>
                  <a:pt x="1697" y="3415"/>
                </a:lnTo>
                <a:lnTo>
                  <a:pt x="1778" y="3418"/>
                </a:lnTo>
                <a:lnTo>
                  <a:pt x="1778" y="2374"/>
                </a:lnTo>
                <a:lnTo>
                  <a:pt x="1118" y="2066"/>
                </a:lnTo>
                <a:lnTo>
                  <a:pt x="1118" y="1818"/>
                </a:lnTo>
                <a:lnTo>
                  <a:pt x="899" y="1716"/>
                </a:lnTo>
                <a:lnTo>
                  <a:pt x="875" y="1736"/>
                </a:lnTo>
                <a:lnTo>
                  <a:pt x="848" y="1751"/>
                </a:lnTo>
                <a:lnTo>
                  <a:pt x="818" y="1761"/>
                </a:lnTo>
                <a:lnTo>
                  <a:pt x="785" y="1764"/>
                </a:lnTo>
                <a:lnTo>
                  <a:pt x="753" y="1761"/>
                </a:lnTo>
                <a:lnTo>
                  <a:pt x="723" y="1751"/>
                </a:lnTo>
                <a:lnTo>
                  <a:pt x="696" y="1737"/>
                </a:lnTo>
                <a:lnTo>
                  <a:pt x="672" y="1717"/>
                </a:lnTo>
                <a:lnTo>
                  <a:pt x="653" y="1693"/>
                </a:lnTo>
                <a:lnTo>
                  <a:pt x="638" y="1667"/>
                </a:lnTo>
                <a:lnTo>
                  <a:pt x="629" y="1636"/>
                </a:lnTo>
                <a:lnTo>
                  <a:pt x="626" y="1604"/>
                </a:lnTo>
                <a:lnTo>
                  <a:pt x="629" y="1573"/>
                </a:lnTo>
                <a:lnTo>
                  <a:pt x="638" y="1542"/>
                </a:lnTo>
                <a:lnTo>
                  <a:pt x="653" y="1516"/>
                </a:lnTo>
                <a:lnTo>
                  <a:pt x="672" y="1492"/>
                </a:lnTo>
                <a:lnTo>
                  <a:pt x="696" y="1472"/>
                </a:lnTo>
                <a:lnTo>
                  <a:pt x="723" y="1458"/>
                </a:lnTo>
                <a:lnTo>
                  <a:pt x="753" y="1449"/>
                </a:lnTo>
                <a:lnTo>
                  <a:pt x="785" y="1446"/>
                </a:lnTo>
                <a:lnTo>
                  <a:pt x="818" y="1449"/>
                </a:lnTo>
                <a:lnTo>
                  <a:pt x="847" y="1458"/>
                </a:lnTo>
                <a:lnTo>
                  <a:pt x="875" y="1472"/>
                </a:lnTo>
                <a:lnTo>
                  <a:pt x="898" y="1492"/>
                </a:lnTo>
                <a:lnTo>
                  <a:pt x="917" y="1516"/>
                </a:lnTo>
                <a:lnTo>
                  <a:pt x="931" y="1542"/>
                </a:lnTo>
                <a:lnTo>
                  <a:pt x="941" y="1573"/>
                </a:lnTo>
                <a:lnTo>
                  <a:pt x="945" y="1604"/>
                </a:lnTo>
                <a:lnTo>
                  <a:pt x="943" y="1620"/>
                </a:lnTo>
                <a:lnTo>
                  <a:pt x="1224" y="1750"/>
                </a:lnTo>
                <a:lnTo>
                  <a:pt x="1224" y="1999"/>
                </a:lnTo>
                <a:lnTo>
                  <a:pt x="1778" y="2257"/>
                </a:lnTo>
                <a:lnTo>
                  <a:pt x="1778" y="1903"/>
                </a:lnTo>
                <a:lnTo>
                  <a:pt x="1456" y="1754"/>
                </a:lnTo>
                <a:lnTo>
                  <a:pt x="1456" y="1254"/>
                </a:lnTo>
                <a:lnTo>
                  <a:pt x="1338" y="1198"/>
                </a:lnTo>
                <a:lnTo>
                  <a:pt x="1313" y="1219"/>
                </a:lnTo>
                <a:lnTo>
                  <a:pt x="1286" y="1233"/>
                </a:lnTo>
                <a:lnTo>
                  <a:pt x="1257" y="1243"/>
                </a:lnTo>
                <a:lnTo>
                  <a:pt x="1224" y="1246"/>
                </a:lnTo>
                <a:lnTo>
                  <a:pt x="1192" y="1243"/>
                </a:lnTo>
                <a:lnTo>
                  <a:pt x="1161" y="1234"/>
                </a:lnTo>
                <a:lnTo>
                  <a:pt x="1135" y="1219"/>
                </a:lnTo>
                <a:lnTo>
                  <a:pt x="1111" y="1199"/>
                </a:lnTo>
                <a:lnTo>
                  <a:pt x="1091" y="1176"/>
                </a:lnTo>
                <a:lnTo>
                  <a:pt x="1077" y="1149"/>
                </a:lnTo>
                <a:lnTo>
                  <a:pt x="1067" y="1119"/>
                </a:lnTo>
                <a:lnTo>
                  <a:pt x="1064" y="1087"/>
                </a:lnTo>
                <a:lnTo>
                  <a:pt x="1067" y="1055"/>
                </a:lnTo>
                <a:lnTo>
                  <a:pt x="1077" y="1025"/>
                </a:lnTo>
                <a:lnTo>
                  <a:pt x="1091" y="998"/>
                </a:lnTo>
                <a:lnTo>
                  <a:pt x="1111" y="975"/>
                </a:lnTo>
                <a:lnTo>
                  <a:pt x="1135" y="955"/>
                </a:lnTo>
                <a:lnTo>
                  <a:pt x="1161" y="940"/>
                </a:lnTo>
                <a:lnTo>
                  <a:pt x="1192" y="931"/>
                </a:lnTo>
                <a:lnTo>
                  <a:pt x="1224" y="928"/>
                </a:lnTo>
                <a:lnTo>
                  <a:pt x="1255" y="931"/>
                </a:lnTo>
                <a:lnTo>
                  <a:pt x="1286" y="940"/>
                </a:lnTo>
                <a:lnTo>
                  <a:pt x="1312" y="955"/>
                </a:lnTo>
                <a:lnTo>
                  <a:pt x="1336" y="975"/>
                </a:lnTo>
                <a:lnTo>
                  <a:pt x="1356" y="998"/>
                </a:lnTo>
                <a:lnTo>
                  <a:pt x="1370" y="1025"/>
                </a:lnTo>
                <a:lnTo>
                  <a:pt x="1380" y="1055"/>
                </a:lnTo>
                <a:lnTo>
                  <a:pt x="1382" y="1087"/>
                </a:lnTo>
                <a:lnTo>
                  <a:pt x="1382" y="1102"/>
                </a:lnTo>
                <a:lnTo>
                  <a:pt x="1562" y="1186"/>
                </a:lnTo>
                <a:lnTo>
                  <a:pt x="1562" y="1686"/>
                </a:lnTo>
                <a:lnTo>
                  <a:pt x="1778" y="1786"/>
                </a:lnTo>
                <a:lnTo>
                  <a:pt x="1778" y="888"/>
                </a:lnTo>
                <a:lnTo>
                  <a:pt x="1751" y="876"/>
                </a:lnTo>
                <a:lnTo>
                  <a:pt x="1729" y="861"/>
                </a:lnTo>
                <a:lnTo>
                  <a:pt x="1710" y="841"/>
                </a:lnTo>
                <a:lnTo>
                  <a:pt x="1693" y="819"/>
                </a:lnTo>
                <a:lnTo>
                  <a:pt x="1681" y="794"/>
                </a:lnTo>
                <a:lnTo>
                  <a:pt x="1674" y="767"/>
                </a:lnTo>
                <a:lnTo>
                  <a:pt x="1671" y="738"/>
                </a:lnTo>
                <a:lnTo>
                  <a:pt x="1674" y="706"/>
                </a:lnTo>
                <a:lnTo>
                  <a:pt x="1683" y="676"/>
                </a:lnTo>
                <a:lnTo>
                  <a:pt x="1698" y="649"/>
                </a:lnTo>
                <a:lnTo>
                  <a:pt x="1717" y="626"/>
                </a:lnTo>
                <a:lnTo>
                  <a:pt x="1741" y="606"/>
                </a:lnTo>
                <a:lnTo>
                  <a:pt x="1768" y="592"/>
                </a:lnTo>
                <a:lnTo>
                  <a:pt x="1798" y="582"/>
                </a:lnTo>
                <a:lnTo>
                  <a:pt x="1830" y="579"/>
                </a:lnTo>
                <a:lnTo>
                  <a:pt x="1862" y="582"/>
                </a:lnTo>
                <a:lnTo>
                  <a:pt x="1892" y="592"/>
                </a:lnTo>
                <a:lnTo>
                  <a:pt x="1919" y="606"/>
                </a:lnTo>
                <a:lnTo>
                  <a:pt x="1943" y="626"/>
                </a:lnTo>
                <a:lnTo>
                  <a:pt x="1963" y="649"/>
                </a:lnTo>
                <a:lnTo>
                  <a:pt x="1977" y="676"/>
                </a:lnTo>
                <a:lnTo>
                  <a:pt x="1987" y="706"/>
                </a:lnTo>
                <a:lnTo>
                  <a:pt x="1990" y="738"/>
                </a:lnTo>
                <a:lnTo>
                  <a:pt x="1987" y="767"/>
                </a:lnTo>
                <a:lnTo>
                  <a:pt x="1979" y="794"/>
                </a:lnTo>
                <a:lnTo>
                  <a:pt x="1967" y="819"/>
                </a:lnTo>
                <a:lnTo>
                  <a:pt x="1950" y="841"/>
                </a:lnTo>
                <a:lnTo>
                  <a:pt x="1931" y="861"/>
                </a:lnTo>
                <a:lnTo>
                  <a:pt x="1909" y="876"/>
                </a:lnTo>
                <a:lnTo>
                  <a:pt x="1884" y="888"/>
                </a:lnTo>
                <a:lnTo>
                  <a:pt x="1884" y="1448"/>
                </a:lnTo>
                <a:lnTo>
                  <a:pt x="2258" y="1273"/>
                </a:lnTo>
                <a:lnTo>
                  <a:pt x="2258" y="1143"/>
                </a:lnTo>
                <a:lnTo>
                  <a:pt x="2233" y="1131"/>
                </a:lnTo>
                <a:lnTo>
                  <a:pt x="2210" y="1116"/>
                </a:lnTo>
                <a:lnTo>
                  <a:pt x="2190" y="1096"/>
                </a:lnTo>
                <a:lnTo>
                  <a:pt x="2175" y="1075"/>
                </a:lnTo>
                <a:lnTo>
                  <a:pt x="2163" y="1049"/>
                </a:lnTo>
                <a:lnTo>
                  <a:pt x="2155" y="1022"/>
                </a:lnTo>
                <a:lnTo>
                  <a:pt x="2152" y="994"/>
                </a:lnTo>
                <a:lnTo>
                  <a:pt x="2155" y="961"/>
                </a:lnTo>
                <a:lnTo>
                  <a:pt x="2165" y="931"/>
                </a:lnTo>
                <a:lnTo>
                  <a:pt x="2179" y="904"/>
                </a:lnTo>
                <a:lnTo>
                  <a:pt x="2199" y="881"/>
                </a:lnTo>
                <a:lnTo>
                  <a:pt x="2222" y="861"/>
                </a:lnTo>
                <a:lnTo>
                  <a:pt x="2249" y="847"/>
                </a:lnTo>
                <a:lnTo>
                  <a:pt x="2280" y="837"/>
                </a:lnTo>
                <a:lnTo>
                  <a:pt x="2312" y="834"/>
                </a:lnTo>
                <a:lnTo>
                  <a:pt x="2343" y="837"/>
                </a:lnTo>
                <a:lnTo>
                  <a:pt x="2373" y="847"/>
                </a:lnTo>
                <a:lnTo>
                  <a:pt x="2400" y="861"/>
                </a:lnTo>
                <a:lnTo>
                  <a:pt x="2424" y="881"/>
                </a:lnTo>
                <a:lnTo>
                  <a:pt x="2443" y="904"/>
                </a:lnTo>
                <a:lnTo>
                  <a:pt x="2458" y="931"/>
                </a:lnTo>
                <a:lnTo>
                  <a:pt x="2467" y="961"/>
                </a:lnTo>
                <a:lnTo>
                  <a:pt x="2470" y="994"/>
                </a:lnTo>
                <a:lnTo>
                  <a:pt x="2468" y="1022"/>
                </a:lnTo>
                <a:lnTo>
                  <a:pt x="2461" y="1049"/>
                </a:lnTo>
                <a:lnTo>
                  <a:pt x="2448" y="1075"/>
                </a:lnTo>
                <a:lnTo>
                  <a:pt x="2432" y="1096"/>
                </a:lnTo>
                <a:lnTo>
                  <a:pt x="2412" y="1116"/>
                </a:lnTo>
                <a:lnTo>
                  <a:pt x="2389" y="1131"/>
                </a:lnTo>
                <a:lnTo>
                  <a:pt x="2364" y="1143"/>
                </a:lnTo>
                <a:lnTo>
                  <a:pt x="2364" y="1340"/>
                </a:lnTo>
                <a:lnTo>
                  <a:pt x="1884" y="1565"/>
                </a:lnTo>
                <a:lnTo>
                  <a:pt x="1884" y="2518"/>
                </a:lnTo>
                <a:lnTo>
                  <a:pt x="2103" y="2415"/>
                </a:lnTo>
                <a:lnTo>
                  <a:pt x="2103" y="1942"/>
                </a:lnTo>
                <a:lnTo>
                  <a:pt x="2654" y="1685"/>
                </a:lnTo>
                <a:lnTo>
                  <a:pt x="2654" y="1559"/>
                </a:lnTo>
                <a:lnTo>
                  <a:pt x="2629" y="1547"/>
                </a:lnTo>
                <a:lnTo>
                  <a:pt x="2606" y="1532"/>
                </a:lnTo>
                <a:lnTo>
                  <a:pt x="2586" y="1512"/>
                </a:lnTo>
                <a:lnTo>
                  <a:pt x="2570" y="1490"/>
                </a:lnTo>
                <a:lnTo>
                  <a:pt x="2558" y="1465"/>
                </a:lnTo>
                <a:lnTo>
                  <a:pt x="2550" y="1438"/>
                </a:lnTo>
                <a:lnTo>
                  <a:pt x="2548" y="1409"/>
                </a:lnTo>
                <a:lnTo>
                  <a:pt x="2551" y="1377"/>
                </a:lnTo>
                <a:lnTo>
                  <a:pt x="2560" y="1347"/>
                </a:lnTo>
                <a:lnTo>
                  <a:pt x="2575" y="1320"/>
                </a:lnTo>
                <a:lnTo>
                  <a:pt x="2595" y="1297"/>
                </a:lnTo>
                <a:lnTo>
                  <a:pt x="2618" y="1277"/>
                </a:lnTo>
                <a:lnTo>
                  <a:pt x="2646" y="1262"/>
                </a:lnTo>
                <a:lnTo>
                  <a:pt x="2675" y="1253"/>
                </a:lnTo>
                <a:lnTo>
                  <a:pt x="2708" y="1250"/>
                </a:lnTo>
                <a:lnTo>
                  <a:pt x="2740" y="1253"/>
                </a:lnTo>
                <a:lnTo>
                  <a:pt x="2769" y="1262"/>
                </a:lnTo>
                <a:lnTo>
                  <a:pt x="2797" y="1277"/>
                </a:lnTo>
                <a:lnTo>
                  <a:pt x="2820" y="1297"/>
                </a:lnTo>
                <a:lnTo>
                  <a:pt x="2839" y="1320"/>
                </a:lnTo>
                <a:lnTo>
                  <a:pt x="2855" y="1347"/>
                </a:lnTo>
                <a:lnTo>
                  <a:pt x="2863" y="1377"/>
                </a:lnTo>
                <a:lnTo>
                  <a:pt x="2867" y="1409"/>
                </a:lnTo>
                <a:lnTo>
                  <a:pt x="2864" y="1438"/>
                </a:lnTo>
                <a:lnTo>
                  <a:pt x="2857" y="1465"/>
                </a:lnTo>
                <a:lnTo>
                  <a:pt x="2845" y="1490"/>
                </a:lnTo>
                <a:lnTo>
                  <a:pt x="2828" y="1512"/>
                </a:lnTo>
                <a:lnTo>
                  <a:pt x="2809" y="1532"/>
                </a:lnTo>
                <a:lnTo>
                  <a:pt x="2786" y="1547"/>
                </a:lnTo>
                <a:lnTo>
                  <a:pt x="2760" y="1559"/>
                </a:lnTo>
                <a:lnTo>
                  <a:pt x="2760" y="1753"/>
                </a:lnTo>
                <a:lnTo>
                  <a:pt x="2209" y="2010"/>
                </a:lnTo>
                <a:lnTo>
                  <a:pt x="2209" y="2483"/>
                </a:lnTo>
                <a:lnTo>
                  <a:pt x="1884" y="2635"/>
                </a:lnTo>
                <a:lnTo>
                  <a:pt x="1884" y="2884"/>
                </a:lnTo>
                <a:lnTo>
                  <a:pt x="2539" y="2577"/>
                </a:lnTo>
                <a:lnTo>
                  <a:pt x="2539" y="2451"/>
                </a:lnTo>
                <a:lnTo>
                  <a:pt x="2514" y="2439"/>
                </a:lnTo>
                <a:lnTo>
                  <a:pt x="2491" y="2424"/>
                </a:lnTo>
                <a:lnTo>
                  <a:pt x="2471" y="2404"/>
                </a:lnTo>
                <a:lnTo>
                  <a:pt x="2455" y="2382"/>
                </a:lnTo>
                <a:lnTo>
                  <a:pt x="2443" y="2357"/>
                </a:lnTo>
                <a:lnTo>
                  <a:pt x="2435" y="2330"/>
                </a:lnTo>
                <a:lnTo>
                  <a:pt x="2433" y="2301"/>
                </a:lnTo>
                <a:lnTo>
                  <a:pt x="2436" y="2269"/>
                </a:lnTo>
                <a:lnTo>
                  <a:pt x="2445" y="2239"/>
                </a:lnTo>
                <a:lnTo>
                  <a:pt x="2461" y="2212"/>
                </a:lnTo>
                <a:lnTo>
                  <a:pt x="2480" y="2189"/>
                </a:lnTo>
                <a:lnTo>
                  <a:pt x="2503" y="2169"/>
                </a:lnTo>
                <a:lnTo>
                  <a:pt x="2531" y="2155"/>
                </a:lnTo>
                <a:lnTo>
                  <a:pt x="2560" y="2145"/>
                </a:lnTo>
                <a:lnTo>
                  <a:pt x="2592" y="2142"/>
                </a:lnTo>
                <a:lnTo>
                  <a:pt x="2625" y="2145"/>
                </a:lnTo>
                <a:lnTo>
                  <a:pt x="2654" y="2155"/>
                </a:lnTo>
                <a:lnTo>
                  <a:pt x="2682" y="2169"/>
                </a:lnTo>
                <a:lnTo>
                  <a:pt x="2705" y="2189"/>
                </a:lnTo>
                <a:lnTo>
                  <a:pt x="2724" y="2212"/>
                </a:lnTo>
                <a:lnTo>
                  <a:pt x="2739" y="2239"/>
                </a:lnTo>
                <a:lnTo>
                  <a:pt x="2748" y="2269"/>
                </a:lnTo>
                <a:lnTo>
                  <a:pt x="2752" y="2301"/>
                </a:lnTo>
                <a:lnTo>
                  <a:pt x="2749" y="2330"/>
                </a:lnTo>
                <a:lnTo>
                  <a:pt x="2742" y="2357"/>
                </a:lnTo>
                <a:lnTo>
                  <a:pt x="2730" y="2382"/>
                </a:lnTo>
                <a:lnTo>
                  <a:pt x="2713" y="2404"/>
                </a:lnTo>
                <a:lnTo>
                  <a:pt x="2694" y="2424"/>
                </a:lnTo>
                <a:lnTo>
                  <a:pt x="2671" y="2439"/>
                </a:lnTo>
                <a:lnTo>
                  <a:pt x="2646" y="2451"/>
                </a:lnTo>
                <a:lnTo>
                  <a:pt x="2646" y="2645"/>
                </a:lnTo>
                <a:lnTo>
                  <a:pt x="1884" y="3001"/>
                </a:lnTo>
                <a:lnTo>
                  <a:pt x="1884" y="3416"/>
                </a:lnTo>
                <a:lnTo>
                  <a:pt x="1989" y="3407"/>
                </a:lnTo>
                <a:lnTo>
                  <a:pt x="2093" y="3392"/>
                </a:lnTo>
                <a:lnTo>
                  <a:pt x="2195" y="3370"/>
                </a:lnTo>
                <a:lnTo>
                  <a:pt x="2293" y="3342"/>
                </a:lnTo>
                <a:lnTo>
                  <a:pt x="2389" y="3307"/>
                </a:lnTo>
                <a:lnTo>
                  <a:pt x="2484" y="3268"/>
                </a:lnTo>
                <a:lnTo>
                  <a:pt x="2573" y="3222"/>
                </a:lnTo>
                <a:lnTo>
                  <a:pt x="2661" y="3171"/>
                </a:lnTo>
                <a:lnTo>
                  <a:pt x="2744" y="3115"/>
                </a:lnTo>
                <a:lnTo>
                  <a:pt x="2824" y="3053"/>
                </a:lnTo>
                <a:lnTo>
                  <a:pt x="2899" y="2988"/>
                </a:lnTo>
                <a:lnTo>
                  <a:pt x="2972" y="2917"/>
                </a:lnTo>
                <a:lnTo>
                  <a:pt x="3038" y="2842"/>
                </a:lnTo>
                <a:lnTo>
                  <a:pt x="3101" y="2763"/>
                </a:lnTo>
                <a:lnTo>
                  <a:pt x="3158" y="2681"/>
                </a:lnTo>
                <a:lnTo>
                  <a:pt x="3210" y="2595"/>
                </a:lnTo>
                <a:lnTo>
                  <a:pt x="3257" y="2505"/>
                </a:lnTo>
                <a:lnTo>
                  <a:pt x="3299" y="2413"/>
                </a:lnTo>
                <a:lnTo>
                  <a:pt x="3335" y="2317"/>
                </a:lnTo>
                <a:lnTo>
                  <a:pt x="3365" y="2218"/>
                </a:lnTo>
                <a:lnTo>
                  <a:pt x="3388" y="2118"/>
                </a:lnTo>
                <a:lnTo>
                  <a:pt x="3405" y="2015"/>
                </a:lnTo>
                <a:lnTo>
                  <a:pt x="3415" y="1909"/>
                </a:lnTo>
                <a:lnTo>
                  <a:pt x="3418" y="1801"/>
                </a:lnTo>
                <a:lnTo>
                  <a:pt x="3415" y="1695"/>
                </a:lnTo>
                <a:lnTo>
                  <a:pt x="3405" y="1591"/>
                </a:lnTo>
                <a:lnTo>
                  <a:pt x="3389" y="1489"/>
                </a:lnTo>
                <a:lnTo>
                  <a:pt x="3366" y="1389"/>
                </a:lnTo>
                <a:lnTo>
                  <a:pt x="3336" y="1291"/>
                </a:lnTo>
                <a:lnTo>
                  <a:pt x="3301" y="1196"/>
                </a:lnTo>
                <a:lnTo>
                  <a:pt x="3261" y="1104"/>
                </a:lnTo>
                <a:lnTo>
                  <a:pt x="3215" y="1015"/>
                </a:lnTo>
                <a:lnTo>
                  <a:pt x="3163" y="930"/>
                </a:lnTo>
                <a:lnTo>
                  <a:pt x="3106" y="848"/>
                </a:lnTo>
                <a:lnTo>
                  <a:pt x="3045" y="769"/>
                </a:lnTo>
                <a:lnTo>
                  <a:pt x="2979" y="695"/>
                </a:lnTo>
                <a:lnTo>
                  <a:pt x="2909" y="625"/>
                </a:lnTo>
                <a:lnTo>
                  <a:pt x="2835" y="559"/>
                </a:lnTo>
                <a:lnTo>
                  <a:pt x="2756" y="498"/>
                </a:lnTo>
                <a:lnTo>
                  <a:pt x="2674" y="441"/>
                </a:lnTo>
                <a:lnTo>
                  <a:pt x="2589" y="389"/>
                </a:lnTo>
                <a:lnTo>
                  <a:pt x="2500" y="343"/>
                </a:lnTo>
                <a:lnTo>
                  <a:pt x="2408" y="303"/>
                </a:lnTo>
                <a:lnTo>
                  <a:pt x="2313" y="268"/>
                </a:lnTo>
                <a:lnTo>
                  <a:pt x="2215" y="238"/>
                </a:lnTo>
                <a:lnTo>
                  <a:pt x="2115" y="215"/>
                </a:lnTo>
                <a:lnTo>
                  <a:pt x="2013" y="199"/>
                </a:lnTo>
                <a:lnTo>
                  <a:pt x="1909" y="189"/>
                </a:lnTo>
                <a:lnTo>
                  <a:pt x="1803" y="186"/>
                </a:lnTo>
                <a:close/>
                <a:moveTo>
                  <a:pt x="1803" y="0"/>
                </a:moveTo>
                <a:lnTo>
                  <a:pt x="1912" y="3"/>
                </a:lnTo>
                <a:lnTo>
                  <a:pt x="2019" y="13"/>
                </a:lnTo>
                <a:lnTo>
                  <a:pt x="2126" y="28"/>
                </a:lnTo>
                <a:lnTo>
                  <a:pt x="2230" y="51"/>
                </a:lnTo>
                <a:lnTo>
                  <a:pt x="2331" y="78"/>
                </a:lnTo>
                <a:lnTo>
                  <a:pt x="2431" y="112"/>
                </a:lnTo>
                <a:lnTo>
                  <a:pt x="2527" y="152"/>
                </a:lnTo>
                <a:lnTo>
                  <a:pt x="2620" y="197"/>
                </a:lnTo>
                <a:lnTo>
                  <a:pt x="2711" y="246"/>
                </a:lnTo>
                <a:lnTo>
                  <a:pt x="2799" y="301"/>
                </a:lnTo>
                <a:lnTo>
                  <a:pt x="2882" y="360"/>
                </a:lnTo>
                <a:lnTo>
                  <a:pt x="2963" y="424"/>
                </a:lnTo>
                <a:lnTo>
                  <a:pt x="3040" y="492"/>
                </a:lnTo>
                <a:lnTo>
                  <a:pt x="3112" y="564"/>
                </a:lnTo>
                <a:lnTo>
                  <a:pt x="3180" y="641"/>
                </a:lnTo>
                <a:lnTo>
                  <a:pt x="3244" y="722"/>
                </a:lnTo>
                <a:lnTo>
                  <a:pt x="3303" y="805"/>
                </a:lnTo>
                <a:lnTo>
                  <a:pt x="3358" y="893"/>
                </a:lnTo>
                <a:lnTo>
                  <a:pt x="3407" y="984"/>
                </a:lnTo>
                <a:lnTo>
                  <a:pt x="3452" y="1077"/>
                </a:lnTo>
                <a:lnTo>
                  <a:pt x="3492" y="1173"/>
                </a:lnTo>
                <a:lnTo>
                  <a:pt x="3526" y="1273"/>
                </a:lnTo>
                <a:lnTo>
                  <a:pt x="3553" y="1374"/>
                </a:lnTo>
                <a:lnTo>
                  <a:pt x="3576" y="1478"/>
                </a:lnTo>
                <a:lnTo>
                  <a:pt x="3591" y="1585"/>
                </a:lnTo>
                <a:lnTo>
                  <a:pt x="3601" y="1692"/>
                </a:lnTo>
                <a:lnTo>
                  <a:pt x="3604" y="1801"/>
                </a:lnTo>
                <a:lnTo>
                  <a:pt x="3601" y="1912"/>
                </a:lnTo>
                <a:lnTo>
                  <a:pt x="3591" y="2019"/>
                </a:lnTo>
                <a:lnTo>
                  <a:pt x="3576" y="2125"/>
                </a:lnTo>
                <a:lnTo>
                  <a:pt x="3553" y="2229"/>
                </a:lnTo>
                <a:lnTo>
                  <a:pt x="3526" y="2331"/>
                </a:lnTo>
                <a:lnTo>
                  <a:pt x="3492" y="2430"/>
                </a:lnTo>
                <a:lnTo>
                  <a:pt x="3452" y="2527"/>
                </a:lnTo>
                <a:lnTo>
                  <a:pt x="3407" y="2620"/>
                </a:lnTo>
                <a:lnTo>
                  <a:pt x="3358" y="2711"/>
                </a:lnTo>
                <a:lnTo>
                  <a:pt x="3303" y="2798"/>
                </a:lnTo>
                <a:lnTo>
                  <a:pt x="3244" y="2882"/>
                </a:lnTo>
                <a:lnTo>
                  <a:pt x="3180" y="2963"/>
                </a:lnTo>
                <a:lnTo>
                  <a:pt x="3112" y="3039"/>
                </a:lnTo>
                <a:lnTo>
                  <a:pt x="3040" y="3111"/>
                </a:lnTo>
                <a:lnTo>
                  <a:pt x="2963" y="3179"/>
                </a:lnTo>
                <a:lnTo>
                  <a:pt x="2882" y="3244"/>
                </a:lnTo>
                <a:lnTo>
                  <a:pt x="2799" y="3303"/>
                </a:lnTo>
                <a:lnTo>
                  <a:pt x="2711" y="3358"/>
                </a:lnTo>
                <a:lnTo>
                  <a:pt x="2620" y="3407"/>
                </a:lnTo>
                <a:lnTo>
                  <a:pt x="2527" y="3452"/>
                </a:lnTo>
                <a:lnTo>
                  <a:pt x="2431" y="3491"/>
                </a:lnTo>
                <a:lnTo>
                  <a:pt x="2331" y="3525"/>
                </a:lnTo>
                <a:lnTo>
                  <a:pt x="2230" y="3553"/>
                </a:lnTo>
                <a:lnTo>
                  <a:pt x="2126" y="3574"/>
                </a:lnTo>
                <a:lnTo>
                  <a:pt x="2019" y="3591"/>
                </a:lnTo>
                <a:lnTo>
                  <a:pt x="1912" y="3601"/>
                </a:lnTo>
                <a:lnTo>
                  <a:pt x="1803" y="3604"/>
                </a:lnTo>
                <a:lnTo>
                  <a:pt x="1692" y="3601"/>
                </a:lnTo>
                <a:lnTo>
                  <a:pt x="1585" y="3591"/>
                </a:lnTo>
                <a:lnTo>
                  <a:pt x="1479" y="3574"/>
                </a:lnTo>
                <a:lnTo>
                  <a:pt x="1375" y="3553"/>
                </a:lnTo>
                <a:lnTo>
                  <a:pt x="1273" y="3525"/>
                </a:lnTo>
                <a:lnTo>
                  <a:pt x="1174" y="3491"/>
                </a:lnTo>
                <a:lnTo>
                  <a:pt x="1077" y="3452"/>
                </a:lnTo>
                <a:lnTo>
                  <a:pt x="984" y="3407"/>
                </a:lnTo>
                <a:lnTo>
                  <a:pt x="893" y="3358"/>
                </a:lnTo>
                <a:lnTo>
                  <a:pt x="806" y="3303"/>
                </a:lnTo>
                <a:lnTo>
                  <a:pt x="722" y="3244"/>
                </a:lnTo>
                <a:lnTo>
                  <a:pt x="641" y="3179"/>
                </a:lnTo>
                <a:lnTo>
                  <a:pt x="565" y="3111"/>
                </a:lnTo>
                <a:lnTo>
                  <a:pt x="493" y="3039"/>
                </a:lnTo>
                <a:lnTo>
                  <a:pt x="425" y="2963"/>
                </a:lnTo>
                <a:lnTo>
                  <a:pt x="360" y="2882"/>
                </a:lnTo>
                <a:lnTo>
                  <a:pt x="301" y="2798"/>
                </a:lnTo>
                <a:lnTo>
                  <a:pt x="246" y="2711"/>
                </a:lnTo>
                <a:lnTo>
                  <a:pt x="197" y="2620"/>
                </a:lnTo>
                <a:lnTo>
                  <a:pt x="152" y="2527"/>
                </a:lnTo>
                <a:lnTo>
                  <a:pt x="113" y="2430"/>
                </a:lnTo>
                <a:lnTo>
                  <a:pt x="79" y="2331"/>
                </a:lnTo>
                <a:lnTo>
                  <a:pt x="51" y="2229"/>
                </a:lnTo>
                <a:lnTo>
                  <a:pt x="30" y="2125"/>
                </a:lnTo>
                <a:lnTo>
                  <a:pt x="13" y="2019"/>
                </a:lnTo>
                <a:lnTo>
                  <a:pt x="3" y="1912"/>
                </a:lnTo>
                <a:lnTo>
                  <a:pt x="0" y="1801"/>
                </a:lnTo>
                <a:lnTo>
                  <a:pt x="3" y="1692"/>
                </a:lnTo>
                <a:lnTo>
                  <a:pt x="13" y="1585"/>
                </a:lnTo>
                <a:lnTo>
                  <a:pt x="30" y="1478"/>
                </a:lnTo>
                <a:lnTo>
                  <a:pt x="51" y="1374"/>
                </a:lnTo>
                <a:lnTo>
                  <a:pt x="79" y="1273"/>
                </a:lnTo>
                <a:lnTo>
                  <a:pt x="113" y="1173"/>
                </a:lnTo>
                <a:lnTo>
                  <a:pt x="152" y="1077"/>
                </a:lnTo>
                <a:lnTo>
                  <a:pt x="197" y="984"/>
                </a:lnTo>
                <a:lnTo>
                  <a:pt x="246" y="893"/>
                </a:lnTo>
                <a:lnTo>
                  <a:pt x="301" y="805"/>
                </a:lnTo>
                <a:lnTo>
                  <a:pt x="360" y="722"/>
                </a:lnTo>
                <a:lnTo>
                  <a:pt x="425" y="641"/>
                </a:lnTo>
                <a:lnTo>
                  <a:pt x="493" y="564"/>
                </a:lnTo>
                <a:lnTo>
                  <a:pt x="565" y="492"/>
                </a:lnTo>
                <a:lnTo>
                  <a:pt x="641" y="424"/>
                </a:lnTo>
                <a:lnTo>
                  <a:pt x="722" y="360"/>
                </a:lnTo>
                <a:lnTo>
                  <a:pt x="806" y="301"/>
                </a:lnTo>
                <a:lnTo>
                  <a:pt x="893" y="246"/>
                </a:lnTo>
                <a:lnTo>
                  <a:pt x="984" y="197"/>
                </a:lnTo>
                <a:lnTo>
                  <a:pt x="1077" y="152"/>
                </a:lnTo>
                <a:lnTo>
                  <a:pt x="1174" y="112"/>
                </a:lnTo>
                <a:lnTo>
                  <a:pt x="1273" y="78"/>
                </a:lnTo>
                <a:lnTo>
                  <a:pt x="1375" y="51"/>
                </a:lnTo>
                <a:lnTo>
                  <a:pt x="1479" y="28"/>
                </a:lnTo>
                <a:lnTo>
                  <a:pt x="1585" y="13"/>
                </a:lnTo>
                <a:lnTo>
                  <a:pt x="1692" y="3"/>
                </a:lnTo>
                <a:lnTo>
                  <a:pt x="180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endParaRPr>
          </a:p>
        </p:txBody>
      </p:sp>
      <p:cxnSp>
        <p:nvCxnSpPr>
          <p:cNvPr id="41" name="Straight Connector 40">
            <a:extLst>
              <a:ext uri="{FF2B5EF4-FFF2-40B4-BE49-F238E27FC236}">
                <a16:creationId xmlns:a16="http://schemas.microsoft.com/office/drawing/2014/main" id="{B8056E94-3E4A-0843-AFAC-AED5CCC8B6F6}"/>
              </a:ext>
            </a:extLst>
          </p:cNvPr>
          <p:cNvCxnSpPr/>
          <p:nvPr/>
        </p:nvCxnSpPr>
        <p:spPr>
          <a:xfrm>
            <a:off x="1500257" y="2159052"/>
            <a:ext cx="31414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76338F4-E5D4-AA42-80C0-5888568A6E9C}"/>
              </a:ext>
            </a:extLst>
          </p:cNvPr>
          <p:cNvCxnSpPr>
            <a:cxnSpLocks/>
          </p:cNvCxnSpPr>
          <p:nvPr/>
        </p:nvCxnSpPr>
        <p:spPr>
          <a:xfrm>
            <a:off x="1500257" y="2251539"/>
            <a:ext cx="46570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53C70B1-78BC-6542-BEB6-13E5CABA6A90}"/>
              </a:ext>
            </a:extLst>
          </p:cNvPr>
          <p:cNvCxnSpPr>
            <a:cxnSpLocks/>
          </p:cNvCxnSpPr>
          <p:nvPr/>
        </p:nvCxnSpPr>
        <p:spPr>
          <a:xfrm>
            <a:off x="1500257" y="2341695"/>
            <a:ext cx="64422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46143C6D-F918-4A45-84C8-1B0FE2DC6F23}"/>
              </a:ext>
            </a:extLst>
          </p:cNvPr>
          <p:cNvSpPr/>
          <p:nvPr/>
        </p:nvSpPr>
        <p:spPr>
          <a:xfrm>
            <a:off x="1036977" y="1914662"/>
            <a:ext cx="1182833" cy="600164"/>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emale Profile">
            <a:extLst>
              <a:ext uri="{FF2B5EF4-FFF2-40B4-BE49-F238E27FC236}">
                <a16:creationId xmlns:a16="http://schemas.microsoft.com/office/drawing/2014/main" id="{C254542F-7065-2449-93D1-7E5266D4CD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3728" y="2014493"/>
            <a:ext cx="440634" cy="440634"/>
          </a:xfrm>
          <a:prstGeom prst="rect">
            <a:avLst/>
          </a:prstGeom>
        </p:spPr>
      </p:pic>
      <p:pic>
        <p:nvPicPr>
          <p:cNvPr id="48" name="Graphic 47" descr="Female Profile">
            <a:extLst>
              <a:ext uri="{FF2B5EF4-FFF2-40B4-BE49-F238E27FC236}">
                <a16:creationId xmlns:a16="http://schemas.microsoft.com/office/drawing/2014/main" id="{950CA55E-0E1D-4644-BBBC-2F2EFEACB7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8415" y="2324754"/>
            <a:ext cx="440634" cy="440634"/>
          </a:xfrm>
          <a:prstGeom prst="rect">
            <a:avLst/>
          </a:prstGeom>
        </p:spPr>
      </p:pic>
      <p:sp>
        <p:nvSpPr>
          <p:cNvPr id="49" name="Arc 48">
            <a:extLst>
              <a:ext uri="{FF2B5EF4-FFF2-40B4-BE49-F238E27FC236}">
                <a16:creationId xmlns:a16="http://schemas.microsoft.com/office/drawing/2014/main" id="{10D82C7E-34B5-9343-A529-69B9250FEE7F}"/>
              </a:ext>
            </a:extLst>
          </p:cNvPr>
          <p:cNvSpPr/>
          <p:nvPr/>
        </p:nvSpPr>
        <p:spPr>
          <a:xfrm>
            <a:off x="4173475" y="2244316"/>
            <a:ext cx="781774" cy="750959"/>
          </a:xfrm>
          <a:prstGeom prst="arc">
            <a:avLst>
              <a:gd name="adj1" fmla="val 16200000"/>
              <a:gd name="adj2" fmla="val 19715552"/>
            </a:avLst>
          </a:prstGeom>
          <a:ln w="952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29F8062D-A04E-1744-B3E0-08ADE8C37CB2}"/>
              </a:ext>
            </a:extLst>
          </p:cNvPr>
          <p:cNvSpPr/>
          <p:nvPr/>
        </p:nvSpPr>
        <p:spPr>
          <a:xfrm rot="16656468">
            <a:off x="4459388" y="1711609"/>
            <a:ext cx="781774" cy="750959"/>
          </a:xfrm>
          <a:prstGeom prst="arc">
            <a:avLst>
              <a:gd name="adj1" fmla="val 10023886"/>
              <a:gd name="adj2" fmla="val 13988261"/>
            </a:avLst>
          </a:prstGeom>
          <a:ln w="952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 Placeholder 4">
            <a:extLst>
              <a:ext uri="{FF2B5EF4-FFF2-40B4-BE49-F238E27FC236}">
                <a16:creationId xmlns:a16="http://schemas.microsoft.com/office/drawing/2014/main" id="{E2BBD61E-E8E0-AD48-95C3-415120036F70}"/>
              </a:ext>
            </a:extLst>
          </p:cNvPr>
          <p:cNvSpPr txBox="1">
            <a:spLocks/>
          </p:cNvSpPr>
          <p:nvPr/>
        </p:nvSpPr>
        <p:spPr>
          <a:xfrm>
            <a:off x="858187" y="1193690"/>
            <a:ext cx="7652413" cy="38242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000" b="0" i="0" kern="1200">
                <a:solidFill>
                  <a:schemeClr val="accent5"/>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venir Book"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venir Book"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latin typeface="Avenir Book" panose="02000503020000020003" pitchFamily="2" charset="0"/>
              </a:rPr>
              <a:t>With this integration, </a:t>
            </a:r>
            <a:r>
              <a:rPr lang="en-US" sz="1400" dirty="0" err="1">
                <a:latin typeface="Avenir Book" panose="02000503020000020003" pitchFamily="2" charset="0"/>
              </a:rPr>
              <a:t>Jivox</a:t>
            </a:r>
            <a:r>
              <a:rPr lang="en-US" sz="1400" dirty="0">
                <a:latin typeface="Avenir Book" panose="02000503020000020003" pitchFamily="2" charset="0"/>
              </a:rPr>
              <a:t> can identify users without cookies to personalize and serve the most relevant ads in real-time</a:t>
            </a:r>
          </a:p>
          <a:p>
            <a:endParaRPr lang="en-US" sz="1200" dirty="0"/>
          </a:p>
        </p:txBody>
      </p:sp>
    </p:spTree>
    <p:extLst>
      <p:ext uri="{BB962C8B-B14F-4D97-AF65-F5344CB8AC3E}">
        <p14:creationId xmlns:p14="http://schemas.microsoft.com/office/powerpoint/2010/main" val="1582673199"/>
      </p:ext>
    </p:extLst>
  </p:cSld>
  <p:clrMapOvr>
    <a:masterClrMapping/>
  </p:clrMapOvr>
</p:sld>
</file>

<file path=ppt/theme/theme1.xml><?xml version="1.0" encoding="utf-8"?>
<a:theme xmlns:a="http://schemas.openxmlformats.org/drawingml/2006/main" name="jivox_theme_18_v9">
  <a:themeElements>
    <a:clrScheme name="jivox_colors_18_v2a">
      <a:dk1>
        <a:srgbClr val="000000"/>
      </a:dk1>
      <a:lt1>
        <a:srgbClr val="FFFFFF"/>
      </a:lt1>
      <a:dk2>
        <a:srgbClr val="44546A"/>
      </a:dk2>
      <a:lt2>
        <a:srgbClr val="E7E6E6"/>
      </a:lt2>
      <a:accent1>
        <a:srgbClr val="49205E"/>
      </a:accent1>
      <a:accent2>
        <a:srgbClr val="D9E254"/>
      </a:accent2>
      <a:accent3>
        <a:srgbClr val="805BA5"/>
      </a:accent3>
      <a:accent4>
        <a:srgbClr val="3398D1"/>
      </a:accent4>
      <a:accent5>
        <a:srgbClr val="36454F"/>
      </a:accent5>
      <a:accent6>
        <a:srgbClr val="FF9234"/>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vox_PPT TEMPLATE_2020" id="{5BA8B0BF-10E3-9E4D-8408-81B98F6CBE98}" vid="{540C785E-827E-E848-8861-D7EB290BB6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jivox_theme_18_v9</Template>
  <TotalTime>1389</TotalTime>
  <Words>1084</Words>
  <Application>Microsoft Macintosh PowerPoint</Application>
  <PresentationFormat>On-screen Show (16:9)</PresentationFormat>
  <Paragraphs>136</Paragraphs>
  <Slides>12</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Angsana New</vt:lpstr>
      <vt:lpstr>Arial</vt:lpstr>
      <vt:lpstr>Arial Narrow</vt:lpstr>
      <vt:lpstr>Avenir</vt:lpstr>
      <vt:lpstr>Avenir Book</vt:lpstr>
      <vt:lpstr>Avenir Book Oblique</vt:lpstr>
      <vt:lpstr>Avenir Heavy</vt:lpstr>
      <vt:lpstr>Avenir Light</vt:lpstr>
      <vt:lpstr>Avenir Medium</vt:lpstr>
      <vt:lpstr>Avenir Next Condensed Demi Bold</vt:lpstr>
      <vt:lpstr>Avenir Oblique</vt:lpstr>
      <vt:lpstr>Calibri</vt:lpstr>
      <vt:lpstr>Wingdings</vt:lpstr>
      <vt:lpstr>jivox_theme_18_v9</vt:lpstr>
      <vt:lpstr>JIVOX AND LIVERAMP RAMPID</vt:lpstr>
      <vt:lpstr>LIVERAMP RAMPID &amp; JIVOX</vt:lpstr>
      <vt:lpstr>Iqid: FIRST-Party identity graph</vt:lpstr>
      <vt:lpstr>LIVERAMP RAMPID &amp; JIVOX</vt:lpstr>
      <vt:lpstr>Purpose-built scalability</vt:lpstr>
      <vt:lpstr>LIVERAMP &amp; JIVOX</vt:lpstr>
      <vt:lpstr>LIVERAMP RAMPID &amp; BRANDS</vt:lpstr>
      <vt:lpstr>Liveramp RAMPID &amp; jivox</vt:lpstr>
      <vt:lpstr>LIVERAMP &amp; JIVOX</vt:lpstr>
      <vt:lpstr>PowerPoint Presentation</vt:lpstr>
      <vt:lpstr>IDENTITY ECOSYSTEM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this background for the cover slide</dc:title>
  <dc:creator>smita s</dc:creator>
  <cp:lastModifiedBy>smita s</cp:lastModifiedBy>
  <cp:revision>100</cp:revision>
  <dcterms:created xsi:type="dcterms:W3CDTF">2020-11-02T09:08:24Z</dcterms:created>
  <dcterms:modified xsi:type="dcterms:W3CDTF">2021-06-04T07:20:17Z</dcterms:modified>
</cp:coreProperties>
</file>